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7"/>
  </p:notesMasterIdLst>
  <p:sldIdLst>
    <p:sldId id="374" r:id="rId2"/>
    <p:sldId id="404" r:id="rId3"/>
    <p:sldId id="429" r:id="rId4"/>
    <p:sldId id="442" r:id="rId5"/>
    <p:sldId id="365" r:id="rId6"/>
    <p:sldId id="430" r:id="rId7"/>
    <p:sldId id="432" r:id="rId8"/>
    <p:sldId id="451" r:id="rId9"/>
    <p:sldId id="450" r:id="rId10"/>
    <p:sldId id="449" r:id="rId11"/>
    <p:sldId id="433" r:id="rId12"/>
    <p:sldId id="434" r:id="rId13"/>
    <p:sldId id="435" r:id="rId14"/>
    <p:sldId id="443" r:id="rId15"/>
    <p:sldId id="437" r:id="rId16"/>
    <p:sldId id="441" r:id="rId17"/>
    <p:sldId id="440" r:id="rId18"/>
    <p:sldId id="438" r:id="rId19"/>
    <p:sldId id="444" r:id="rId20"/>
    <p:sldId id="446" r:id="rId21"/>
    <p:sldId id="447" r:id="rId22"/>
    <p:sldId id="439" r:id="rId23"/>
    <p:sldId id="418" r:id="rId24"/>
    <p:sldId id="452" r:id="rId25"/>
    <p:sldId id="314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5734"/>
    <a:srgbClr val="E4465A"/>
    <a:srgbClr val="444444"/>
    <a:srgbClr val="F5CFD1"/>
    <a:srgbClr val="FAE9EA"/>
    <a:srgbClr val="C3B8B9"/>
    <a:srgbClr val="F1C900"/>
    <a:srgbClr val="90CD59"/>
    <a:srgbClr val="546670"/>
    <a:srgbClr val="FFE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60" autoAdjust="0"/>
    <p:restoredTop sz="89413" autoAdjust="0"/>
  </p:normalViewPr>
  <p:slideViewPr>
    <p:cSldViewPr snapToGrid="0">
      <p:cViewPr varScale="1">
        <p:scale>
          <a:sx n="100" d="100"/>
          <a:sy n="100" d="100"/>
        </p:scale>
        <p:origin x="109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7B227-4A70-4DA1-BCAB-4272055EF28C}" type="datetimeFigureOut">
              <a:rPr lang="ru-RU" smtClean="0"/>
              <a:t>01.08.2019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FF4BF-4D56-4BC3-A5E2-BC91E8E79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506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FF4BF-4D56-4BC3-A5E2-BC91E8E7940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5751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80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343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7388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251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0160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8089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3859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5608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6461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815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5080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4472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390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9509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0490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5289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FF4BF-4D56-4BC3-A5E2-BC91E8E79405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084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903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92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924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542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903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9200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77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1" t="372" r="12689" b="7004"/>
          <a:stretch/>
        </p:blipFill>
        <p:spPr>
          <a:xfrm>
            <a:off x="-10277" y="716756"/>
            <a:ext cx="12202277" cy="57769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 userDrawn="1">
            <p:ph type="ctrTitle"/>
          </p:nvPr>
        </p:nvSpPr>
        <p:spPr>
          <a:xfrm>
            <a:off x="1524000" y="3848100"/>
            <a:ext cx="9144000" cy="1881188"/>
          </a:xfrm>
          <a:noFill/>
        </p:spPr>
        <p:txBody>
          <a:bodyPr anchor="b"/>
          <a:lstStyle>
            <a:lvl1pPr marL="0" algn="ctr" defTabSz="914400" rtl="0" eaLnBrk="1" latinLnBrk="0" hangingPunct="1">
              <a:defRPr lang="ru-RU" sz="2800" b="1" kern="1200" cap="all" dirty="0">
                <a:solidFill>
                  <a:schemeClr val="bg1"/>
                </a:solidFill>
                <a:latin typeface="Trebuchet MS" panose="020B0603020202020204" pitchFamily="34" charset="0"/>
                <a:ea typeface="Arial Unicode MS" pitchFamily="34" charset="-128"/>
                <a:cs typeface="Segoe UI" panose="020B0502040204020203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 userDrawn="1">
            <p:ph type="subTitle" idx="1"/>
          </p:nvPr>
        </p:nvSpPr>
        <p:spPr>
          <a:xfrm>
            <a:off x="1524000" y="5729288"/>
            <a:ext cx="9144000" cy="738187"/>
          </a:xfrm>
          <a:noFill/>
        </p:spPr>
        <p:txBody>
          <a:bodyPr>
            <a:normAutofit/>
          </a:bodyPr>
          <a:lstStyle>
            <a:lvl1pPr marL="0" indent="0" algn="ctr" defTabSz="914400" rtl="0" eaLnBrk="1" latinLnBrk="0" hangingPunct="1">
              <a:buNone/>
              <a:defRPr lang="ru-RU" sz="1800" b="1" kern="1200" cap="all" baseline="0" dirty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0"/>
            <a:ext cx="1800225" cy="666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grpSp>
        <p:nvGrpSpPr>
          <p:cNvPr id="6" name="Группа 5"/>
          <p:cNvGrpSpPr/>
          <p:nvPr userDrawn="1"/>
        </p:nvGrpSpPr>
        <p:grpSpPr>
          <a:xfrm>
            <a:off x="-10275" y="740565"/>
            <a:ext cx="4137658" cy="3642745"/>
            <a:chOff x="-10275" y="740565"/>
            <a:chExt cx="4137658" cy="3642745"/>
          </a:xfrm>
        </p:grpSpPr>
        <p:sp>
          <p:nvSpPr>
            <p:cNvPr id="17" name="Прямоугольник: скругленные верхние углы 16"/>
            <p:cNvSpPr/>
            <p:nvPr/>
          </p:nvSpPr>
          <p:spPr>
            <a:xfrm rot="5400000">
              <a:off x="-873801" y="1604101"/>
              <a:ext cx="3642737" cy="1915682"/>
            </a:xfrm>
            <a:prstGeom prst="round2SameRect">
              <a:avLst>
                <a:gd name="adj1" fmla="val 4187"/>
                <a:gd name="adj2" fmla="val 0"/>
              </a:avLst>
            </a:prstGeom>
            <a:solidFill>
              <a:schemeClr val="bg1"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18" name="Прямоугольник: скругленные верхние углы 17"/>
            <p:cNvSpPr/>
            <p:nvPr/>
          </p:nvSpPr>
          <p:spPr>
            <a:xfrm rot="5400000">
              <a:off x="-538206" y="1268506"/>
              <a:ext cx="3348541" cy="2292676"/>
            </a:xfrm>
            <a:prstGeom prst="round2SameRect">
              <a:avLst>
                <a:gd name="adj1" fmla="val 4187"/>
                <a:gd name="adj2" fmla="val 0"/>
              </a:avLst>
            </a:prstGeom>
            <a:solidFill>
              <a:schemeClr val="bg1"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19" name="Прямоугольник: скругленные верхние углы 18"/>
            <p:cNvSpPr/>
            <p:nvPr/>
          </p:nvSpPr>
          <p:spPr>
            <a:xfrm rot="5400000">
              <a:off x="-209667" y="939966"/>
              <a:ext cx="3058957" cy="2660171"/>
            </a:xfrm>
            <a:prstGeom prst="round2SameRect">
              <a:avLst>
                <a:gd name="adj1" fmla="val 4187"/>
                <a:gd name="adj2" fmla="val 0"/>
              </a:avLst>
            </a:prstGeom>
            <a:solidFill>
              <a:schemeClr val="bg1"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20" name="Прямоугольник: скругленные верхние углы 19"/>
            <p:cNvSpPr/>
            <p:nvPr/>
          </p:nvSpPr>
          <p:spPr>
            <a:xfrm rot="5400000">
              <a:off x="126607" y="603693"/>
              <a:ext cx="2745422" cy="3019180"/>
            </a:xfrm>
            <a:prstGeom prst="round2SameRect">
              <a:avLst>
                <a:gd name="adj1" fmla="val 4187"/>
                <a:gd name="adj2" fmla="val 0"/>
              </a:avLst>
            </a:prstGeom>
            <a:solidFill>
              <a:schemeClr val="bg1"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28" name="Прямоугольник: скругленные верхние углы 27"/>
            <p:cNvSpPr/>
            <p:nvPr userDrawn="1"/>
          </p:nvSpPr>
          <p:spPr>
            <a:xfrm rot="10800000">
              <a:off x="-10275" y="740570"/>
              <a:ext cx="3769945" cy="2158227"/>
            </a:xfrm>
            <a:prstGeom prst="round2SameRect">
              <a:avLst>
                <a:gd name="adj1" fmla="val 4187"/>
                <a:gd name="adj2" fmla="val 0"/>
              </a:avLst>
            </a:prstGeom>
            <a:solidFill>
              <a:schemeClr val="bg1"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29" name="Прямоугольник: скругленные верхние углы 28"/>
            <p:cNvSpPr/>
            <p:nvPr userDrawn="1"/>
          </p:nvSpPr>
          <p:spPr>
            <a:xfrm rot="10800000">
              <a:off x="-10275" y="740565"/>
              <a:ext cx="3402456" cy="2449233"/>
            </a:xfrm>
            <a:prstGeom prst="round2SameRect">
              <a:avLst>
                <a:gd name="adj1" fmla="val 4187"/>
                <a:gd name="adj2" fmla="val 0"/>
              </a:avLst>
            </a:prstGeom>
            <a:solidFill>
              <a:schemeClr val="bg1"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26" name="Прямоугольник: скругленные верхние углы 25"/>
            <p:cNvSpPr/>
            <p:nvPr userDrawn="1"/>
          </p:nvSpPr>
          <p:spPr>
            <a:xfrm rot="10800000">
              <a:off x="-10274" y="740569"/>
              <a:ext cx="4137657" cy="1852728"/>
            </a:xfrm>
            <a:prstGeom prst="round2SameRect">
              <a:avLst>
                <a:gd name="adj1" fmla="val 4187"/>
                <a:gd name="adj2" fmla="val 0"/>
              </a:avLst>
            </a:prstGeom>
            <a:solidFill>
              <a:schemeClr val="bg1"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</p:grpSp>
      <p:pic>
        <p:nvPicPr>
          <p:cNvPr id="24" name="Рисунок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63" y="1434301"/>
            <a:ext cx="2561830" cy="1105139"/>
          </a:xfrm>
          <a:prstGeom prst="rect">
            <a:avLst/>
          </a:prstGeom>
        </p:spPr>
      </p:pic>
      <p:grpSp>
        <p:nvGrpSpPr>
          <p:cNvPr id="48" name="Группа 47"/>
          <p:cNvGrpSpPr/>
          <p:nvPr userDrawn="1"/>
        </p:nvGrpSpPr>
        <p:grpSpPr>
          <a:xfrm>
            <a:off x="9588614" y="4383309"/>
            <a:ext cx="2603386" cy="2084166"/>
            <a:chOff x="9588614" y="4383309"/>
            <a:chExt cx="2603386" cy="2084166"/>
          </a:xfrm>
        </p:grpSpPr>
        <p:sp>
          <p:nvSpPr>
            <p:cNvPr id="33" name="Прямоугольник: скругленные верхние углы 32"/>
            <p:cNvSpPr/>
            <p:nvPr/>
          </p:nvSpPr>
          <p:spPr>
            <a:xfrm rot="16200000">
              <a:off x="10959211" y="5234686"/>
              <a:ext cx="2084165" cy="381411"/>
            </a:xfrm>
            <a:prstGeom prst="round2SameRect">
              <a:avLst>
                <a:gd name="adj1" fmla="val 19171"/>
                <a:gd name="adj2" fmla="val 0"/>
              </a:avLst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4" name="Прямоугольник: скругленные верхние углы 33"/>
            <p:cNvSpPr/>
            <p:nvPr/>
          </p:nvSpPr>
          <p:spPr>
            <a:xfrm rot="16200000">
              <a:off x="10917814" y="5193288"/>
              <a:ext cx="1789968" cy="758404"/>
            </a:xfrm>
            <a:prstGeom prst="round2SameRect">
              <a:avLst>
                <a:gd name="adj1" fmla="val 11723"/>
                <a:gd name="adj2" fmla="val 0"/>
              </a:avLst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5" name="Прямоугольник: скругленные верхние углы 34"/>
            <p:cNvSpPr/>
            <p:nvPr/>
          </p:nvSpPr>
          <p:spPr>
            <a:xfrm rot="16200000">
              <a:off x="10878857" y="5154333"/>
              <a:ext cx="1500383" cy="1125898"/>
            </a:xfrm>
            <a:prstGeom prst="round2SameRect">
              <a:avLst>
                <a:gd name="adj1" fmla="val 7571"/>
                <a:gd name="adj2" fmla="val 0"/>
              </a:avLst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6" name="Прямоугольник: скругленные верхние углы 35"/>
            <p:cNvSpPr/>
            <p:nvPr/>
          </p:nvSpPr>
          <p:spPr>
            <a:xfrm rot="16200000">
              <a:off x="10856120" y="5131596"/>
              <a:ext cx="1186847" cy="1484908"/>
            </a:xfrm>
            <a:prstGeom prst="round2SameRect">
              <a:avLst>
                <a:gd name="adj1" fmla="val 8467"/>
                <a:gd name="adj2" fmla="val 0"/>
              </a:avLst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7" name="Прямоугольник: скругленные верхние углы 36"/>
            <p:cNvSpPr/>
            <p:nvPr userDrawn="1"/>
          </p:nvSpPr>
          <p:spPr>
            <a:xfrm>
              <a:off x="9956327" y="5867825"/>
              <a:ext cx="2235670" cy="599650"/>
            </a:xfrm>
            <a:prstGeom prst="round2SameRect">
              <a:avLst>
                <a:gd name="adj1" fmla="val 13718"/>
                <a:gd name="adj2" fmla="val 0"/>
              </a:avLst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8" name="Прямоугольник: скругленные верхние углы 37"/>
            <p:cNvSpPr/>
            <p:nvPr userDrawn="1"/>
          </p:nvSpPr>
          <p:spPr>
            <a:xfrm>
              <a:off x="10323815" y="5576823"/>
              <a:ext cx="1868182" cy="890651"/>
            </a:xfrm>
            <a:prstGeom prst="round2SameRect">
              <a:avLst>
                <a:gd name="adj1" fmla="val 9178"/>
                <a:gd name="adj2" fmla="val 0"/>
              </a:avLst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9" name="Прямоугольник: скругленные верхние углы 38"/>
            <p:cNvSpPr/>
            <p:nvPr userDrawn="1"/>
          </p:nvSpPr>
          <p:spPr>
            <a:xfrm>
              <a:off x="9588614" y="6173324"/>
              <a:ext cx="2603384" cy="294150"/>
            </a:xfrm>
            <a:prstGeom prst="round2SameRect">
              <a:avLst>
                <a:gd name="adj1" fmla="val 36568"/>
                <a:gd name="adj2" fmla="val 0"/>
              </a:avLst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</p:grpSp>
      <p:sp>
        <p:nvSpPr>
          <p:cNvPr id="42" name="Прямоугольник 41"/>
          <p:cNvSpPr/>
          <p:nvPr userDrawn="1"/>
        </p:nvSpPr>
        <p:spPr>
          <a:xfrm>
            <a:off x="-1" y="694951"/>
            <a:ext cx="4129089" cy="48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3" name="Прямоугольник 42"/>
          <p:cNvSpPr/>
          <p:nvPr userDrawn="1"/>
        </p:nvSpPr>
        <p:spPr>
          <a:xfrm>
            <a:off x="8072438" y="694951"/>
            <a:ext cx="4119863" cy="48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4" name="Прямоугольник 43"/>
          <p:cNvSpPr/>
          <p:nvPr userDrawn="1"/>
        </p:nvSpPr>
        <p:spPr>
          <a:xfrm>
            <a:off x="4129088" y="694951"/>
            <a:ext cx="3943350" cy="486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5" name="Прямоугольник 44"/>
          <p:cNvSpPr/>
          <p:nvPr userDrawn="1"/>
        </p:nvSpPr>
        <p:spPr>
          <a:xfrm>
            <a:off x="-1" y="6472125"/>
            <a:ext cx="4129089" cy="48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6" name="Прямоугольник 45"/>
          <p:cNvSpPr/>
          <p:nvPr userDrawn="1"/>
        </p:nvSpPr>
        <p:spPr>
          <a:xfrm>
            <a:off x="8072438" y="6472125"/>
            <a:ext cx="4119863" cy="48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7" name="Прямоугольник 46"/>
          <p:cNvSpPr/>
          <p:nvPr userDrawn="1"/>
        </p:nvSpPr>
        <p:spPr>
          <a:xfrm>
            <a:off x="4129088" y="6472125"/>
            <a:ext cx="3943350" cy="486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9" name="Прямоугольник 48"/>
          <p:cNvSpPr/>
          <p:nvPr userDrawn="1"/>
        </p:nvSpPr>
        <p:spPr>
          <a:xfrm>
            <a:off x="4127383" y="6515475"/>
            <a:ext cx="3905965" cy="334542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pPr algn="ctr"/>
            <a:r>
              <a:rPr lang="en-US" altLang="ru-RU" sz="1400" b="0" dirty="0" smtClean="0">
                <a:solidFill>
                  <a:schemeClr val="accent1"/>
                </a:solidFill>
                <a:latin typeface="Segoe UI" panose="020B0502040204020203" pitchFamily="34" charset="0"/>
                <a:ea typeface="Roboto" panose="02000000000000000000" pitchFamily="2" charset="0"/>
              </a:rPr>
              <a:t>201</a:t>
            </a:r>
            <a:r>
              <a:rPr lang="ru-RU" altLang="ru-RU" sz="1400" b="0" dirty="0" smtClean="0">
                <a:solidFill>
                  <a:schemeClr val="accent1"/>
                </a:solidFill>
                <a:latin typeface="Segoe UI" panose="020B0502040204020203" pitchFamily="34" charset="0"/>
                <a:ea typeface="Roboto" panose="02000000000000000000" pitchFamily="2" charset="0"/>
              </a:rPr>
              <a:t>9</a:t>
            </a:r>
            <a:endParaRPr lang="ru-RU" sz="1400" b="0" dirty="0">
              <a:solidFill>
                <a:schemeClr val="accent1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124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7780" y="62140"/>
            <a:ext cx="8270696" cy="694951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01D45CEE-34A4-4662-B092-562F1FC220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945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Адресный бл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Группа 43"/>
          <p:cNvGrpSpPr/>
          <p:nvPr userDrawn="1"/>
        </p:nvGrpSpPr>
        <p:grpSpPr>
          <a:xfrm>
            <a:off x="9588614" y="4404560"/>
            <a:ext cx="2603386" cy="2084166"/>
            <a:chOff x="9588614" y="4383309"/>
            <a:chExt cx="2603386" cy="2084166"/>
          </a:xfrm>
        </p:grpSpPr>
        <p:sp>
          <p:nvSpPr>
            <p:cNvPr id="15" name="Прямоугольник: скругленные верхние углы 14"/>
            <p:cNvSpPr/>
            <p:nvPr/>
          </p:nvSpPr>
          <p:spPr>
            <a:xfrm rot="16200000">
              <a:off x="10959211" y="5234686"/>
              <a:ext cx="2084165" cy="381411"/>
            </a:xfrm>
            <a:prstGeom prst="round2SameRect">
              <a:avLst>
                <a:gd name="adj1" fmla="val 19171"/>
                <a:gd name="adj2" fmla="val 0"/>
              </a:avLst>
            </a:prstGeom>
            <a:solidFill>
              <a:schemeClr val="accent1">
                <a:lumMod val="40000"/>
                <a:lumOff val="6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16" name="Прямоугольник: скругленные верхние углы 15"/>
            <p:cNvSpPr/>
            <p:nvPr/>
          </p:nvSpPr>
          <p:spPr>
            <a:xfrm rot="16200000">
              <a:off x="10917814" y="5193288"/>
              <a:ext cx="1789968" cy="758404"/>
            </a:xfrm>
            <a:prstGeom prst="round2SameRect">
              <a:avLst>
                <a:gd name="adj1" fmla="val 11723"/>
                <a:gd name="adj2" fmla="val 0"/>
              </a:avLst>
            </a:prstGeom>
            <a:solidFill>
              <a:schemeClr val="accent1">
                <a:lumMod val="40000"/>
                <a:lumOff val="6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17" name="Прямоугольник: скругленные верхние углы 16"/>
            <p:cNvSpPr/>
            <p:nvPr/>
          </p:nvSpPr>
          <p:spPr>
            <a:xfrm rot="16200000">
              <a:off x="10878857" y="5154333"/>
              <a:ext cx="1500383" cy="1125898"/>
            </a:xfrm>
            <a:prstGeom prst="round2SameRect">
              <a:avLst>
                <a:gd name="adj1" fmla="val 7571"/>
                <a:gd name="adj2" fmla="val 0"/>
              </a:avLst>
            </a:prstGeom>
            <a:solidFill>
              <a:schemeClr val="accent1">
                <a:lumMod val="40000"/>
                <a:lumOff val="6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18" name="Прямоугольник: скругленные верхние углы 17"/>
            <p:cNvSpPr/>
            <p:nvPr/>
          </p:nvSpPr>
          <p:spPr>
            <a:xfrm rot="16200000">
              <a:off x="10856120" y="5131596"/>
              <a:ext cx="1186847" cy="1484908"/>
            </a:xfrm>
            <a:prstGeom prst="round2SameRect">
              <a:avLst>
                <a:gd name="adj1" fmla="val 8467"/>
                <a:gd name="adj2" fmla="val 0"/>
              </a:avLst>
            </a:prstGeom>
            <a:solidFill>
              <a:schemeClr val="accent1">
                <a:lumMod val="40000"/>
                <a:lumOff val="6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19" name="Прямоугольник: скругленные верхние углы 18"/>
            <p:cNvSpPr/>
            <p:nvPr userDrawn="1"/>
          </p:nvSpPr>
          <p:spPr>
            <a:xfrm>
              <a:off x="9956327" y="5867825"/>
              <a:ext cx="2235670" cy="599650"/>
            </a:xfrm>
            <a:prstGeom prst="round2SameRect">
              <a:avLst>
                <a:gd name="adj1" fmla="val 13718"/>
                <a:gd name="adj2" fmla="val 0"/>
              </a:avLst>
            </a:prstGeom>
            <a:solidFill>
              <a:schemeClr val="accent1">
                <a:lumMod val="40000"/>
                <a:lumOff val="6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20" name="Прямоугольник: скругленные верхние углы 19"/>
            <p:cNvSpPr/>
            <p:nvPr userDrawn="1"/>
          </p:nvSpPr>
          <p:spPr>
            <a:xfrm>
              <a:off x="10323815" y="5576823"/>
              <a:ext cx="1868182" cy="890651"/>
            </a:xfrm>
            <a:prstGeom prst="round2SameRect">
              <a:avLst>
                <a:gd name="adj1" fmla="val 9178"/>
                <a:gd name="adj2" fmla="val 0"/>
              </a:avLst>
            </a:prstGeom>
            <a:solidFill>
              <a:schemeClr val="accent1">
                <a:lumMod val="40000"/>
                <a:lumOff val="6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21" name="Прямоугольник: скругленные верхние углы 20"/>
            <p:cNvSpPr/>
            <p:nvPr userDrawn="1"/>
          </p:nvSpPr>
          <p:spPr>
            <a:xfrm>
              <a:off x="9588614" y="6173324"/>
              <a:ext cx="2603384" cy="294150"/>
            </a:xfrm>
            <a:prstGeom prst="round2SameRect">
              <a:avLst>
                <a:gd name="adj1" fmla="val 36568"/>
                <a:gd name="adj2" fmla="val 0"/>
              </a:avLst>
            </a:prstGeom>
            <a:solidFill>
              <a:schemeClr val="accent1">
                <a:lumMod val="40000"/>
                <a:lumOff val="6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</p:grpSp>
      <p:grpSp>
        <p:nvGrpSpPr>
          <p:cNvPr id="53" name="Группа 52"/>
          <p:cNvGrpSpPr/>
          <p:nvPr userDrawn="1"/>
        </p:nvGrpSpPr>
        <p:grpSpPr>
          <a:xfrm>
            <a:off x="2955925" y="4045986"/>
            <a:ext cx="6319054" cy="1120409"/>
            <a:chOff x="2955925" y="4199076"/>
            <a:chExt cx="6319054" cy="1120409"/>
          </a:xfrm>
        </p:grpSpPr>
        <p:sp>
          <p:nvSpPr>
            <p:cNvPr id="23" name="Прямоугольник 22"/>
            <p:cNvSpPr/>
            <p:nvPr userDrawn="1"/>
          </p:nvSpPr>
          <p:spPr>
            <a:xfrm>
              <a:off x="2955925" y="4199076"/>
              <a:ext cx="6278563" cy="410965"/>
            </a:xfrm>
            <a:prstGeom prst="rect">
              <a:avLst/>
            </a:prstGeom>
          </p:spPr>
          <p:txBody>
            <a:bodyPr lIns="0" tIns="0" rIns="0" bIns="0" anchor="ctr">
              <a:noAutofit/>
            </a:bodyPr>
            <a:lstStyle/>
            <a:p>
              <a:pPr algn="ctr">
                <a:buClr>
                  <a:srgbClr val="000000"/>
                </a:buClr>
                <a:buSzPct val="100000"/>
              </a:pPr>
              <a:r>
                <a:rPr lang="en-US" altLang="ru-RU" sz="3000" u="sng" kern="1200" dirty="0" smtClean="0">
                  <a:solidFill>
                    <a:srgbClr val="444444"/>
                  </a:solidFill>
                  <a:latin typeface="Trebuchet MS"/>
                  <a:ea typeface="+mn-ea"/>
                  <a:cs typeface="+mn-cs"/>
                </a:rPr>
                <a:t>www.rts-tender.ru</a:t>
              </a:r>
              <a:endParaRPr lang="ru-RU" altLang="ru-RU" sz="3000" u="sng" kern="1200" dirty="0" smtClean="0">
                <a:solidFill>
                  <a:srgbClr val="444444"/>
                </a:solidFill>
                <a:latin typeface="Trebuchet MS"/>
                <a:ea typeface="+mn-ea"/>
                <a:cs typeface="+mn-cs"/>
              </a:endParaRPr>
            </a:p>
            <a:p>
              <a:pPr algn="ctr">
                <a:buClr>
                  <a:srgbClr val="000000"/>
                </a:buClr>
                <a:buSzPct val="100000"/>
              </a:pPr>
              <a:endParaRPr lang="ru-RU" altLang="ru-RU" sz="4000" u="sng" dirty="0">
                <a:solidFill>
                  <a:schemeClr val="accent2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25" name="Прямоугольник 24"/>
            <p:cNvSpPr/>
            <p:nvPr userDrawn="1"/>
          </p:nvSpPr>
          <p:spPr>
            <a:xfrm>
              <a:off x="2964803" y="4584813"/>
              <a:ext cx="6278563" cy="619190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/>
            <a:p>
              <a:pPr algn="ctr" defTabSz="449171">
                <a:buClr>
                  <a:srgbClr val="000000"/>
                </a:buClr>
                <a:buSzPct val="100000"/>
              </a:pPr>
              <a:r>
                <a:rPr lang="ru-RU" sz="2800" kern="1200" dirty="0" smtClean="0">
                  <a:solidFill>
                    <a:schemeClr val="accent1"/>
                  </a:solidFill>
                  <a:latin typeface="Trebuchet MS" panose="020B0603020202020204" pitchFamily="34" charset="0"/>
                  <a:ea typeface="+mn-ea"/>
                  <a:cs typeface="+mn-cs"/>
                </a:rPr>
                <a:t>+7 (499) 653-99-00</a:t>
              </a:r>
              <a:endParaRPr lang="ru-RU" altLang="ru-RU" sz="2800" kern="1200" dirty="0" smtClean="0">
                <a:solidFill>
                  <a:schemeClr val="accent1"/>
                </a:solidFill>
                <a:latin typeface="Trebuchet MS" panose="020B0603020202020204" pitchFamily="34" charset="0"/>
                <a:ea typeface="+mn-ea"/>
                <a:cs typeface="+mn-cs"/>
              </a:endParaRPr>
            </a:p>
          </p:txBody>
        </p:sp>
        <p:sp>
          <p:nvSpPr>
            <p:cNvPr id="26" name="Прямоугольник 25"/>
            <p:cNvSpPr/>
            <p:nvPr userDrawn="1"/>
          </p:nvSpPr>
          <p:spPr>
            <a:xfrm>
              <a:off x="2996416" y="5027097"/>
              <a:ext cx="6278563" cy="292388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/>
            <a:p>
              <a:pPr algn="ctr">
                <a:buClr>
                  <a:srgbClr val="000000"/>
                </a:buClr>
                <a:buSzPct val="100000"/>
              </a:pPr>
              <a:r>
                <a:rPr lang="ru-RU" altLang="ru-RU" sz="1400" kern="1200" dirty="0">
                  <a:solidFill>
                    <a:schemeClr val="accent1"/>
                  </a:solidFill>
                  <a:latin typeface="Trebuchet MS" panose="020B0603020202020204" pitchFamily="34" charset="0"/>
                  <a:ea typeface="+mn-ea"/>
                  <a:cs typeface="+mn-cs"/>
                </a:rPr>
                <a:t>ЗВОНОК ПО </a:t>
              </a:r>
              <a:r>
                <a:rPr lang="ru-RU" altLang="ru-RU" sz="1400" dirty="0">
                  <a:solidFill>
                    <a:schemeClr val="accent1"/>
                  </a:solidFill>
                  <a:latin typeface="Trebuchet MS" panose="020B0603020202020204" pitchFamily="34" charset="0"/>
                </a:rPr>
                <a:t>РОССИИ БЕСПЛАТНЫЙ</a:t>
              </a:r>
              <a:endParaRPr lang="ru-RU" altLang="ru-RU" sz="1400" u="sng" dirty="0">
                <a:solidFill>
                  <a:schemeClr val="accent1"/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27" name="Прямоугольник 26"/>
          <p:cNvSpPr/>
          <p:nvPr userDrawn="1"/>
        </p:nvSpPr>
        <p:spPr>
          <a:xfrm>
            <a:off x="2964803" y="5010180"/>
            <a:ext cx="6278563" cy="27699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 defTabSz="449171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800" u="none" kern="1200" dirty="0" smtClean="0">
              <a:solidFill>
                <a:schemeClr val="accent2"/>
              </a:solidFill>
              <a:latin typeface="Trebuchet MS" panose="020B0603020202020204" pitchFamily="34" charset="0"/>
              <a:ea typeface="+mn-ea"/>
              <a:cs typeface="+mn-cs"/>
            </a:endParaRPr>
          </a:p>
          <a:p>
            <a:pPr algn="ctr" defTabSz="449171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ru-RU" sz="1800" u="sng" kern="1200" dirty="0" smtClean="0">
                <a:solidFill>
                  <a:srgbClr val="444444"/>
                </a:solidFill>
                <a:latin typeface="Trebuchet MS"/>
                <a:ea typeface="+mn-ea"/>
                <a:cs typeface="+mn-cs"/>
              </a:rPr>
              <a:t>education@rts-tender.ru</a:t>
            </a:r>
            <a:endParaRPr lang="en-US" altLang="ru-RU" sz="1800" u="sng" kern="1200" dirty="0">
              <a:solidFill>
                <a:srgbClr val="444444"/>
              </a:solidFill>
              <a:latin typeface="Trebuchet MS"/>
              <a:ea typeface="+mn-ea"/>
              <a:cs typeface="+mn-cs"/>
            </a:endParaRPr>
          </a:p>
        </p:txBody>
      </p:sp>
      <p:sp>
        <p:nvSpPr>
          <p:cNvPr id="28" name="Прямоугольник 27"/>
          <p:cNvSpPr/>
          <p:nvPr userDrawn="1"/>
        </p:nvSpPr>
        <p:spPr>
          <a:xfrm>
            <a:off x="0" y="0"/>
            <a:ext cx="1800225" cy="666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grpSp>
        <p:nvGrpSpPr>
          <p:cNvPr id="32" name="Group 4"/>
          <p:cNvGrpSpPr>
            <a:grpSpLocks noChangeAspect="1"/>
          </p:cNvGrpSpPr>
          <p:nvPr userDrawn="1"/>
        </p:nvGrpSpPr>
        <p:grpSpPr bwMode="auto">
          <a:xfrm>
            <a:off x="5469231" y="2120380"/>
            <a:ext cx="1260041" cy="1257505"/>
            <a:chOff x="3322" y="1632"/>
            <a:chExt cx="497" cy="496"/>
          </a:xfrm>
        </p:grpSpPr>
        <p:sp>
          <p:nvSpPr>
            <p:cNvPr id="33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3322" y="1632"/>
              <a:ext cx="497" cy="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4" name="Freeform 5"/>
            <p:cNvSpPr>
              <a:spLocks/>
            </p:cNvSpPr>
            <p:nvPr userDrawn="1"/>
          </p:nvSpPr>
          <p:spPr bwMode="auto">
            <a:xfrm>
              <a:off x="3324" y="1634"/>
              <a:ext cx="495" cy="494"/>
            </a:xfrm>
            <a:custGeom>
              <a:avLst/>
              <a:gdLst>
                <a:gd name="T0" fmla="*/ 239 w 239"/>
                <a:gd name="T1" fmla="*/ 219 h 239"/>
                <a:gd name="T2" fmla="*/ 219 w 239"/>
                <a:gd name="T3" fmla="*/ 239 h 239"/>
                <a:gd name="T4" fmla="*/ 20 w 239"/>
                <a:gd name="T5" fmla="*/ 239 h 239"/>
                <a:gd name="T6" fmla="*/ 0 w 239"/>
                <a:gd name="T7" fmla="*/ 219 h 239"/>
                <a:gd name="T8" fmla="*/ 0 w 239"/>
                <a:gd name="T9" fmla="*/ 20 h 239"/>
                <a:gd name="T10" fmla="*/ 20 w 239"/>
                <a:gd name="T11" fmla="*/ 0 h 239"/>
                <a:gd name="T12" fmla="*/ 219 w 239"/>
                <a:gd name="T13" fmla="*/ 0 h 239"/>
                <a:gd name="T14" fmla="*/ 239 w 239"/>
                <a:gd name="T15" fmla="*/ 20 h 239"/>
                <a:gd name="T16" fmla="*/ 239 w 239"/>
                <a:gd name="T17" fmla="*/ 21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9" h="239">
                  <a:moveTo>
                    <a:pt x="239" y="219"/>
                  </a:moveTo>
                  <a:cubicBezTo>
                    <a:pt x="239" y="230"/>
                    <a:pt x="230" y="239"/>
                    <a:pt x="219" y="239"/>
                  </a:cubicBezTo>
                  <a:cubicBezTo>
                    <a:pt x="20" y="239"/>
                    <a:pt x="20" y="239"/>
                    <a:pt x="20" y="239"/>
                  </a:cubicBezTo>
                  <a:cubicBezTo>
                    <a:pt x="9" y="239"/>
                    <a:pt x="0" y="230"/>
                    <a:pt x="0" y="21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30" y="0"/>
                    <a:pt x="239" y="9"/>
                    <a:pt x="239" y="20"/>
                  </a:cubicBezTo>
                  <a:lnTo>
                    <a:pt x="239" y="219"/>
                  </a:ln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5" name="Freeform 6"/>
            <p:cNvSpPr>
              <a:spLocks noEditPoints="1"/>
            </p:cNvSpPr>
            <p:nvPr userDrawn="1"/>
          </p:nvSpPr>
          <p:spPr bwMode="auto">
            <a:xfrm>
              <a:off x="3432" y="1830"/>
              <a:ext cx="93" cy="116"/>
            </a:xfrm>
            <a:custGeom>
              <a:avLst/>
              <a:gdLst>
                <a:gd name="T0" fmla="*/ 0 w 45"/>
                <a:gd name="T1" fmla="*/ 0 h 56"/>
                <a:gd name="T2" fmla="*/ 24 w 45"/>
                <a:gd name="T3" fmla="*/ 0 h 56"/>
                <a:gd name="T4" fmla="*/ 45 w 45"/>
                <a:gd name="T5" fmla="*/ 18 h 56"/>
                <a:gd name="T6" fmla="*/ 24 w 45"/>
                <a:gd name="T7" fmla="*/ 37 h 56"/>
                <a:gd name="T8" fmla="*/ 16 w 45"/>
                <a:gd name="T9" fmla="*/ 37 h 56"/>
                <a:gd name="T10" fmla="*/ 16 w 45"/>
                <a:gd name="T11" fmla="*/ 56 h 56"/>
                <a:gd name="T12" fmla="*/ 0 w 45"/>
                <a:gd name="T13" fmla="*/ 56 h 56"/>
                <a:gd name="T14" fmla="*/ 0 w 45"/>
                <a:gd name="T15" fmla="*/ 0 h 56"/>
                <a:gd name="T16" fmla="*/ 16 w 45"/>
                <a:gd name="T17" fmla="*/ 25 h 56"/>
                <a:gd name="T18" fmla="*/ 21 w 45"/>
                <a:gd name="T19" fmla="*/ 25 h 56"/>
                <a:gd name="T20" fmla="*/ 28 w 45"/>
                <a:gd name="T21" fmla="*/ 18 h 56"/>
                <a:gd name="T22" fmla="*/ 21 w 45"/>
                <a:gd name="T23" fmla="*/ 12 h 56"/>
                <a:gd name="T24" fmla="*/ 16 w 45"/>
                <a:gd name="T25" fmla="*/ 12 h 56"/>
                <a:gd name="T26" fmla="*/ 16 w 45"/>
                <a:gd name="T27" fmla="*/ 2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" h="56">
                  <a:moveTo>
                    <a:pt x="0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40" y="0"/>
                    <a:pt x="45" y="11"/>
                    <a:pt x="45" y="18"/>
                  </a:cubicBezTo>
                  <a:cubicBezTo>
                    <a:pt x="45" y="26"/>
                    <a:pt x="40" y="37"/>
                    <a:pt x="24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0" y="56"/>
                    <a:pt x="0" y="56"/>
                    <a:pt x="0" y="56"/>
                  </a:cubicBezTo>
                  <a:lnTo>
                    <a:pt x="0" y="0"/>
                  </a:lnTo>
                  <a:close/>
                  <a:moveTo>
                    <a:pt x="16" y="25"/>
                  </a:moveTo>
                  <a:cubicBezTo>
                    <a:pt x="21" y="25"/>
                    <a:pt x="21" y="25"/>
                    <a:pt x="21" y="25"/>
                  </a:cubicBezTo>
                  <a:cubicBezTo>
                    <a:pt x="28" y="25"/>
                    <a:pt x="28" y="21"/>
                    <a:pt x="28" y="18"/>
                  </a:cubicBezTo>
                  <a:cubicBezTo>
                    <a:pt x="28" y="16"/>
                    <a:pt x="27" y="12"/>
                    <a:pt x="21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25"/>
                  </a:ln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6" name="Freeform 7"/>
            <p:cNvSpPr>
              <a:spLocks/>
            </p:cNvSpPr>
            <p:nvPr userDrawn="1"/>
          </p:nvSpPr>
          <p:spPr bwMode="auto">
            <a:xfrm>
              <a:off x="3531" y="1830"/>
              <a:ext cx="83" cy="116"/>
            </a:xfrm>
            <a:custGeom>
              <a:avLst/>
              <a:gdLst>
                <a:gd name="T0" fmla="*/ 25 w 83"/>
                <a:gd name="T1" fmla="*/ 27 h 116"/>
                <a:gd name="T2" fmla="*/ 0 w 83"/>
                <a:gd name="T3" fmla="*/ 27 h 116"/>
                <a:gd name="T4" fmla="*/ 0 w 83"/>
                <a:gd name="T5" fmla="*/ 0 h 116"/>
                <a:gd name="T6" fmla="*/ 83 w 83"/>
                <a:gd name="T7" fmla="*/ 0 h 116"/>
                <a:gd name="T8" fmla="*/ 83 w 83"/>
                <a:gd name="T9" fmla="*/ 27 h 116"/>
                <a:gd name="T10" fmla="*/ 58 w 83"/>
                <a:gd name="T11" fmla="*/ 27 h 116"/>
                <a:gd name="T12" fmla="*/ 58 w 83"/>
                <a:gd name="T13" fmla="*/ 116 h 116"/>
                <a:gd name="T14" fmla="*/ 25 w 83"/>
                <a:gd name="T15" fmla="*/ 116 h 116"/>
                <a:gd name="T16" fmla="*/ 25 w 83"/>
                <a:gd name="T17" fmla="*/ 2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116">
                  <a:moveTo>
                    <a:pt x="25" y="27"/>
                  </a:moveTo>
                  <a:lnTo>
                    <a:pt x="0" y="27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27"/>
                  </a:lnTo>
                  <a:lnTo>
                    <a:pt x="58" y="27"/>
                  </a:lnTo>
                  <a:lnTo>
                    <a:pt x="58" y="116"/>
                  </a:lnTo>
                  <a:lnTo>
                    <a:pt x="25" y="116"/>
                  </a:lnTo>
                  <a:lnTo>
                    <a:pt x="25" y="27"/>
                  </a:ln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7" name="Freeform 8"/>
            <p:cNvSpPr>
              <a:spLocks/>
            </p:cNvSpPr>
            <p:nvPr userDrawn="1"/>
          </p:nvSpPr>
          <p:spPr bwMode="auto">
            <a:xfrm>
              <a:off x="3620" y="1826"/>
              <a:ext cx="93" cy="124"/>
            </a:xfrm>
            <a:custGeom>
              <a:avLst/>
              <a:gdLst>
                <a:gd name="T0" fmla="*/ 45 w 45"/>
                <a:gd name="T1" fmla="*/ 56 h 60"/>
                <a:gd name="T2" fmla="*/ 29 w 45"/>
                <a:gd name="T3" fmla="*/ 60 h 60"/>
                <a:gd name="T4" fmla="*/ 0 w 45"/>
                <a:gd name="T5" fmla="*/ 30 h 60"/>
                <a:gd name="T6" fmla="*/ 29 w 45"/>
                <a:gd name="T7" fmla="*/ 0 h 60"/>
                <a:gd name="T8" fmla="*/ 45 w 45"/>
                <a:gd name="T9" fmla="*/ 4 h 60"/>
                <a:gd name="T10" fmla="*/ 45 w 45"/>
                <a:gd name="T11" fmla="*/ 21 h 60"/>
                <a:gd name="T12" fmla="*/ 31 w 45"/>
                <a:gd name="T13" fmla="*/ 14 h 60"/>
                <a:gd name="T14" fmla="*/ 17 w 45"/>
                <a:gd name="T15" fmla="*/ 30 h 60"/>
                <a:gd name="T16" fmla="*/ 31 w 45"/>
                <a:gd name="T17" fmla="*/ 46 h 60"/>
                <a:gd name="T18" fmla="*/ 45 w 45"/>
                <a:gd name="T19" fmla="*/ 39 h 60"/>
                <a:gd name="T20" fmla="*/ 45 w 45"/>
                <a:gd name="T2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60">
                  <a:moveTo>
                    <a:pt x="45" y="56"/>
                  </a:moveTo>
                  <a:cubicBezTo>
                    <a:pt x="40" y="59"/>
                    <a:pt x="34" y="60"/>
                    <a:pt x="29" y="60"/>
                  </a:cubicBezTo>
                  <a:cubicBezTo>
                    <a:pt x="13" y="60"/>
                    <a:pt x="0" y="48"/>
                    <a:pt x="0" y="30"/>
                  </a:cubicBezTo>
                  <a:cubicBezTo>
                    <a:pt x="0" y="11"/>
                    <a:pt x="14" y="0"/>
                    <a:pt x="29" y="0"/>
                  </a:cubicBezTo>
                  <a:cubicBezTo>
                    <a:pt x="34" y="0"/>
                    <a:pt x="40" y="1"/>
                    <a:pt x="45" y="4"/>
                  </a:cubicBezTo>
                  <a:cubicBezTo>
                    <a:pt x="45" y="21"/>
                    <a:pt x="45" y="21"/>
                    <a:pt x="45" y="21"/>
                  </a:cubicBezTo>
                  <a:cubicBezTo>
                    <a:pt x="42" y="17"/>
                    <a:pt x="37" y="14"/>
                    <a:pt x="31" y="14"/>
                  </a:cubicBezTo>
                  <a:cubicBezTo>
                    <a:pt x="22" y="14"/>
                    <a:pt x="17" y="21"/>
                    <a:pt x="17" y="30"/>
                  </a:cubicBezTo>
                  <a:cubicBezTo>
                    <a:pt x="17" y="39"/>
                    <a:pt x="22" y="46"/>
                    <a:pt x="31" y="46"/>
                  </a:cubicBezTo>
                  <a:cubicBezTo>
                    <a:pt x="37" y="46"/>
                    <a:pt x="42" y="42"/>
                    <a:pt x="45" y="39"/>
                  </a:cubicBezTo>
                  <a:lnTo>
                    <a:pt x="45" y="56"/>
                  </a:ln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8" name="Freeform 9"/>
            <p:cNvSpPr>
              <a:spLocks/>
            </p:cNvSpPr>
            <p:nvPr userDrawn="1"/>
          </p:nvSpPr>
          <p:spPr bwMode="auto">
            <a:xfrm>
              <a:off x="3492" y="1764"/>
              <a:ext cx="29" cy="33"/>
            </a:xfrm>
            <a:custGeom>
              <a:avLst/>
              <a:gdLst>
                <a:gd name="T0" fmla="*/ 12 w 29"/>
                <a:gd name="T1" fmla="*/ 4 h 33"/>
                <a:gd name="T2" fmla="*/ 0 w 29"/>
                <a:gd name="T3" fmla="*/ 4 h 33"/>
                <a:gd name="T4" fmla="*/ 0 w 29"/>
                <a:gd name="T5" fmla="*/ 0 h 33"/>
                <a:gd name="T6" fmla="*/ 29 w 29"/>
                <a:gd name="T7" fmla="*/ 0 h 33"/>
                <a:gd name="T8" fmla="*/ 29 w 29"/>
                <a:gd name="T9" fmla="*/ 4 h 33"/>
                <a:gd name="T10" fmla="*/ 16 w 29"/>
                <a:gd name="T11" fmla="*/ 4 h 33"/>
                <a:gd name="T12" fmla="*/ 16 w 29"/>
                <a:gd name="T13" fmla="*/ 33 h 33"/>
                <a:gd name="T14" fmla="*/ 12 w 29"/>
                <a:gd name="T15" fmla="*/ 33 h 33"/>
                <a:gd name="T16" fmla="*/ 12 w 29"/>
                <a:gd name="T17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33">
                  <a:moveTo>
                    <a:pt x="12" y="4"/>
                  </a:moveTo>
                  <a:lnTo>
                    <a:pt x="0" y="4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4"/>
                  </a:lnTo>
                  <a:lnTo>
                    <a:pt x="16" y="4"/>
                  </a:lnTo>
                  <a:lnTo>
                    <a:pt x="16" y="33"/>
                  </a:lnTo>
                  <a:lnTo>
                    <a:pt x="12" y="33"/>
                  </a:lnTo>
                  <a:lnTo>
                    <a:pt x="12" y="4"/>
                  </a:ln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9" name="Freeform 10"/>
            <p:cNvSpPr>
              <a:spLocks noEditPoints="1"/>
            </p:cNvSpPr>
            <p:nvPr userDrawn="1"/>
          </p:nvSpPr>
          <p:spPr bwMode="auto">
            <a:xfrm>
              <a:off x="3525" y="1762"/>
              <a:ext cx="33" cy="37"/>
            </a:xfrm>
            <a:custGeom>
              <a:avLst/>
              <a:gdLst>
                <a:gd name="T0" fmla="*/ 16 w 16"/>
                <a:gd name="T1" fmla="*/ 13 h 18"/>
                <a:gd name="T2" fmla="*/ 8 w 16"/>
                <a:gd name="T3" fmla="*/ 18 h 18"/>
                <a:gd name="T4" fmla="*/ 0 w 16"/>
                <a:gd name="T5" fmla="*/ 9 h 18"/>
                <a:gd name="T6" fmla="*/ 8 w 16"/>
                <a:gd name="T7" fmla="*/ 0 h 18"/>
                <a:gd name="T8" fmla="*/ 16 w 16"/>
                <a:gd name="T9" fmla="*/ 8 h 18"/>
                <a:gd name="T10" fmla="*/ 16 w 16"/>
                <a:gd name="T11" fmla="*/ 9 h 18"/>
                <a:gd name="T12" fmla="*/ 2 w 16"/>
                <a:gd name="T13" fmla="*/ 9 h 18"/>
                <a:gd name="T14" fmla="*/ 8 w 16"/>
                <a:gd name="T15" fmla="*/ 16 h 18"/>
                <a:gd name="T16" fmla="*/ 14 w 16"/>
                <a:gd name="T17" fmla="*/ 12 h 18"/>
                <a:gd name="T18" fmla="*/ 16 w 16"/>
                <a:gd name="T19" fmla="*/ 13 h 18"/>
                <a:gd name="T20" fmla="*/ 14 w 16"/>
                <a:gd name="T21" fmla="*/ 7 h 18"/>
                <a:gd name="T22" fmla="*/ 8 w 16"/>
                <a:gd name="T23" fmla="*/ 2 h 18"/>
                <a:gd name="T24" fmla="*/ 3 w 16"/>
                <a:gd name="T25" fmla="*/ 7 h 18"/>
                <a:gd name="T26" fmla="*/ 14 w 16"/>
                <a:gd name="T27" fmla="*/ 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8">
                  <a:moveTo>
                    <a:pt x="16" y="13"/>
                  </a:moveTo>
                  <a:cubicBezTo>
                    <a:pt x="15" y="16"/>
                    <a:pt x="12" y="18"/>
                    <a:pt x="8" y="18"/>
                  </a:cubicBezTo>
                  <a:cubicBezTo>
                    <a:pt x="3" y="18"/>
                    <a:pt x="0" y="14"/>
                    <a:pt x="0" y="9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14" y="0"/>
                    <a:pt x="16" y="5"/>
                    <a:pt x="16" y="8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12"/>
                    <a:pt x="4" y="16"/>
                    <a:pt x="8" y="16"/>
                  </a:cubicBezTo>
                  <a:cubicBezTo>
                    <a:pt x="10" y="16"/>
                    <a:pt x="12" y="16"/>
                    <a:pt x="14" y="12"/>
                  </a:cubicBezTo>
                  <a:lnTo>
                    <a:pt x="16" y="13"/>
                  </a:lnTo>
                  <a:close/>
                  <a:moveTo>
                    <a:pt x="14" y="7"/>
                  </a:moveTo>
                  <a:cubicBezTo>
                    <a:pt x="14" y="5"/>
                    <a:pt x="12" y="2"/>
                    <a:pt x="8" y="2"/>
                  </a:cubicBezTo>
                  <a:cubicBezTo>
                    <a:pt x="5" y="2"/>
                    <a:pt x="3" y="4"/>
                    <a:pt x="3" y="7"/>
                  </a:cubicBezTo>
                  <a:lnTo>
                    <a:pt x="14" y="7"/>
                  </a:ln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40" name="Freeform 11"/>
            <p:cNvSpPr>
              <a:spLocks/>
            </p:cNvSpPr>
            <p:nvPr userDrawn="1"/>
          </p:nvSpPr>
          <p:spPr bwMode="auto">
            <a:xfrm>
              <a:off x="3568" y="1764"/>
              <a:ext cx="29" cy="33"/>
            </a:xfrm>
            <a:custGeom>
              <a:avLst/>
              <a:gdLst>
                <a:gd name="T0" fmla="*/ 0 w 29"/>
                <a:gd name="T1" fmla="*/ 0 h 33"/>
                <a:gd name="T2" fmla="*/ 5 w 29"/>
                <a:gd name="T3" fmla="*/ 0 h 33"/>
                <a:gd name="T4" fmla="*/ 5 w 29"/>
                <a:gd name="T5" fmla="*/ 15 h 33"/>
                <a:gd name="T6" fmla="*/ 23 w 29"/>
                <a:gd name="T7" fmla="*/ 15 h 33"/>
                <a:gd name="T8" fmla="*/ 23 w 29"/>
                <a:gd name="T9" fmla="*/ 0 h 33"/>
                <a:gd name="T10" fmla="*/ 29 w 29"/>
                <a:gd name="T11" fmla="*/ 0 h 33"/>
                <a:gd name="T12" fmla="*/ 29 w 29"/>
                <a:gd name="T13" fmla="*/ 33 h 33"/>
                <a:gd name="T14" fmla="*/ 23 w 29"/>
                <a:gd name="T15" fmla="*/ 33 h 33"/>
                <a:gd name="T16" fmla="*/ 23 w 29"/>
                <a:gd name="T17" fmla="*/ 19 h 33"/>
                <a:gd name="T18" fmla="*/ 5 w 29"/>
                <a:gd name="T19" fmla="*/ 19 h 33"/>
                <a:gd name="T20" fmla="*/ 5 w 29"/>
                <a:gd name="T21" fmla="*/ 33 h 33"/>
                <a:gd name="T22" fmla="*/ 0 w 29"/>
                <a:gd name="T23" fmla="*/ 33 h 33"/>
                <a:gd name="T24" fmla="*/ 0 w 29"/>
                <a:gd name="T25" fmla="*/ 0 h 33"/>
                <a:gd name="connsiteX0" fmla="*/ 0 w 10000"/>
                <a:gd name="connsiteY0" fmla="*/ 0 h 10000"/>
                <a:gd name="connsiteX1" fmla="*/ 1724 w 10000"/>
                <a:gd name="connsiteY1" fmla="*/ 0 h 10000"/>
                <a:gd name="connsiteX2" fmla="*/ 1724 w 10000"/>
                <a:gd name="connsiteY2" fmla="*/ 4545 h 10000"/>
                <a:gd name="connsiteX3" fmla="*/ 7931 w 10000"/>
                <a:gd name="connsiteY3" fmla="*/ 4545 h 10000"/>
                <a:gd name="connsiteX4" fmla="*/ 7931 w 10000"/>
                <a:gd name="connsiteY4" fmla="*/ 0 h 10000"/>
                <a:gd name="connsiteX5" fmla="*/ 9851 w 10000"/>
                <a:gd name="connsiteY5" fmla="*/ 0 h 10000"/>
                <a:gd name="connsiteX6" fmla="*/ 10000 w 10000"/>
                <a:gd name="connsiteY6" fmla="*/ 10000 h 10000"/>
                <a:gd name="connsiteX7" fmla="*/ 7931 w 10000"/>
                <a:gd name="connsiteY7" fmla="*/ 10000 h 10000"/>
                <a:gd name="connsiteX8" fmla="*/ 7931 w 10000"/>
                <a:gd name="connsiteY8" fmla="*/ 5758 h 10000"/>
                <a:gd name="connsiteX9" fmla="*/ 1724 w 10000"/>
                <a:gd name="connsiteY9" fmla="*/ 5758 h 10000"/>
                <a:gd name="connsiteX10" fmla="*/ 1724 w 10000"/>
                <a:gd name="connsiteY10" fmla="*/ 10000 h 10000"/>
                <a:gd name="connsiteX11" fmla="*/ 0 w 10000"/>
                <a:gd name="connsiteY11" fmla="*/ 10000 h 10000"/>
                <a:gd name="connsiteX12" fmla="*/ 0 w 10000"/>
                <a:gd name="connsiteY12" fmla="*/ 0 h 10000"/>
                <a:gd name="connsiteX0" fmla="*/ 0 w 9857"/>
                <a:gd name="connsiteY0" fmla="*/ 0 h 10000"/>
                <a:gd name="connsiteX1" fmla="*/ 1724 w 9857"/>
                <a:gd name="connsiteY1" fmla="*/ 0 h 10000"/>
                <a:gd name="connsiteX2" fmla="*/ 1724 w 9857"/>
                <a:gd name="connsiteY2" fmla="*/ 4545 h 10000"/>
                <a:gd name="connsiteX3" fmla="*/ 7931 w 9857"/>
                <a:gd name="connsiteY3" fmla="*/ 4545 h 10000"/>
                <a:gd name="connsiteX4" fmla="*/ 7931 w 9857"/>
                <a:gd name="connsiteY4" fmla="*/ 0 h 10000"/>
                <a:gd name="connsiteX5" fmla="*/ 9851 w 9857"/>
                <a:gd name="connsiteY5" fmla="*/ 0 h 10000"/>
                <a:gd name="connsiteX6" fmla="*/ 9703 w 9857"/>
                <a:gd name="connsiteY6" fmla="*/ 10000 h 10000"/>
                <a:gd name="connsiteX7" fmla="*/ 7931 w 9857"/>
                <a:gd name="connsiteY7" fmla="*/ 10000 h 10000"/>
                <a:gd name="connsiteX8" fmla="*/ 7931 w 9857"/>
                <a:gd name="connsiteY8" fmla="*/ 5758 h 10000"/>
                <a:gd name="connsiteX9" fmla="*/ 1724 w 9857"/>
                <a:gd name="connsiteY9" fmla="*/ 5758 h 10000"/>
                <a:gd name="connsiteX10" fmla="*/ 1724 w 9857"/>
                <a:gd name="connsiteY10" fmla="*/ 10000 h 10000"/>
                <a:gd name="connsiteX11" fmla="*/ 0 w 9857"/>
                <a:gd name="connsiteY11" fmla="*/ 10000 h 10000"/>
                <a:gd name="connsiteX12" fmla="*/ 0 w 9857"/>
                <a:gd name="connsiteY12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57" h="10000">
                  <a:moveTo>
                    <a:pt x="0" y="0"/>
                  </a:moveTo>
                  <a:lnTo>
                    <a:pt x="1724" y="0"/>
                  </a:lnTo>
                  <a:lnTo>
                    <a:pt x="1724" y="4545"/>
                  </a:lnTo>
                  <a:lnTo>
                    <a:pt x="7931" y="4545"/>
                  </a:lnTo>
                  <a:lnTo>
                    <a:pt x="7931" y="0"/>
                  </a:lnTo>
                  <a:lnTo>
                    <a:pt x="9851" y="0"/>
                  </a:lnTo>
                  <a:cubicBezTo>
                    <a:pt x="9901" y="3333"/>
                    <a:pt x="9653" y="6667"/>
                    <a:pt x="9703" y="10000"/>
                  </a:cubicBezTo>
                  <a:lnTo>
                    <a:pt x="7931" y="10000"/>
                  </a:lnTo>
                  <a:lnTo>
                    <a:pt x="7931" y="5758"/>
                  </a:lnTo>
                  <a:lnTo>
                    <a:pt x="1724" y="5758"/>
                  </a:lnTo>
                  <a:lnTo>
                    <a:pt x="1724" y="10000"/>
                  </a:lnTo>
                  <a:lnTo>
                    <a:pt x="0" y="1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41" name="Freeform 12"/>
            <p:cNvSpPr>
              <a:spLocks noEditPoints="1"/>
            </p:cNvSpPr>
            <p:nvPr userDrawn="1"/>
          </p:nvSpPr>
          <p:spPr bwMode="auto">
            <a:xfrm>
              <a:off x="3604" y="1764"/>
              <a:ext cx="35" cy="44"/>
            </a:xfrm>
            <a:custGeom>
              <a:avLst/>
              <a:gdLst>
                <a:gd name="T0" fmla="*/ 14 w 17"/>
                <a:gd name="T1" fmla="*/ 0 h 21"/>
                <a:gd name="T2" fmla="*/ 14 w 17"/>
                <a:gd name="T3" fmla="*/ 14 h 21"/>
                <a:gd name="T4" fmla="*/ 17 w 17"/>
                <a:gd name="T5" fmla="*/ 14 h 21"/>
                <a:gd name="T6" fmla="*/ 17 w 17"/>
                <a:gd name="T7" fmla="*/ 21 h 21"/>
                <a:gd name="T8" fmla="*/ 15 w 17"/>
                <a:gd name="T9" fmla="*/ 21 h 21"/>
                <a:gd name="T10" fmla="*/ 15 w 17"/>
                <a:gd name="T11" fmla="*/ 16 h 21"/>
                <a:gd name="T12" fmla="*/ 2 w 17"/>
                <a:gd name="T13" fmla="*/ 16 h 21"/>
                <a:gd name="T14" fmla="*/ 2 w 17"/>
                <a:gd name="T15" fmla="*/ 21 h 21"/>
                <a:gd name="T16" fmla="*/ 0 w 17"/>
                <a:gd name="T17" fmla="*/ 21 h 21"/>
                <a:gd name="T18" fmla="*/ 0 w 17"/>
                <a:gd name="T19" fmla="*/ 14 h 21"/>
                <a:gd name="T20" fmla="*/ 4 w 17"/>
                <a:gd name="T21" fmla="*/ 8 h 21"/>
                <a:gd name="T22" fmla="*/ 4 w 17"/>
                <a:gd name="T23" fmla="*/ 0 h 21"/>
                <a:gd name="T24" fmla="*/ 14 w 17"/>
                <a:gd name="T25" fmla="*/ 0 h 21"/>
                <a:gd name="T26" fmla="*/ 12 w 17"/>
                <a:gd name="T27" fmla="*/ 2 h 21"/>
                <a:gd name="T28" fmla="*/ 6 w 17"/>
                <a:gd name="T29" fmla="*/ 2 h 21"/>
                <a:gd name="T30" fmla="*/ 6 w 17"/>
                <a:gd name="T31" fmla="*/ 9 h 21"/>
                <a:gd name="T32" fmla="*/ 4 w 17"/>
                <a:gd name="T33" fmla="*/ 14 h 21"/>
                <a:gd name="T34" fmla="*/ 12 w 17"/>
                <a:gd name="T35" fmla="*/ 14 h 21"/>
                <a:gd name="T36" fmla="*/ 12 w 17"/>
                <a:gd name="T37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" h="21">
                  <a:moveTo>
                    <a:pt x="14" y="0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3" y="14"/>
                    <a:pt x="4" y="11"/>
                    <a:pt x="4" y="8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14" y="0"/>
                  </a:lnTo>
                  <a:close/>
                  <a:moveTo>
                    <a:pt x="12" y="2"/>
                  </a:moveTo>
                  <a:cubicBezTo>
                    <a:pt x="6" y="2"/>
                    <a:pt x="6" y="2"/>
                    <a:pt x="6" y="2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12"/>
                    <a:pt x="5" y="13"/>
                    <a:pt x="4" y="14"/>
                  </a:cubicBezTo>
                  <a:cubicBezTo>
                    <a:pt x="12" y="14"/>
                    <a:pt x="12" y="14"/>
                    <a:pt x="12" y="14"/>
                  </a:cubicBezTo>
                  <a:lnTo>
                    <a:pt x="12" y="2"/>
                  </a:ln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42" name="Freeform 13"/>
            <p:cNvSpPr>
              <a:spLocks noEditPoints="1"/>
            </p:cNvSpPr>
            <p:nvPr userDrawn="1"/>
          </p:nvSpPr>
          <p:spPr bwMode="auto">
            <a:xfrm>
              <a:off x="3643" y="1762"/>
              <a:ext cx="35" cy="37"/>
            </a:xfrm>
            <a:custGeom>
              <a:avLst/>
              <a:gdLst>
                <a:gd name="T0" fmla="*/ 17 w 17"/>
                <a:gd name="T1" fmla="*/ 13 h 18"/>
                <a:gd name="T2" fmla="*/ 9 w 17"/>
                <a:gd name="T3" fmla="*/ 18 h 18"/>
                <a:gd name="T4" fmla="*/ 0 w 17"/>
                <a:gd name="T5" fmla="*/ 9 h 18"/>
                <a:gd name="T6" fmla="*/ 9 w 17"/>
                <a:gd name="T7" fmla="*/ 0 h 18"/>
                <a:gd name="T8" fmla="*/ 17 w 17"/>
                <a:gd name="T9" fmla="*/ 8 h 18"/>
                <a:gd name="T10" fmla="*/ 17 w 17"/>
                <a:gd name="T11" fmla="*/ 9 h 18"/>
                <a:gd name="T12" fmla="*/ 3 w 17"/>
                <a:gd name="T13" fmla="*/ 9 h 18"/>
                <a:gd name="T14" fmla="*/ 9 w 17"/>
                <a:gd name="T15" fmla="*/ 16 h 18"/>
                <a:gd name="T16" fmla="*/ 15 w 17"/>
                <a:gd name="T17" fmla="*/ 12 h 18"/>
                <a:gd name="T18" fmla="*/ 17 w 17"/>
                <a:gd name="T19" fmla="*/ 13 h 18"/>
                <a:gd name="T20" fmla="*/ 14 w 17"/>
                <a:gd name="T21" fmla="*/ 7 h 18"/>
                <a:gd name="T22" fmla="*/ 9 w 17"/>
                <a:gd name="T23" fmla="*/ 2 h 18"/>
                <a:gd name="T24" fmla="*/ 3 w 17"/>
                <a:gd name="T25" fmla="*/ 7 h 18"/>
                <a:gd name="T26" fmla="*/ 14 w 17"/>
                <a:gd name="T27" fmla="*/ 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18">
                  <a:moveTo>
                    <a:pt x="17" y="13"/>
                  </a:moveTo>
                  <a:cubicBezTo>
                    <a:pt x="15" y="16"/>
                    <a:pt x="13" y="18"/>
                    <a:pt x="9" y="18"/>
                  </a:cubicBezTo>
                  <a:cubicBezTo>
                    <a:pt x="3" y="18"/>
                    <a:pt x="0" y="14"/>
                    <a:pt x="0" y="9"/>
                  </a:cubicBezTo>
                  <a:cubicBezTo>
                    <a:pt x="0" y="4"/>
                    <a:pt x="3" y="0"/>
                    <a:pt x="9" y="0"/>
                  </a:cubicBezTo>
                  <a:cubicBezTo>
                    <a:pt x="15" y="0"/>
                    <a:pt x="17" y="5"/>
                    <a:pt x="17" y="8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12"/>
                    <a:pt x="5" y="16"/>
                    <a:pt x="9" y="16"/>
                  </a:cubicBezTo>
                  <a:cubicBezTo>
                    <a:pt x="10" y="16"/>
                    <a:pt x="13" y="16"/>
                    <a:pt x="15" y="12"/>
                  </a:cubicBezTo>
                  <a:lnTo>
                    <a:pt x="17" y="13"/>
                  </a:lnTo>
                  <a:close/>
                  <a:moveTo>
                    <a:pt x="14" y="7"/>
                  </a:moveTo>
                  <a:cubicBezTo>
                    <a:pt x="14" y="5"/>
                    <a:pt x="12" y="2"/>
                    <a:pt x="9" y="2"/>
                  </a:cubicBezTo>
                  <a:cubicBezTo>
                    <a:pt x="6" y="2"/>
                    <a:pt x="3" y="4"/>
                    <a:pt x="3" y="7"/>
                  </a:cubicBezTo>
                  <a:lnTo>
                    <a:pt x="14" y="7"/>
                  </a:ln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43" name="Freeform 14"/>
            <p:cNvSpPr>
              <a:spLocks noEditPoints="1"/>
            </p:cNvSpPr>
            <p:nvPr userDrawn="1"/>
          </p:nvSpPr>
          <p:spPr bwMode="auto">
            <a:xfrm>
              <a:off x="3686" y="1762"/>
              <a:ext cx="36" cy="52"/>
            </a:xfrm>
            <a:custGeom>
              <a:avLst/>
              <a:gdLst>
                <a:gd name="T0" fmla="*/ 2 w 17"/>
                <a:gd name="T1" fmla="*/ 1 h 25"/>
                <a:gd name="T2" fmla="*/ 2 w 17"/>
                <a:gd name="T3" fmla="*/ 4 h 25"/>
                <a:gd name="T4" fmla="*/ 8 w 17"/>
                <a:gd name="T5" fmla="*/ 0 h 25"/>
                <a:gd name="T6" fmla="*/ 17 w 17"/>
                <a:gd name="T7" fmla="*/ 9 h 25"/>
                <a:gd name="T8" fmla="*/ 9 w 17"/>
                <a:gd name="T9" fmla="*/ 18 h 25"/>
                <a:gd name="T10" fmla="*/ 2 w 17"/>
                <a:gd name="T11" fmla="*/ 15 h 25"/>
                <a:gd name="T12" fmla="*/ 2 w 17"/>
                <a:gd name="T13" fmla="*/ 25 h 25"/>
                <a:gd name="T14" fmla="*/ 0 w 17"/>
                <a:gd name="T15" fmla="*/ 25 h 25"/>
                <a:gd name="T16" fmla="*/ 0 w 17"/>
                <a:gd name="T17" fmla="*/ 1 h 25"/>
                <a:gd name="T18" fmla="*/ 2 w 17"/>
                <a:gd name="T19" fmla="*/ 1 h 25"/>
                <a:gd name="T20" fmla="*/ 15 w 17"/>
                <a:gd name="T21" fmla="*/ 9 h 25"/>
                <a:gd name="T22" fmla="*/ 8 w 17"/>
                <a:gd name="T23" fmla="*/ 2 h 25"/>
                <a:gd name="T24" fmla="*/ 2 w 17"/>
                <a:gd name="T25" fmla="*/ 9 h 25"/>
                <a:gd name="T26" fmla="*/ 9 w 17"/>
                <a:gd name="T27" fmla="*/ 16 h 25"/>
                <a:gd name="T28" fmla="*/ 15 w 17"/>
                <a:gd name="T2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" h="25">
                  <a:moveTo>
                    <a:pt x="2" y="1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2"/>
                    <a:pt x="5" y="0"/>
                    <a:pt x="8" y="0"/>
                  </a:cubicBezTo>
                  <a:cubicBezTo>
                    <a:pt x="14" y="0"/>
                    <a:pt x="17" y="4"/>
                    <a:pt x="17" y="9"/>
                  </a:cubicBezTo>
                  <a:cubicBezTo>
                    <a:pt x="17" y="14"/>
                    <a:pt x="14" y="18"/>
                    <a:pt x="9" y="18"/>
                  </a:cubicBezTo>
                  <a:cubicBezTo>
                    <a:pt x="5" y="18"/>
                    <a:pt x="3" y="16"/>
                    <a:pt x="2" y="15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2" y="1"/>
                  </a:lnTo>
                  <a:close/>
                  <a:moveTo>
                    <a:pt x="15" y="9"/>
                  </a:moveTo>
                  <a:cubicBezTo>
                    <a:pt x="15" y="6"/>
                    <a:pt x="13" y="2"/>
                    <a:pt x="8" y="2"/>
                  </a:cubicBezTo>
                  <a:cubicBezTo>
                    <a:pt x="5" y="2"/>
                    <a:pt x="2" y="5"/>
                    <a:pt x="2" y="9"/>
                  </a:cubicBezTo>
                  <a:cubicBezTo>
                    <a:pt x="2" y="14"/>
                    <a:pt x="5" y="16"/>
                    <a:pt x="9" y="16"/>
                  </a:cubicBezTo>
                  <a:cubicBezTo>
                    <a:pt x="12" y="16"/>
                    <a:pt x="15" y="13"/>
                    <a:pt x="15" y="9"/>
                  </a:cubicBez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255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979" y="0"/>
            <a:ext cx="8270696" cy="694951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363" y="1082675"/>
            <a:ext cx="11469687" cy="523240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500000000000000" pitchFamily="34" charset="0"/>
              <a:defRPr lang="ru-RU" sz="2000" kern="1200" dirty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500000000000000" pitchFamily="34" charset="0"/>
              <a:defRPr lang="ru-RU" sz="2000" kern="1200" dirty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500000000000000" pitchFamily="34" charset="0"/>
              <a:defRPr lang="ru-RU" sz="2000" kern="1200" dirty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500000000000000" pitchFamily="34" charset="0"/>
              <a:defRPr lang="ru-RU" sz="2000" kern="1200" dirty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500000000000000" pitchFamily="34" charset="0"/>
              <a:defRPr lang="ru-RU" sz="2000" kern="1200" dirty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01D45CEE-34A4-4662-B092-562F1FC220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6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60364" y="1082675"/>
            <a:ext cx="5549899" cy="5232400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6974" y="1082675"/>
            <a:ext cx="5553075" cy="5232400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01D45CEE-34A4-4662-B092-562F1FC220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569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4200" y="1"/>
            <a:ext cx="8166100" cy="698499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0364" y="1082675"/>
            <a:ext cx="5549899" cy="349250"/>
          </a:xfr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60364" y="1816099"/>
            <a:ext cx="5549899" cy="4498975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6974" y="1082675"/>
            <a:ext cx="5553075" cy="349250"/>
          </a:xfr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6974" y="1816099"/>
            <a:ext cx="5553075" cy="4498975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01D45CEE-34A4-4662-B092-562F1FC220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29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01D45CEE-34A4-4662-B092-562F1FC220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783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979" y="0"/>
            <a:ext cx="8270696" cy="694951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lvl="0"/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0363" y="1082675"/>
            <a:ext cx="11469687" cy="52324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0362" y="6520816"/>
            <a:ext cx="7712075" cy="3334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086849" y="6520815"/>
            <a:ext cx="2743200" cy="3334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01D45CEE-34A4-4662-B092-562F1FC220D0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63" y="76579"/>
            <a:ext cx="1254125" cy="54101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09400" y="0"/>
            <a:ext cx="1620649" cy="69495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endParaRPr lang="ru-RU" sz="1500" dirty="0">
              <a:solidFill>
                <a:schemeClr val="tx1">
                  <a:lumMod val="60000"/>
                  <a:lumOff val="40000"/>
                </a:schemeClr>
              </a:solidFill>
              <a:latin typeface="Segoe UI" panose="020B0502040204020203" pitchFamily="34" charset="0"/>
              <a:ea typeface="Roboto" panose="02000000000000000000" pitchFamily="2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-1" y="694951"/>
            <a:ext cx="4129089" cy="48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072438" y="694951"/>
            <a:ext cx="4119863" cy="48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29088" y="694951"/>
            <a:ext cx="3943350" cy="486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33" name="Прямоугольник 32"/>
          <p:cNvSpPr/>
          <p:nvPr userDrawn="1"/>
        </p:nvSpPr>
        <p:spPr>
          <a:xfrm>
            <a:off x="-1" y="6472125"/>
            <a:ext cx="4129089" cy="48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34" name="Прямоугольник 33"/>
          <p:cNvSpPr/>
          <p:nvPr userDrawn="1"/>
        </p:nvSpPr>
        <p:spPr>
          <a:xfrm>
            <a:off x="8072438" y="6472125"/>
            <a:ext cx="4119863" cy="48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35" name="Прямоугольник 34"/>
          <p:cNvSpPr/>
          <p:nvPr userDrawn="1"/>
        </p:nvSpPr>
        <p:spPr>
          <a:xfrm>
            <a:off x="4129088" y="6472125"/>
            <a:ext cx="3943350" cy="486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7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6" r:id="rId3"/>
    <p:sldLayoutId id="2147483650" r:id="rId4"/>
    <p:sldLayoutId id="2147483652" r:id="rId5"/>
    <p:sldLayoutId id="2147483653" r:id="rId6"/>
    <p:sldLayoutId id="2147483655" r:id="rId7"/>
  </p:sldLayoutIdLst>
  <p:txStyles>
    <p:titleStyle>
      <a:lvl1pPr marL="0" algn="ctr" defTabSz="449263" rtl="0" eaLnBrk="1" fontAlgn="base" latinLnBrk="0" hangingPunct="0">
        <a:lnSpc>
          <a:spcPct val="90000"/>
        </a:lnSpc>
        <a:spcBef>
          <a:spcPct val="0"/>
        </a:spcBef>
        <a:spcAft>
          <a:spcPct val="0"/>
        </a:spcAft>
        <a:buNone/>
        <a:defRPr lang="ru-RU" sz="2000" b="1" kern="1200" cap="all" baseline="0" dirty="0" smtClean="0">
          <a:solidFill>
            <a:srgbClr val="E4465A"/>
          </a:solidFill>
          <a:latin typeface="Trebuchet MS" panose="020B0603020202020204" pitchFamily="34" charset="0"/>
          <a:ea typeface="Segoe UI Black" panose="020B0A02040204020203" pitchFamily="34" charset="0"/>
          <a:cs typeface="Adobe Arabic" panose="02040503050201020203" pitchFamily="18" charset="-78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500000000000000" pitchFamily="34" charset="0"/>
        <a:buNone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360363" indent="-35877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500000000000000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719138" indent="-360363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500000000000000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079500" indent="-35877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500000000000000" pitchFamily="34" charset="0"/>
        <a:buChar char="•"/>
        <a:tabLst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1438275" indent="-360363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500000000000000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F26B43"/>
          </p15:clr>
        </p15:guide>
        <p15:guide id="2" orient="horz" pos="682">
          <p15:clr>
            <a:srgbClr val="F26B43"/>
          </p15:clr>
        </p15:guide>
        <p15:guide id="3" pos="7452">
          <p15:clr>
            <a:srgbClr val="F26B43"/>
          </p15:clr>
        </p15:guide>
        <p15:guide id="4" pos="3723">
          <p15:clr>
            <a:srgbClr val="F26B43"/>
          </p15:clr>
        </p15:guide>
        <p15:guide id="5" pos="3954">
          <p15:clr>
            <a:srgbClr val="F26B43"/>
          </p15:clr>
        </p15:guide>
        <p15:guide id="6" pos="2712">
          <p15:clr>
            <a:srgbClr val="F26B43"/>
          </p15:clr>
        </p15:guide>
        <p15:guide id="7" pos="2482">
          <p15:clr>
            <a:srgbClr val="F26B43"/>
          </p15:clr>
        </p15:guide>
        <p15:guide id="8" pos="4968">
          <p15:clr>
            <a:srgbClr val="F26B43"/>
          </p15:clr>
        </p15:guide>
        <p15:guide id="9" pos="5198">
          <p15:clr>
            <a:srgbClr val="F26B43"/>
          </p15:clr>
        </p15:guide>
        <p15:guide id="10" pos="2091">
          <p15:clr>
            <a:srgbClr val="F26B43"/>
          </p15:clr>
        </p15:guide>
        <p15:guide id="11" pos="1862">
          <p15:clr>
            <a:srgbClr val="F26B43"/>
          </p15:clr>
        </p15:guide>
        <p15:guide id="12" pos="5589">
          <p15:clr>
            <a:srgbClr val="F26B43"/>
          </p15:clr>
        </p15:guide>
        <p15:guide id="13" pos="5817">
          <p15:clr>
            <a:srgbClr val="F26B43"/>
          </p15:clr>
        </p15:guide>
        <p15:guide id="14" orient="horz" pos="3978">
          <p15:clr>
            <a:srgbClr val="F26B43"/>
          </p15:clr>
        </p15:guide>
        <p15:guide id="15" orient="horz" pos="90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524000" y="3848099"/>
            <a:ext cx="9144000" cy="2466975"/>
          </a:xfrm>
        </p:spPr>
        <p:txBody>
          <a:bodyPr/>
          <a:lstStyle/>
          <a:p>
            <a:r>
              <a:rPr lang="ru-RU" dirty="0" smtClean="0"/>
              <a:t>Обзор изменений в законодательной базе </a:t>
            </a:r>
            <a:br>
              <a:rPr lang="ru-RU" dirty="0" smtClean="0"/>
            </a:br>
            <a:r>
              <a:rPr lang="ru-RU" dirty="0" smtClean="0"/>
              <a:t>44-ФЗ в 2019 году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29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Безобъемная</a:t>
            </a: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закупка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4075" y="2442896"/>
            <a:ext cx="8572500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51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Проведение закупок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7" y="2351314"/>
            <a:ext cx="10342773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закупке работ по капитальному ремонту, строительству,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реконструкции, сноса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объектов </a:t>
            </a:r>
            <a:r>
              <a:rPr lang="ru-RU" sz="1600" dirty="0" err="1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капстроя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в описание объекта закупки включается утвержденная проектная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документация.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Предусмотрено, разумеется, также исключение для случаев, когда проектная документация не разрабатывается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«Сложное» ТЗ с показателями для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«строительных» аукционов не будет требоваться! А в составе первой части заявки нужно будет только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согласие. «Сложные» первые части официально канут в лету. Цитата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одного из предложений пункта 8 части 1 статьи 33: «Включение проектной документации в описание объекта закупки в соответствии с настоящим пунктом является надлежащим исполнением требований пунктов 1 - 3 настоящей части». Добавление части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3-1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статьи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66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Граница определения «короткого» (с минимальным СПЗ 7 дней) аукциона – не 3 млн, а 300 млн. А в случае со строительными аукционами – 2 млрд. рублей.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Для «длинных» аукционов срок рассмотрения первых частей меняется – не 7 дней, а 3 </a:t>
            </a: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рабочих дня</a:t>
            </a:r>
            <a:endParaRPr lang="ru-RU" sz="1600" dirty="0">
              <a:solidFill>
                <a:schemeClr val="tx1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81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Проведение закупок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7" y="2351314"/>
            <a:ext cx="10342773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Этап аукциона в «строительных»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аукционах, при которых требовалось размещение проектной документации,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будет начинаться уже через 4 часа с момента окончания СПЗ. 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Ограничение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 минимальном размере шага в 100 рублей удалено (для всех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аукционов)</a:t>
            </a: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Включение в проект контракта условий из заявки победителя при направлении проекта будет осуществляться с использованием ЕИС</a:t>
            </a: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53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Проведение закупок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8" y="1981360"/>
            <a:ext cx="1034277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Уточнены требования к размеру обеспечения заявки. В этом контексте интервала «от 5 до 20 млн рублей» (от 1 до 20 млн, учитывая разъяснения и здравый смысл) более не существует, вместо него появляется от «от «0» до 20 млн рублей»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Уточнен порядок взаимодействия оператора ЭП и банка. Заветный час, в течение которого решается судьба заявки участника, будет отсчитываться не от времени окончания СПЗ, а от момента получения ответа от банка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СМП, участвующие в </a:t>
            </a:r>
            <a:r>
              <a:rPr lang="ru-RU" sz="1600" dirty="0" err="1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спецторгах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для СМП,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освобождаются от обязанности вносить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обеспечение исполнения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контракта в случае наличия 3 исполненных контрактов за 3 года, предшествующих подаче заявок без неустоек, цена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которых (суммарная) должна быть не менее НМЦК (часть </a:t>
            </a:r>
            <a:r>
              <a:rPr lang="ru-RU" sz="160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8.1 статьи 96)</a:t>
            </a: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</a:t>
            </a:r>
            <a:r>
              <a:rPr lang="ru-RU" sz="1600" dirty="0" err="1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спецторгах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СМП размер ОИК определяется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процентном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отношении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 к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НМЦК,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 к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предложенной цене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Закупку услуг по организации отдыха и оздоровления детей можно осуществлять путем проведения ЗК или ЕП (с учетом требований закона) </a:t>
            </a:r>
            <a:r>
              <a:rPr lang="ru-RU" sz="1600" b="1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(69-ФЗ от 01.05.2019. ВСТУПИЛ В СИЛУ С 01.05.2019)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4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Проведение закупок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8" y="2351314"/>
            <a:ext cx="10342773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Появился новый вид обеспечения: обеспечение гарантийных обязательств (ОГО)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в документации (как часто бывает – в ТЗ) предусмотрены гарантийные обязательства, то порядок и срок их предоставления необходимо отразить в проекте контракта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 установлении требования о предоставлении ОГО оформление документа приемки осуществляется только после его предоставления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Размер – не более 10% НМЦК. Форма – денежные средства или БГ</a:t>
            </a: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58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Закупки у ЕП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76787" y="1853851"/>
            <a:ext cx="10342773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Цикличность проведения закупок частично устранена. Добавлено новое основание закупки у ЕП – 0 допущенных заявок при проведении запроса предложений (двойная корректировка – ч.27 ст.83.1 и п.25 ч.1 ст.93)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Порог малых закупок увеличен:</a:t>
            </a:r>
          </a:p>
          <a:p>
            <a:pPr marL="64770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Вместо закупок до 100 тысяч (4-ый пункт) – закупки до 300 тысяч. Лимит прежний</a:t>
            </a:r>
          </a:p>
          <a:p>
            <a:pPr marL="64770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Вместо закупок до 400 тысяч (5-ый пункт) – закупки до 600 тысяч. Лимит изменен: 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 более 5 млн. рублей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или 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 более 50% и не более чем 30 млн. рублей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(70-ФЗ от 01.05.2019. ВСТУПИТ В СИЛУ ТОЛЬКО с 31.07.2019 – на месяц позже!)</a:t>
            </a:r>
          </a:p>
          <a:p>
            <a:pPr marL="64770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Вместо закупок до 200 тысяч ЛП по </a:t>
            </a:r>
            <a:r>
              <a:rPr lang="ru-RU" sz="1600" dirty="0" err="1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медпоказателям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и решению врачебной комиссии – закупки до 1 млн. рублей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(ВСТУПИТ </a:t>
            </a:r>
            <a:r>
              <a:rPr lang="ru-RU" sz="1600" b="1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СИЛУ ТОЛЬКО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 31.07.2019)</a:t>
            </a: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Извещение о закупке у ЕП отменено (совсем!) </a:t>
            </a:r>
            <a:r>
              <a:rPr lang="ru-RU" sz="1600" b="1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(ВСТУПИТ В СИЛУ ТОЛЬКО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 31.07.2019)</a:t>
            </a: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Отчеты-обоснования о закупке у ЕП отменены (тоже совсем, но не путать с обоснованием НМЦК!)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(ВСТУПИТ В СИЛУ ТОЛЬКО с 31.07.2019)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50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Закупки у ЕП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8" y="2182037"/>
            <a:ext cx="10342773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Изменена часть 4 статьи 93. Отныне там будут указаны конкретные пункты оснований закупки у ЕП, в случае применения которых нужно обосновывать цену контракта. </a:t>
            </a: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Номера пунктов: 3, 6, 9, 11, 12, 18, 22, 23,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30, 31,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32, 34, 35,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37, 38, 39, 40, 41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46,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49</a:t>
            </a: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b="1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(ВСТУПИТ В СИЛУ ТОЛЬКО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 31.07.2019)</a:t>
            </a: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endParaRPr lang="ru-RU" sz="1600" b="1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Добавляется возможность заключения контракта с участником, занявшим второе место при проведении конкурентной закупки, если с ее победителем контракт расторгнут. Условия:</a:t>
            </a:r>
          </a:p>
          <a:p>
            <a:pPr marL="714375" indent="-352425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  <a:tabLst>
                <a:tab pos="447675" algn="l"/>
              </a:tabLst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Условия конкурентной закупки не меняются, за исключением уменьшения объема (если победитель что-то исполнил)</a:t>
            </a:r>
          </a:p>
          <a:p>
            <a:pPr marL="714375" indent="-352425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  <a:tabLst>
                <a:tab pos="447675" algn="l"/>
              </a:tabLst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ОИК – тоже необходим (если был необходим по условиям конкурентной закупки)</a:t>
            </a:r>
          </a:p>
          <a:p>
            <a:pPr marL="714375" indent="-352425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  <a:tabLst>
                <a:tab pos="447675" algn="l"/>
              </a:tabLst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расторжение было в одностороннем порядке, нужно дождаться, пока победителя включат в РНП</a:t>
            </a: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18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Требования к контракту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8" y="2182037"/>
            <a:ext cx="10342773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Изменены части 5, 8 – убраны упоминания о фиксированной сумме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(вступило в силу с 12.05.2019)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Изменена часть 7 – теперь размер пени составляет 1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/300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(а не «не менее 1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/300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») ключевой ставки, «за исключением случаев, если законодательством установлен иной размер пени </a:t>
            </a:r>
            <a:r>
              <a:rPr lang="ru-RU" sz="1600" b="1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(вступило в силу с 12.05.2019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Уточнены правила авансирования. Теперь авансируется каждый этап, если контрактом этапы предусмотрены </a:t>
            </a:r>
            <a:r>
              <a:rPr lang="ru-RU" sz="1600" b="1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(ВСТУПИТ В СИЛУ ТОЛЬКО С 01.10.2019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Срок возврата денежных средств, внесенных в качестве ОИК, будет ограничен 30 дням</a:t>
            </a: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99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Отчетность, исполнение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8" y="2182037"/>
            <a:ext cx="10342773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Отмена отчетов об исполнении контракта (совсем, но не путать с реестром контрактов – он остается!) </a:t>
            </a:r>
            <a:r>
              <a:rPr lang="ru-RU" sz="1600" b="1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(вступило в силу с 12.05.2019)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Отмена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обязательства привлечения «внешних» экспертов к приемке (вообще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!) </a:t>
            </a:r>
            <a:r>
              <a:rPr lang="ru-RU" sz="1600" b="1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(ВСТУПИТ В СИЛУ ТОЛЬКО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 31.07.2019)</a:t>
            </a: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Возможность </a:t>
            </a:r>
            <a:r>
              <a:rPr lang="ru-RU" sz="1600" dirty="0">
                <a:solidFill>
                  <a:schemeClr val="tx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изменения цены контракта вследствие увеличения размера ставки НДС продлевается до июля 2020 </a:t>
            </a:r>
            <a:r>
              <a:rPr lang="ru-RU" sz="1600" dirty="0" smtClean="0">
                <a:solidFill>
                  <a:schemeClr val="tx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года</a:t>
            </a: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Добавление возможности «свободного» изменения существенных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условий контрактов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ряде случаев закупки у ЕП (в том числе контрактов с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монополистами. Пункты: 1, 8, 22, 23, 29, 32, 34, 51)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79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Отчетность, исполнение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8" y="2182037"/>
            <a:ext cx="10342773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Добавляется возможность изменения по соглашению сторон существенных условий «строительных» (и предметом которых является работы по сохранению объектов культурного наследия) контрактов (п.8 ч.1 ст.95). Условия: </a:t>
            </a:r>
          </a:p>
          <a:p>
            <a:pPr marL="1162050" indent="-26670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Срок исполнения (или действия?) – не менее 1 года</a:t>
            </a:r>
          </a:p>
          <a:p>
            <a:pPr marL="1162050" indent="-26670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Цена должна составлять или превышать предельные размеры цены, установленные Правительством России</a:t>
            </a:r>
          </a:p>
          <a:p>
            <a:pPr marL="1162050" indent="-26670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Возникли непредвиденные обстоятельства, не позволяющие выполнить работы в срок</a:t>
            </a:r>
          </a:p>
          <a:p>
            <a:pPr marL="1162050" indent="-26670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Необходимо решение ВОИВ соответствующего уровня</a:t>
            </a:r>
          </a:p>
          <a:p>
            <a:pPr marL="1162050" indent="-26670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Необходимо письменное обоснование изменения</a:t>
            </a:r>
          </a:p>
          <a:p>
            <a:pPr marL="1162050" indent="-26670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Лимиты изменений: увеличение срока и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/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или цены не более чем на 30% (при этом в срок не входит срок получения положительного заключения экспертизы ПД, в случае необходимости внесения в нее изменений)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62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3329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r>
              <a:rPr lang="ru-RU" sz="4000" dirty="0" smtClean="0"/>
              <a:t>ИЗМЕНЕНИЯ-2019</a:t>
            </a:r>
          </a:p>
        </p:txBody>
      </p:sp>
    </p:spTree>
    <p:extLst>
      <p:ext uri="{BB962C8B-B14F-4D97-AF65-F5344CB8AC3E}">
        <p14:creationId xmlns:p14="http://schemas.microsoft.com/office/powerpoint/2010/main" val="271246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Отчетность, исполнение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8" y="2182037"/>
            <a:ext cx="10342773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Добавляется возможность однократного продления по соглашению сторон срока исполнения «строительных» (и предметом которых является работы по сохранению объектов культурного наследия) контрактов (п.9 ч.1 ст.95). Условия: </a:t>
            </a:r>
          </a:p>
          <a:p>
            <a:pPr marL="1162050" indent="-26670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заключаемом ДС определяется новый срок возврата ОИК</a:t>
            </a:r>
          </a:p>
          <a:p>
            <a:pPr marL="1162050" indent="-26670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необходимость продления вызвана виной подрядчика, заключение ДС возможно только после «закрытия» всех требований заказчика об уплате неустоек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74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Отчетность, исполнение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8" y="2182037"/>
            <a:ext cx="10342773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Добавляется возможность изменения по соглашению сторон объема и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/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или видов выполняемых работ в рамках «строительных» (и предметом которых является работы по сохранению объектов культурного наследия) контрактов (</a:t>
            </a:r>
            <a:r>
              <a:rPr lang="ru-RU" sz="1600" dirty="0" err="1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пп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«в» п.1 ч.1 ст.95)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Важно, чтобы общая цена контракта была не увеличена не более чем на 10%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37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Обжалование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8" y="2182037"/>
            <a:ext cx="1034277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ФАС при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рассмотрении жалоб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 будет требовать документы и сведения, которые уже размещены в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ЕИС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ru-RU" sz="1600" b="1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вступило в силу с 12.05.2019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Десятидневный срок обжалования действий заказчика меняется на 5-дневный </a:t>
            </a:r>
            <a:r>
              <a:rPr lang="ru-RU" sz="1600" b="1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(вступило в силу с 12.05.2019)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7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50-Фз. Контроль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63331" y="1434842"/>
            <a:ext cx="10342773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Предусматриваются следующие изменения:</a:t>
            </a:r>
          </a:p>
          <a:p>
            <a:pPr marL="1200150" lvl="2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Органом контроля не сможет быть УО, проводящий централизованные закупки по статье 26, за исключением функций контроля по ч.5 ст.99</a:t>
            </a:r>
          </a:p>
          <a:p>
            <a:pPr marL="1200150" lvl="2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Требования к порядку проведения контроля будут определены законом </a:t>
            </a:r>
          </a:p>
          <a:p>
            <a:pPr marL="1200150" lvl="2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Будет допускаться передача функций контроля от муниципального органа к органу субъекта на основании соответствующего соглашения</a:t>
            </a:r>
          </a:p>
          <a:p>
            <a:pPr marL="1200150" lvl="2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Будут конкретизированы отдельные особенности контроля: проверять обоснование НМЦК можно будет в отрыве от ПГ, более подробно расписаны случаи проведения внеплановых проверок</a:t>
            </a:r>
          </a:p>
          <a:p>
            <a:pPr marL="1200150" lvl="2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Предполагается введение системы оценки эффективности деятельности органов контроля. Такая система будет определяться соответствующим ПП РФ</a:t>
            </a:r>
          </a:p>
          <a:p>
            <a:pPr marL="1200150" lvl="2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Важно: жалоба возвращается, если подана лицом, которое является субъектом РНП.</a:t>
            </a:r>
          </a:p>
          <a:p>
            <a:pPr marL="1200150" lvl="2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2"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Изменения вступают в силу с 01.07.2019.</a:t>
            </a:r>
          </a:p>
          <a:p>
            <a:pPr marL="1200150" lvl="2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2"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endParaRPr lang="ru-RU" sz="1600" b="1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2"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endParaRPr lang="en-US" sz="1600" b="1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2018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91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ПП РФ 878 от 10.07.2019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63331" y="1434842"/>
            <a:ext cx="10342773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Вносятся изменения в порядок ограничения допуска иностранной радиоэлектронной продукции.</a:t>
            </a: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200150" lvl="2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ПП РФ 968 с 01.09.2019 утратит силу</a:t>
            </a:r>
          </a:p>
          <a:p>
            <a:pPr marL="1200150" lvl="2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Вместо него вступит в силу ПП РФ 878 </a:t>
            </a:r>
          </a:p>
          <a:p>
            <a:pPr marL="1200150" lvl="2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Фактический алгоритм ограничения допуска сохраняется («правило третьего лишнего»), однако вместо документов с составе заявки (чаще всего СТ-1) опираться нужно будет на наличие сведений о предлагаемой продукции в реестре отечественной радиоэлектронной продукции, который должен заработать с 01.09.2019</a:t>
            </a: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200150" lvl="2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200150" lvl="2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2"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endParaRPr lang="ru-RU" sz="1600" b="1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2"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endParaRPr lang="en-US" sz="1600" b="1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2018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65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701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«В предыдущих сериях»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«Хвосты» ранних изменений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7" y="2351314"/>
            <a:ext cx="1034277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2" indent="-3619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 01.07.2019 обеспечение заявок также может предоставляться в виде банковской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гарантии. –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504-ФЗ</a:t>
            </a:r>
          </a:p>
          <a:p>
            <a:pPr marL="361950" lvl="2" indent="-3619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 01.07.2019 применяются правила изменения способа и размера обеспечения исполнения контракта. –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504-ФЗ</a:t>
            </a:r>
            <a:endParaRPr lang="en-US" sz="1600" b="1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61950" lvl="2" indent="-3619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 05.07.2019 положения приказа Минфина 126н не применяются в отношении продукции, в отношении которой предусмотрен запрет на допуск.</a:t>
            </a:r>
            <a:r>
              <a:rPr lang="en-US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Кроме того, сам перечень несколько изменен. – </a:t>
            </a:r>
            <a:r>
              <a:rPr lang="ru-RU" sz="1600" b="1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Приказ Минфина России от 22.01.2019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10н</a:t>
            </a:r>
          </a:p>
          <a:p>
            <a:pPr marL="361950" lvl="2" indent="-3619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61950" lvl="2" indent="-3619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17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Обозначения в презентации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Карта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7" y="2351314"/>
            <a:ext cx="1034277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Изучая презентацию, обратите внимание!</a:t>
            </a:r>
          </a:p>
          <a:p>
            <a:pPr marL="361950" lvl="2" indent="-3619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Везде, где не упомянут отдельно срок вступления изменений в силу, подразумевается срок – с 01.07.2019.</a:t>
            </a:r>
          </a:p>
          <a:p>
            <a:pPr marL="361950" lvl="2" indent="-3619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законодательством предусмотрен иной срок вступления в силу, он указан жирным шрифтом в скобочках.</a:t>
            </a: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80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Планирование и обоснование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7" y="2351314"/>
            <a:ext cx="1034277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План закупок отменен. Статья 16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будет говорить только о планах-графиках, которые будут утверждаться на срок, предусмотренный законом о бюджете. Статья 17 утратит силу. Прочие статьи, связанные с планом закупки, будут скорректированы, и упоминания о ПЗ будут удалены. Статья 21 утратит силу, и все о ПГ будет в статье 16 «Планирование закупок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 </a:t>
            </a:r>
            <a:r>
              <a:rPr lang="ru-RU" sz="1600" b="1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(ВСТУПИТ В СИЛУ ТОЛЬКО С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01.10.2019)</a:t>
            </a: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Между изменением ПГ и размещением извещения (или заключением контракта у ЕП) нужно будет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ждать всего 1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день (для всех закупок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 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Указывать наименование объекта закупки из КТРУ в ПГ не будет необходимо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Меняется статья 13. Цели закупок станут более абстрактными. </a:t>
            </a:r>
            <a:r>
              <a:rPr lang="ru-RU" sz="1600" dirty="0" err="1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Потезисное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упоминание целей, изложенных в статье 13, будет заменено на единый абзац текста.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(ВСТУПИТ В СИЛУ ТОЛЬКО С 01.10.2019)</a:t>
            </a: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17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Планирование и обоснование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7" y="2351314"/>
            <a:ext cx="1034277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Меняется статья 18:</a:t>
            </a:r>
          </a:p>
          <a:p>
            <a:pPr marL="895350" indent="-26670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Часть 1, говорящая о необходимости обоснования закупки в ПГ перестанет указывать на это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;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обоснованной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же будет являться закупка, которая осуществляется в соответствии с целями, указанными в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статье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13, и закупка, где НМЦК обоснована с учетом статьи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22. </a:t>
            </a: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895350" indent="-26670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Части 2 и 3 утратят силу. Это означает, что: </a:t>
            </a:r>
          </a:p>
          <a:p>
            <a:pPr marL="2238375" indent="-26670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Формализовывать цели проведения закупки под требования статьи 13 не будет необходимости</a:t>
            </a:r>
          </a:p>
          <a:p>
            <a:pPr marL="2238375" indent="-26670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Обосновывать закупку при формировании ПГ не нужно будет вообще (не путать с обоснованием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НМЦК, его никто не отменял!)</a:t>
            </a: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238375" indent="-26670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Обосновывать закупку на предмет соответствия требованиям документов нормирования не будет необходимости</a:t>
            </a: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b="1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(ВСТУПИТ В СИЛУ ТОЛЬКО С 01.10.2019)</a:t>
            </a: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83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Проведение закупок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7" y="2351314"/>
            <a:ext cx="10342773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Добавляется возможность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проведения закупки с неизвестным объемом (так называемой «</a:t>
            </a:r>
            <a:r>
              <a:rPr lang="ru-RU" sz="1600" dirty="0" err="1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безобъемной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» закупки) в любых случаях по усмотрению заказчика. Корректировка большинства статей закона в соответствии с этим новым правилом. Выстраивание правовых конструкций, не содержащих взаимных противоречий в этой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части.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Вводится понятие «реестр участников закупки», который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ведет оператор ЭП (не путать с ЕРУЗ). Само понятие аккредитации на ЭТП есть и сейчас, но понятия «реестр» – не было. </a:t>
            </a: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Реестр участников закупки будет выполнять функцию базы для </a:t>
            </a:r>
            <a:r>
              <a:rPr lang="ru-RU" sz="1600" dirty="0" err="1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предквалификации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данном реестре размещается информация и документы, подтверждающие соответствие участника </a:t>
            </a:r>
            <a:r>
              <a:rPr lang="ru-RU" sz="1600" dirty="0" err="1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доптребованиям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предусмотренным ПП РФ 99, если эти информация и документы будут проверены и подтверждены. Проверка будет осуществляться оператором. Если документы не размещены, то участник попросту не сможет подать заявку на участие в аукционе, проводимом с применением ПП РФ 99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61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57780" y="0"/>
            <a:ext cx="8270696" cy="694951"/>
          </a:xfrm>
        </p:spPr>
        <p:txBody>
          <a:bodyPr>
            <a:normAutofit/>
          </a:bodyPr>
          <a:lstStyle/>
          <a:p>
            <a:r>
              <a:rPr lang="ru-RU" altLang="ru-RU" dirty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28727"/>
              </p:ext>
            </p:extLst>
          </p:nvPr>
        </p:nvGraphicFramePr>
        <p:xfrm>
          <a:off x="1354806" y="806128"/>
          <a:ext cx="8347267" cy="5632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1965"/>
                <a:gridCol w="3585302"/>
              </a:tblGrid>
              <a:tr h="10366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Товар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НМЦед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0291A0"/>
                    </a:solidFill>
                  </a:tcPr>
                </a:tc>
              </a:tr>
              <a:tr h="39728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Запчасть</a:t>
                      </a:r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1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77 200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728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Запчасть</a:t>
                      </a:r>
                      <a:r>
                        <a:rPr lang="ru-RU" sz="14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2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115 800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728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Запчасть</a:t>
                      </a:r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3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154 400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728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Запчасть</a:t>
                      </a:r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4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38 600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728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Запчасть</a:t>
                      </a:r>
                      <a:r>
                        <a:rPr lang="ru-RU" sz="14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5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231 600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728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Запчасть</a:t>
                      </a:r>
                      <a:r>
                        <a:rPr lang="ru-RU" sz="14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6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193 000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728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Запчасть</a:t>
                      </a:r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92 640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728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Запчасть</a:t>
                      </a:r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8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177 560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728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Запчасть</a:t>
                      </a:r>
                      <a:r>
                        <a:rPr lang="ru-RU" sz="14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9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308 800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728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Запчасть</a:t>
                      </a:r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10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386 000</a:t>
                      </a:r>
                      <a:endParaRPr lang="ru-RU" sz="14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1651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Итого:</a:t>
                      </a:r>
                      <a:endParaRPr lang="ru-RU" sz="14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1 775 600</a:t>
                      </a:r>
                      <a:endParaRPr lang="ru-RU" sz="14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1651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При</a:t>
                      </a:r>
                      <a:r>
                        <a:rPr lang="ru-RU" sz="1400" b="1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этом Макс. Цена контракта:</a:t>
                      </a:r>
                      <a:endParaRPr lang="ru-RU" sz="14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  <a:r>
                        <a:rPr lang="ru-RU" sz="1400" b="1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000 000</a:t>
                      </a:r>
                      <a:endParaRPr lang="ru-RU" sz="14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73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Безобъемная</a:t>
            </a: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закупка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71-ФЗ от 01.05.2019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7" y="2351314"/>
            <a:ext cx="10342773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соответствии с частью 5 статьи 68 Федерального закона № 44-ФЗ настоящий электронный аукцион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проводится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путем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снижения </a:t>
            </a:r>
            <a:r>
              <a:rPr lang="ru-RU" sz="1600" b="1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начальной суммы цен единиц товара,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работы, услуги.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Победителем аукциона </a:t>
            </a: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признается лицо, предложившее </a:t>
            </a:r>
            <a:r>
              <a:rPr lang="ru-R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наиболее низкую сумму цен единиц товара, работы, услуги</a:t>
            </a: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Вместо «начальная (максимальная) цена контракта» необходимо указывать два значения: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максимальное значение цены контракта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начальная сумма цен единиц товара, работы, услуги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Рекомендуется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дополнительно указывать: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«в соответствии с частью 2.1 статьи 83.2 Федерального закона 44-ФЗ, цена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единицы товара, работы, услуги определяется путем уменьшения начальной цены таких единиц, указанных в извещении об осуществлении закупки, </a:t>
            </a:r>
            <a:r>
              <a:rPr lang="ru-RU" sz="1600" b="1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пропорционально снижению начальной суммы цен единиц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товаров, работ, услуг, предложенному участником закупки, с которым заключается контракт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При этом </a:t>
            </a:r>
            <a:r>
              <a:rPr lang="ru-RU" sz="16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максимальное значение цены контракта не подлежит изменению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в ходе проведения процедуры определения поставщика (исполнителя, подрядчика)».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2019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8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RTS_New-1">
      <a:dk1>
        <a:srgbClr val="444444"/>
      </a:dk1>
      <a:lt1>
        <a:sysClr val="window" lastClr="FFFFFF"/>
      </a:lt1>
      <a:dk2>
        <a:srgbClr val="444444"/>
      </a:dk2>
      <a:lt2>
        <a:srgbClr val="E7E6E6"/>
      </a:lt2>
      <a:accent1>
        <a:srgbClr val="E4465A"/>
      </a:accent1>
      <a:accent2>
        <a:srgbClr val="546670"/>
      </a:accent2>
      <a:accent3>
        <a:srgbClr val="0291A0"/>
      </a:accent3>
      <a:accent4>
        <a:srgbClr val="F1C900"/>
      </a:accent4>
      <a:accent5>
        <a:srgbClr val="0291A0"/>
      </a:accent5>
      <a:accent6>
        <a:srgbClr val="F1C900"/>
      </a:accent6>
      <a:hlink>
        <a:srgbClr val="E4465A"/>
      </a:hlink>
      <a:folHlink>
        <a:srgbClr val="0291A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93259</TotalTime>
  <Words>2344</Words>
  <Application>Microsoft Office PowerPoint</Application>
  <PresentationFormat>Широкоэкранный</PresentationFormat>
  <Paragraphs>254</Paragraphs>
  <Slides>25</Slides>
  <Notes>25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7" baseType="lpstr">
      <vt:lpstr>Arial Unicode MS</vt:lpstr>
      <vt:lpstr>Adobe Arabic</vt:lpstr>
      <vt:lpstr>Aria</vt:lpstr>
      <vt:lpstr>Arial</vt:lpstr>
      <vt:lpstr>Calibri</vt:lpstr>
      <vt:lpstr>Roboto</vt:lpstr>
      <vt:lpstr>Segoe UI</vt:lpstr>
      <vt:lpstr>Segoe UI Black</vt:lpstr>
      <vt:lpstr>Times New Roman</vt:lpstr>
      <vt:lpstr>Trebuchet MS</vt:lpstr>
      <vt:lpstr>Wingdings</vt:lpstr>
      <vt:lpstr>Тема Office</vt:lpstr>
      <vt:lpstr>Обзор изменений в законодательной базе  44-ФЗ в 2019 году</vt:lpstr>
      <vt:lpstr>Презентация PowerPoint</vt:lpstr>
      <vt:lpstr>«Хвосты» ранних изменений</vt:lpstr>
      <vt:lpstr>Карта</vt:lpstr>
      <vt:lpstr>71-ФЗ от 01.05.2019</vt:lpstr>
      <vt:lpstr>71-ФЗ от 01.05.2019</vt:lpstr>
      <vt:lpstr>71-ФЗ от 01.05.2019</vt:lpstr>
      <vt:lpstr>71-ФЗ от 01.05.2019</vt:lpstr>
      <vt:lpstr>71-ФЗ от 01.05.2019</vt:lpstr>
      <vt:lpstr>71-ФЗ от 01.05.2019</vt:lpstr>
      <vt:lpstr>71-ФЗ от 01.05.2019</vt:lpstr>
      <vt:lpstr>71-ФЗ от 01.05.2019</vt:lpstr>
      <vt:lpstr>71-ФЗ от 01.05.2019</vt:lpstr>
      <vt:lpstr>71-ФЗ от 01.05.2019</vt:lpstr>
      <vt:lpstr>71-ФЗ от 01.05.2019</vt:lpstr>
      <vt:lpstr>71-ФЗ от 01.05.2019</vt:lpstr>
      <vt:lpstr>71-ФЗ от 01.05.2019</vt:lpstr>
      <vt:lpstr>71-ФЗ от 01.05.2019</vt:lpstr>
      <vt:lpstr>71-ФЗ от 01.05.2019</vt:lpstr>
      <vt:lpstr>71-ФЗ от 01.05.2019</vt:lpstr>
      <vt:lpstr>71-ФЗ от 01.05.2019</vt:lpstr>
      <vt:lpstr>71-ФЗ от 01.05.2019</vt:lpstr>
      <vt:lpstr>50-Фз. Контроль</vt:lpstr>
      <vt:lpstr>ПП РФ 878 от 10.07.2019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Пацевич Екатерина Александровна</dc:creator>
  <cp:lastModifiedBy>Галимский Анатолий Вячеславович</cp:lastModifiedBy>
  <cp:revision>579</cp:revision>
  <cp:lastPrinted>2017-01-25T16:02:31Z</cp:lastPrinted>
  <dcterms:created xsi:type="dcterms:W3CDTF">2017-01-09T12:57:11Z</dcterms:created>
  <dcterms:modified xsi:type="dcterms:W3CDTF">2019-08-08T09:42:33Z</dcterms:modified>
</cp:coreProperties>
</file>