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57"/>
  </p:notesMasterIdLst>
  <p:sldIdLst>
    <p:sldId id="256" r:id="rId6"/>
    <p:sldId id="4299" r:id="rId7"/>
    <p:sldId id="4355" r:id="rId8"/>
    <p:sldId id="4352" r:id="rId9"/>
    <p:sldId id="4353" r:id="rId10"/>
    <p:sldId id="4354" r:id="rId11"/>
    <p:sldId id="4356" r:id="rId12"/>
    <p:sldId id="4357" r:id="rId13"/>
    <p:sldId id="4358" r:id="rId14"/>
    <p:sldId id="4359" r:id="rId15"/>
    <p:sldId id="4360" r:id="rId16"/>
    <p:sldId id="4361" r:id="rId17"/>
    <p:sldId id="4362" r:id="rId18"/>
    <p:sldId id="4363" r:id="rId19"/>
    <p:sldId id="4364" r:id="rId20"/>
    <p:sldId id="4365" r:id="rId21"/>
    <p:sldId id="4366" r:id="rId22"/>
    <p:sldId id="4185" r:id="rId23"/>
    <p:sldId id="4222" r:id="rId24"/>
    <p:sldId id="4223" r:id="rId25"/>
    <p:sldId id="4225" r:id="rId26"/>
    <p:sldId id="4226" r:id="rId27"/>
    <p:sldId id="4230" r:id="rId28"/>
    <p:sldId id="4227" r:id="rId29"/>
    <p:sldId id="4228" r:id="rId30"/>
    <p:sldId id="4247" r:id="rId31"/>
    <p:sldId id="4231" r:id="rId32"/>
    <p:sldId id="4232" r:id="rId33"/>
    <p:sldId id="4233" r:id="rId34"/>
    <p:sldId id="4234" r:id="rId35"/>
    <p:sldId id="4235" r:id="rId36"/>
    <p:sldId id="4236" r:id="rId37"/>
    <p:sldId id="4237" r:id="rId38"/>
    <p:sldId id="4238" r:id="rId39"/>
    <p:sldId id="4239" r:id="rId40"/>
    <p:sldId id="4240" r:id="rId41"/>
    <p:sldId id="4241" r:id="rId42"/>
    <p:sldId id="4242" r:id="rId43"/>
    <p:sldId id="4243" r:id="rId44"/>
    <p:sldId id="4244" r:id="rId45"/>
    <p:sldId id="4245" r:id="rId46"/>
    <p:sldId id="4246" r:id="rId47"/>
    <p:sldId id="4195" r:id="rId48"/>
    <p:sldId id="4346" r:id="rId49"/>
    <p:sldId id="4367" r:id="rId50"/>
    <p:sldId id="4368" r:id="rId51"/>
    <p:sldId id="4369" r:id="rId52"/>
    <p:sldId id="4370" r:id="rId53"/>
    <p:sldId id="4371" r:id="rId54"/>
    <p:sldId id="4372" r:id="rId55"/>
    <p:sldId id="557" r:id="rId5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рецкий Антон" initials="ГА" lastIdx="1" clrIdx="0">
    <p:extLst>
      <p:ext uri="{19B8F6BF-5375-455C-9EA6-DF929625EA0E}">
        <p15:presenceInfo xmlns:p15="http://schemas.microsoft.com/office/powerpoint/2012/main" userId="S::a.gretskiy@tektorg.ru::39e900af-171a-4f29-a20b-1be377717d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79D"/>
    <a:srgbClr val="0085A4"/>
    <a:srgbClr val="0981CD"/>
    <a:srgbClr val="D9D9D9"/>
    <a:srgbClr val="E0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6" autoAdjust="0"/>
    <p:restoredTop sz="94245" autoAdjust="0"/>
  </p:normalViewPr>
  <p:slideViewPr>
    <p:cSldViewPr snapToGrid="0">
      <p:cViewPr varScale="1">
        <p:scale>
          <a:sx n="79" d="100"/>
          <a:sy n="79" d="100"/>
        </p:scale>
        <p:origin x="629" y="62"/>
      </p:cViewPr>
      <p:guideLst>
        <p:guide orient="horz" pos="2160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C3532-9C19-44F1-82AD-C13568992F35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13D51-448E-4F62-BD65-B266008F3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3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85847-B507-4813-8F39-234D10CE957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061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F4AF7-FBF6-41E2-90DD-BDDE67123879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431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F4AF7-FBF6-41E2-90DD-BDDE67123879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4512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F4AF7-FBF6-41E2-90DD-BDDE67123879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8506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19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167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04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62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DD61C-9FD8-42CB-BB79-AED4210F61C6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514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85847-B507-4813-8F39-234D10CE9578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5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65732-572F-4E6F-8F84-2211C912E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23CA9A-17DB-4B7E-B9DC-EBF1E25EE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BE07E9-BCB7-491A-8ECA-76A7A808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D9075-5501-40AA-8D04-994ABEC0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A99D2-2022-45A0-BFD4-48D72928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4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37187-9627-4BCF-BA19-8450576D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2562E7-F14E-4091-B533-D37D1EA00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04CD9-43F4-4546-99D2-C88C8D66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AE7F3-384C-4C70-A9BC-8F2F3ABD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469FC7-C45D-417D-BC1E-772301E2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4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F8FB20-04C1-444B-91A7-2301BB951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DE3E46-7F7E-4F0D-8499-EF3F5F750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ECB231-FB44-4DD4-BF47-D1A4181A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1102B6-4DE3-4316-B9CF-B98577F6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F863F7-C3DE-4A1F-A3BD-193BF859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36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E405CA-9A1A-4684-A504-4C78A0A59989}"/>
              </a:ext>
            </a:extLst>
          </p:cNvPr>
          <p:cNvSpPr/>
          <p:nvPr userDrawn="1"/>
        </p:nvSpPr>
        <p:spPr>
          <a:xfrm>
            <a:off x="2" y="0"/>
            <a:ext cx="478351" cy="68580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751D73-5A1D-4AC3-BFCE-6A8A43FC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90759"/>
            <a:ext cx="481712" cy="365125"/>
          </a:xfrm>
          <a:prstGeom prst="rect">
            <a:avLst/>
          </a:prstGeom>
        </p:spPr>
        <p:txBody>
          <a:bodyPr/>
          <a:lstStyle>
            <a:lvl1pPr algn="ctr">
              <a:defRPr sz="1467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C54D96-3B10-466D-9284-E1F893ECA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5554" y="358086"/>
            <a:ext cx="1863599" cy="4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9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4072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2733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40">
            <a:extLst>
              <a:ext uri="{FF2B5EF4-FFF2-40B4-BE49-F238E27FC236}">
                <a16:creationId xmlns:a16="http://schemas.microsoft.com/office/drawing/2014/main" id="{B0A6A95D-A470-41AE-AC19-C0B8BF09D3A7}"/>
              </a:ext>
            </a:extLst>
          </p:cNvPr>
          <p:cNvSpPr/>
          <p:nvPr userDrawn="1"/>
        </p:nvSpPr>
        <p:spPr>
          <a:xfrm flipH="1">
            <a:off x="2118" y="-6351"/>
            <a:ext cx="266700" cy="6853768"/>
          </a:xfrm>
          <a:prstGeom prst="roundRect">
            <a:avLst>
              <a:gd name="adj" fmla="val 0"/>
            </a:avLst>
          </a:prstGeom>
          <a:solidFill>
            <a:srgbClr val="008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 eaLnBrk="1" hangingPunct="1"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8928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843F4-7AD9-447D-ABA0-A5862B319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05150A-B280-46D5-9BFD-8DFCDC726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5810C1-8C16-486B-89A8-980607C0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D99-19DD-4AE8-A8A2-9185404F578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CA043-1891-4044-85DA-A72E86BA7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D3A1C-5707-49CB-8631-A8C43EFB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4AE6-92D0-48F9-9106-D9D9B55EB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5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24276-24BB-4736-AFD5-8A484238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79BDD-5783-4CF6-A601-E366DDAE7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BADF1B-C8BA-4282-BA08-53CA65E1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D99-19DD-4AE8-A8A2-9185404F578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2845C-6934-48A1-B408-B3001839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3D9708-5328-4154-90BD-84629831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4AE6-92D0-48F9-9106-D9D9B55EB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13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984CC-FA2E-4CF6-BE2A-66839832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ECBEAB-21D2-4C52-A2BD-BC0E6E468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230323-E9A4-4B04-9FAA-46829B9E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D99-19DD-4AE8-A8A2-9185404F578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C1CEAE-D6D0-47A7-B21C-A7832788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EA287-FD1F-4E3F-926F-3BF82E9B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4AE6-92D0-48F9-9106-D9D9B55EB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14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6FC87-5059-4A31-A0E9-0239D4E9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10499-9E1E-435D-9DE1-1BE431D2C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D34B2B-043D-4B2D-B9D4-0E7DDA2D3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10200-215E-4BCB-AAC0-C0405180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D99-19DD-4AE8-A8A2-9185404F578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43BAEB-2E66-4D53-B91F-C591302FD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5DA95B-179F-4C59-B366-C220EF22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4AE6-92D0-48F9-9106-D9D9B55EB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135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08E83-46F0-4E76-886C-B6AB7687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2D5653-B13A-412C-ABB9-9DDA3A683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9312C2-9AB4-42C8-8EC9-4475086AE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123805-3A1E-475C-9B18-A5FF8653F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BBB5FB-A2E1-426F-AD68-96EDD46B5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0CF630-C868-4349-A5B0-D19287508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D99-19DD-4AE8-A8A2-9185404F578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4984C5-CCE7-4163-BC8F-636AB02D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408C60-D8D5-4003-9E70-9987E0C0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4AE6-92D0-48F9-9106-D9D9B55EB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98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0BD18-843D-46FB-979C-23CF8F1D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0C2B8-1B6A-4731-900A-1B022B600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4935B3-A80B-4E59-A798-AE4471F8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077FD-23AA-4F4C-BACF-0F996743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7C9961-B940-4263-B079-45A79074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1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96827-729F-44D0-B6B5-4914204E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54B1E-A50B-4A15-8472-570E5854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D99-19DD-4AE8-A8A2-9185404F578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2C3085-E677-4467-8EB6-96D2DD35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141A7F-5CCE-4678-834A-7C70B584B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4AE6-92D0-48F9-9106-D9D9B55EB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08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568E6A-4263-4873-94E5-92C3D04C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D99-19DD-4AE8-A8A2-9185404F578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B4B446-5273-4B63-8EB6-ECF43C96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B1F79F-99C7-44BC-ACF6-8F29AF47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4AE6-92D0-48F9-9106-D9D9B55EB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82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29062-A001-4F3B-8B69-50254DC9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9E82C-870F-40DC-855C-DEEC35C39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8F8714-6E04-45CE-A349-967989E10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2E49F4-53D8-40E2-A949-989BFD2C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D99-19DD-4AE8-A8A2-9185404F578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7D3CEC-196A-4FEA-90B6-7CC6FE4D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A4D81E-A795-4A5F-A49F-72C7A8D3C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4AE6-92D0-48F9-9106-D9D9B55EB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06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B24EE-3874-48E3-A067-7BA27A4A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A4B082-C539-46D7-8EBA-4FE7B4BCA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573D39-7944-47A0-B611-C97E98DF2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A8D46-3B20-4973-94D6-7A1C2240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D99-19DD-4AE8-A8A2-9185404F578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A43DEB-7799-41A3-8C5D-46B8910EB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0F23D1-E75B-4369-86F6-07776E0C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4AE6-92D0-48F9-9106-D9D9B55EB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05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34D94-5687-41F0-A54B-BBBF4BEC0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7BD502-F240-44FE-9856-CDB9D59B8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74B55F-701B-4DB9-BAA3-6A7CBD20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D99-19DD-4AE8-A8A2-9185404F578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53225-9405-4320-AD65-E2E3B12F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C361BE-F141-4EB4-A439-BCE0F86F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4AE6-92D0-48F9-9106-D9D9B55EB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33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331075-F2E2-423D-BF17-607FDE854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1BA864-5660-4392-A32D-0CC24204F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96A13-8F60-41A1-86FD-399793C3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D99-19DD-4AE8-A8A2-9185404F578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F8EE47-F5B1-4A02-8741-55CD2757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F4261B-AB02-44B9-BFCD-2CEE2475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B4AE6-92D0-48F9-9106-D9D9B55EB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28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54072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9788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F695F-ABDC-4A26-847E-BE4543E3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9A7C27-E44B-417E-B599-B92C1EBD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7E382A-6EF0-4C1C-B567-FB32F525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AFA75E-2809-4E1A-B5EA-DEEFDD93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4028D-9E2B-42E0-8D9B-5053C0FF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6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965FF-2C53-421C-8EEC-789BB1AE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D6DE2A-2D22-4FAC-8210-594B43387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6FF160-CA50-4490-BE39-E4FE6FC77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CCBE65-E632-4D4D-9811-966DC86D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1F8DF5-8CC7-4358-9F56-71424177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20D69F-169B-4F40-BB93-4AA75A20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3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6145D-CAD5-4CB8-BCCA-0E04CB27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0781D7-87FC-4EDD-95D8-55A2B9D9F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C65D3E-1C9E-4F7A-891A-3D144F33E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3DA6EA-3B77-46EE-AB9A-06955CB36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34BACD-4DC2-422C-BE2E-28E81D228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183970-B796-41B1-A5E1-F7E55E8A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AD57CC-875B-4AA8-B79E-9BD2C030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C2889D-2D9F-4BB9-93A2-00B8AEDF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1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3639D-1727-426F-A9A1-23C31870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89CB2E-8830-4014-B866-7E230CF2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9BDE2A-B6CE-48E4-BCDF-D3235068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EB4DAF-1ADE-4F79-A84C-16497E04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8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EC4932-3026-4332-AC35-BF2EC8A9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41B282-DFA7-400E-ABD2-1D7E193C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8A36E8-920F-4192-B2DA-DD0049AD2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7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91652-82F1-46B5-AA8E-3520B8D2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2DA76-23A9-4993-943E-8F992D147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5C191-A6C1-4ABE-A506-1C3451E9D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DA204A-68F9-4F0B-A214-26A47D0F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CAFDC7-CC33-4EC1-A246-43C3B72B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A56436-0BA1-448C-BB13-BECCABE0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6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F3EB4-43E1-4F52-AC89-224C8FA6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A2F9AA-AEB6-47C3-B2EF-384849A05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0E4B5E-51D3-4382-8AA2-C1CCF085E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1E238A-F3AD-41F2-81E1-7170256E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7F17A-C628-411B-9D72-A2D7A1B2047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3A907-6755-4207-AF94-B6786040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6F36AF-5B4F-4CD6-A547-97BAC26B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2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548EE-5856-4381-BEC3-4B3E1F0B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6E638A-3D0D-4264-ABE1-923404F10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E3F77C-F387-45FE-870B-04A3F2F1D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7F17A-C628-411B-9D72-A2D7A1B2047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487B7-3D12-4A2C-8115-DF5EF8163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9C2875-F199-4EC9-AD71-94A218EB3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1D5F7-5B61-48C3-862E-12AEBFB6D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0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9" r:id="rId13"/>
    <p:sldLayoutId id="214748368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E5616-4F2C-4127-BF29-D312FD54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CADFDA-F12B-456C-A009-3553A56F6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CC175-936C-44CC-8904-8B72397A7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8ED99-19DD-4AE8-A8A2-9185404F578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0D1098-D6E3-4BE9-85C1-670ABCED3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8A979E-829C-4E27-A600-4EF3F7400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B4AE6-92D0-48F9-9106-D9D9B55EB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1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DAAB21-696D-7557-A7E1-DCDB0B87F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 b="770"/>
          <a:stretch/>
        </p:blipFill>
        <p:spPr>
          <a:xfrm>
            <a:off x="8965" y="0"/>
            <a:ext cx="12174070" cy="68356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2C6E15-E0D9-FA97-6CB1-1591A6735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342" y="4764934"/>
            <a:ext cx="5681404" cy="2093067"/>
          </a:xfrm>
          <a:prstGeom prst="rect">
            <a:avLst/>
          </a:prstGeom>
        </p:spPr>
      </p:pic>
      <p:sp>
        <p:nvSpPr>
          <p:cNvPr id="14" name="Footer Text">
            <a:extLst>
              <a:ext uri="{FF2B5EF4-FFF2-40B4-BE49-F238E27FC236}">
                <a16:creationId xmlns:a16="http://schemas.microsoft.com/office/drawing/2014/main" id="{3893DE59-DC8F-4EC1-A029-E945ACACB855}"/>
              </a:ext>
            </a:extLst>
          </p:cNvPr>
          <p:cNvSpPr txBox="1"/>
          <p:nvPr/>
        </p:nvSpPr>
        <p:spPr>
          <a:xfrm>
            <a:off x="5952743" y="3913515"/>
            <a:ext cx="596511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Выбор способа закупки, нюансы контрактации в соответствии с выбранным способом.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D3EA-9BFD-0EAE-C64E-DED2F0A50DED}"/>
              </a:ext>
            </a:extLst>
          </p:cNvPr>
          <p:cNvSpPr txBox="1"/>
          <p:nvPr/>
        </p:nvSpPr>
        <p:spPr>
          <a:xfrm>
            <a:off x="2050906" y="5899658"/>
            <a:ext cx="647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Некрасов Василий Александрович</a:t>
            </a:r>
          </a:p>
          <a:p>
            <a:r>
              <a:rPr lang="ru-RU" dirty="0">
                <a:solidFill>
                  <a:schemeClr val="bg1"/>
                </a:solidFill>
              </a:rPr>
              <a:t>Руководитель Департамента методологии АО «ТЭК-Торг»</a:t>
            </a:r>
          </a:p>
        </p:txBody>
      </p:sp>
    </p:spTree>
    <p:extLst>
      <p:ext uri="{BB962C8B-B14F-4D97-AF65-F5344CB8AC3E}">
        <p14:creationId xmlns:p14="http://schemas.microsoft.com/office/powerpoint/2010/main" val="356478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22D211-0878-F886-D5DB-CB22C5B1B04E}"/>
              </a:ext>
            </a:extLst>
          </p:cNvPr>
          <p:cNvSpPr txBox="1"/>
          <p:nvPr/>
        </p:nvSpPr>
        <p:spPr>
          <a:xfrm>
            <a:off x="647697" y="6249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Закрытые конкурентные способы применяются в случаях: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C0891-0303-FC0B-A9B0-D64D93786D47}"/>
              </a:ext>
            </a:extLst>
          </p:cNvPr>
          <p:cNvSpPr txBox="1"/>
          <p:nvPr/>
        </p:nvSpPr>
        <p:spPr>
          <a:xfrm>
            <a:off x="647697" y="994291"/>
            <a:ext cx="818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 этих случаях применяются закрытые </a:t>
            </a:r>
            <a:r>
              <a:rPr lang="ru-RU" u="sng" dirty="0">
                <a:solidFill>
                  <a:srgbClr val="FF0000"/>
                </a:solidFill>
              </a:rPr>
              <a:t>электронные</a:t>
            </a:r>
            <a:r>
              <a:rPr lang="ru-RU" dirty="0">
                <a:solidFill>
                  <a:srgbClr val="FF0000"/>
                </a:solidFill>
              </a:rPr>
              <a:t> способы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9AD36-D75A-4D6D-8A9D-905BD5D83231}"/>
              </a:ext>
            </a:extLst>
          </p:cNvPr>
          <p:cNvSpPr txBox="1"/>
          <p:nvPr/>
        </p:nvSpPr>
        <p:spPr>
          <a:xfrm>
            <a:off x="509587" y="1732955"/>
            <a:ext cx="109251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3) закупок услуг по </a:t>
            </a:r>
            <a:r>
              <a:rPr lang="ru-RU" b="1" dirty="0"/>
              <a:t>страхованию, транспортировке, охране:</a:t>
            </a:r>
          </a:p>
          <a:p>
            <a:endParaRPr lang="ru-RU" dirty="0"/>
          </a:p>
          <a:p>
            <a:r>
              <a:rPr lang="ru-RU" dirty="0"/>
              <a:t>а) </a:t>
            </a:r>
            <a:r>
              <a:rPr lang="ru-RU" b="1" dirty="0"/>
              <a:t>ценностей Государственного фонда драгоценных металлов и драгоценных камней</a:t>
            </a:r>
            <a:r>
              <a:rPr lang="ru-RU" dirty="0"/>
              <a:t> Российской Федерации;</a:t>
            </a:r>
          </a:p>
          <a:p>
            <a:endParaRPr lang="ru-RU" dirty="0"/>
          </a:p>
          <a:p>
            <a:r>
              <a:rPr lang="ru-RU" dirty="0"/>
              <a:t>б) </a:t>
            </a:r>
            <a:r>
              <a:rPr lang="ru-RU" b="1" dirty="0"/>
              <a:t>музейных предметов и музейных коллекций, редких и ценных изданий, рукописей, архивных документов (включая их копии), имеющих историческое, художественное или иное культурное значение</a:t>
            </a:r>
            <a:r>
              <a:rPr lang="ru-RU" dirty="0"/>
              <a:t>, в том числе в случае их передачи и (или) получения заказчиками во временное владение и пользование либо во временное пользование, в том числе в связи с проведением выставок на территории Российской Федерации и (или) территориях иностранных государств;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2DE74-8A07-93A0-DF92-0220A7DBB882}"/>
              </a:ext>
            </a:extLst>
          </p:cNvPr>
          <p:cNvSpPr txBox="1"/>
          <p:nvPr/>
        </p:nvSpPr>
        <p:spPr>
          <a:xfrm>
            <a:off x="509586" y="4938118"/>
            <a:ext cx="10925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4) закупок услуг для обеспечения </a:t>
            </a:r>
            <a:r>
              <a:rPr lang="ru-RU" b="1" dirty="0"/>
              <a:t>деятельности органов принудительного исполнения Российской Федерации</a:t>
            </a:r>
            <a:r>
              <a:rPr lang="ru-RU" dirty="0"/>
              <a:t> по техническому обслуживанию, эксплуатационному контролю, текущему ремонту зданий и сооружений, по уборке таких зданий и сооружений, прилегающих к ним территорий, по перевозкам грузов, пассажиров и багажа;</a:t>
            </a:r>
          </a:p>
        </p:txBody>
      </p:sp>
    </p:spTree>
    <p:extLst>
      <p:ext uri="{BB962C8B-B14F-4D97-AF65-F5344CB8AC3E}">
        <p14:creationId xmlns:p14="http://schemas.microsoft.com/office/powerpoint/2010/main" val="216053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22D211-0878-F886-D5DB-CB22C5B1B04E}"/>
              </a:ext>
            </a:extLst>
          </p:cNvPr>
          <p:cNvSpPr txBox="1"/>
          <p:nvPr/>
        </p:nvSpPr>
        <p:spPr>
          <a:xfrm>
            <a:off x="647697" y="6249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Закрытые конкурентные способы применяются в случаях: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C0891-0303-FC0B-A9B0-D64D93786D47}"/>
              </a:ext>
            </a:extLst>
          </p:cNvPr>
          <p:cNvSpPr txBox="1"/>
          <p:nvPr/>
        </p:nvSpPr>
        <p:spPr>
          <a:xfrm>
            <a:off x="647697" y="994291"/>
            <a:ext cx="818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 этих случаях применяются закрытые </a:t>
            </a:r>
            <a:r>
              <a:rPr lang="ru-RU" u="sng" dirty="0">
                <a:solidFill>
                  <a:srgbClr val="FF0000"/>
                </a:solidFill>
              </a:rPr>
              <a:t>электронные</a:t>
            </a:r>
            <a:r>
              <a:rPr lang="ru-RU" dirty="0">
                <a:solidFill>
                  <a:srgbClr val="FF0000"/>
                </a:solidFill>
              </a:rPr>
              <a:t> способы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A313D9-E120-F72A-97C7-6DCF535B2E1A}"/>
              </a:ext>
            </a:extLst>
          </p:cNvPr>
          <p:cNvSpPr txBox="1"/>
          <p:nvPr/>
        </p:nvSpPr>
        <p:spPr>
          <a:xfrm>
            <a:off x="528636" y="1720840"/>
            <a:ext cx="1113472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5) закупок товаров, работ, услуг заказчиками, являющимися </a:t>
            </a:r>
            <a:r>
              <a:rPr lang="ru-RU" b="1" dirty="0"/>
              <a:t>федеральными органами исполнительной власти</a:t>
            </a:r>
            <a:r>
              <a:rPr lang="ru-RU" dirty="0"/>
              <a:t>, осуществляющими функции по выработке и реализации государственной политики </a:t>
            </a:r>
            <a:r>
              <a:rPr lang="ru-RU" b="1" dirty="0"/>
              <a:t>в области обороны</a:t>
            </a:r>
            <a:r>
              <a:rPr lang="ru-RU" dirty="0"/>
              <a:t>, в области </a:t>
            </a:r>
            <a:r>
              <a:rPr lang="ru-RU" b="1" dirty="0"/>
              <a:t>государственной охраны</a:t>
            </a:r>
            <a:r>
              <a:rPr lang="ru-RU" dirty="0"/>
              <a:t>, государственного управления в области </a:t>
            </a:r>
            <a:r>
              <a:rPr lang="ru-RU" b="1" dirty="0"/>
              <a:t>обеспечения безопасности Российской Федерации</a:t>
            </a:r>
            <a:r>
              <a:rPr lang="ru-RU" dirty="0"/>
              <a:t>, в сфере деятельности </a:t>
            </a:r>
            <a:r>
              <a:rPr lang="ru-RU" b="1" dirty="0"/>
              <a:t>войск национальной гвардии </a:t>
            </a:r>
            <a:r>
              <a:rPr lang="ru-RU" dirty="0"/>
              <a:t>Российской Федерации, подведомственными им государственными учреждениями, государственными унитарными предприятиями, а также </a:t>
            </a:r>
            <a:r>
              <a:rPr lang="ru-RU" b="1" dirty="0"/>
              <a:t>заказчиками, в отношении которых иностранными государствами, совершающими недружественные действия в отношении Российской Федерации, граждан Российской Федерации или российских юридических лиц, введены политические или экономические санкции и (или) в отношении которых иностранными государствами, государственными объединениями и (или) союзами и (или) государственными (межгосударственными) учреждениями иностранных государств, государственных объединений и (или) союзов введены меры ограничительного характера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Перечень указанных заказчиков утверждается Правительством Российской Федерации;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D79E1A-F891-E356-D02E-0B0C4234E237}"/>
              </a:ext>
            </a:extLst>
          </p:cNvPr>
          <p:cNvSpPr txBox="1"/>
          <p:nvPr/>
        </p:nvSpPr>
        <p:spPr>
          <a:xfrm>
            <a:off x="504825" y="5610820"/>
            <a:ext cx="116871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/>
              <a:t>Распоряжение Правительства РФ от 30.10.2021 N 3095-р</a:t>
            </a:r>
            <a:r>
              <a:rPr lang="ru-RU" i="1" dirty="0"/>
              <a:t> &lt;Об утверждении перечня федеральных органов исполнительной власти, их подведомственных учреждений и предприятий, при осуществлении закупок товаров, работ, услуг которыми применяются закрытые конкурентные способы определения поставщиков&gt;</a:t>
            </a:r>
          </a:p>
        </p:txBody>
      </p:sp>
    </p:spTree>
    <p:extLst>
      <p:ext uri="{BB962C8B-B14F-4D97-AF65-F5344CB8AC3E}">
        <p14:creationId xmlns:p14="http://schemas.microsoft.com/office/powerpoint/2010/main" val="3739694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22D211-0878-F886-D5DB-CB22C5B1B04E}"/>
              </a:ext>
            </a:extLst>
          </p:cNvPr>
          <p:cNvSpPr txBox="1"/>
          <p:nvPr/>
        </p:nvSpPr>
        <p:spPr>
          <a:xfrm>
            <a:off x="647697" y="6249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Закрытые конкурентные способы применяются в случаях: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C0891-0303-FC0B-A9B0-D64D93786D47}"/>
              </a:ext>
            </a:extLst>
          </p:cNvPr>
          <p:cNvSpPr txBox="1"/>
          <p:nvPr/>
        </p:nvSpPr>
        <p:spPr>
          <a:xfrm>
            <a:off x="647697" y="994291"/>
            <a:ext cx="818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 этих случаях применяются закрытые </a:t>
            </a:r>
            <a:r>
              <a:rPr lang="ru-RU" u="sng" dirty="0">
                <a:solidFill>
                  <a:srgbClr val="FF0000"/>
                </a:solidFill>
              </a:rPr>
              <a:t>электронные</a:t>
            </a:r>
            <a:r>
              <a:rPr lang="ru-RU" dirty="0">
                <a:solidFill>
                  <a:srgbClr val="FF0000"/>
                </a:solidFill>
              </a:rPr>
              <a:t> способы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6D38BB-2979-BA8C-FA1A-70C31939A427}"/>
              </a:ext>
            </a:extLst>
          </p:cNvPr>
          <p:cNvSpPr txBox="1"/>
          <p:nvPr/>
        </p:nvSpPr>
        <p:spPr>
          <a:xfrm>
            <a:off x="647697" y="1896666"/>
            <a:ext cx="114585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6) закупок на </a:t>
            </a:r>
            <a:r>
              <a:rPr lang="ru-RU" b="1" dirty="0"/>
              <a:t>создание, модернизацию, поставку, ремонт, сервисное обслуживание, утилизацию вооружения, военной и специальной техники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7) закупок на проведение </a:t>
            </a:r>
            <a:r>
              <a:rPr lang="ru-RU" b="1" dirty="0"/>
              <a:t>работ по исследованию и использованию космического пространства</a:t>
            </a:r>
            <a:r>
              <a:rPr lang="ru-RU" dirty="0"/>
              <a:t>, по созданию (в том числе разработке, изготовлению и испытанию) </a:t>
            </a:r>
            <a:r>
              <a:rPr lang="ru-RU" b="1" dirty="0"/>
              <a:t>космических материалов и космических технологий</a:t>
            </a:r>
            <a:r>
              <a:rPr lang="ru-RU" dirty="0"/>
              <a:t>, по созданию (в том числе разработке, изготовлению и испытанию), модернизации, поставке, ремонту, сервисному обслуживанию, использованию (эксплуатации), утилизации космической техники, по разработке, производству и поставке объектов космической инфраструктуры.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7E609-44B9-2165-132B-BC4536BC6CEE}"/>
              </a:ext>
            </a:extLst>
          </p:cNvPr>
          <p:cNvSpPr txBox="1"/>
          <p:nvPr/>
        </p:nvSpPr>
        <p:spPr>
          <a:xfrm>
            <a:off x="466725" y="4738033"/>
            <a:ext cx="11458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12.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случае осуществления закупок заказчиками из числа 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судов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закупок для обеспечения деятельности судей могут применяться закрытые конкурентные способы.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8694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9F70412-70C0-BFD8-BD9F-1A5514DC0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423600"/>
              </p:ext>
            </p:extLst>
          </p:nvPr>
        </p:nvGraphicFramePr>
        <p:xfrm>
          <a:off x="514349" y="2005541"/>
          <a:ext cx="11591926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9351">
                  <a:extLst>
                    <a:ext uri="{9D8B030D-6E8A-4147-A177-3AD203B41FA5}">
                      <a16:colId xmlns:a16="http://schemas.microsoft.com/office/drawing/2014/main" val="3718748696"/>
                    </a:ext>
                  </a:extLst>
                </a:gridCol>
                <a:gridCol w="5362575">
                  <a:extLst>
                    <a:ext uri="{9D8B030D-6E8A-4147-A177-3AD203B41FA5}">
                      <a16:colId xmlns:a16="http://schemas.microsoft.com/office/drawing/2014/main" val="2216972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Способ закупки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Случай применения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5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Закупка у единственного поставщика (обычная)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Часть 1 статьи 93 Закона №44-ФЗ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826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Закупка у единственного поставщика в электронной форме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Часть 12 статьи 93 Закона №44-ФЗ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67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Электронный запрос котировок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Часть 10 статьи 24 Закона №44-ФЗ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712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Аукционы (закрытые и открытый)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Часть 6 статьи 24 Закона №44-ФЗ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Распоряжение Правительства РФ от 21.03.2016 N 471-р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47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Конкурсы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Тогда, когда не проводится аукцион (прямого указания в Законе нет)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6890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98FBDA-D6CB-9F10-C543-AD9463843B64}"/>
              </a:ext>
            </a:extLst>
          </p:cNvPr>
          <p:cNvSpPr txBox="1"/>
          <p:nvPr/>
        </p:nvSpPr>
        <p:spPr>
          <a:xfrm>
            <a:off x="729574" y="5243209"/>
            <a:ext cx="1065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Закупки услуг по организации отдыха детей и их оздоровления не осуществляются путем проведения аукционов.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55FC4-16E5-AB01-B3E9-454059E671EA}"/>
              </a:ext>
            </a:extLst>
          </p:cNvPr>
          <p:cNvSpPr txBox="1"/>
          <p:nvPr/>
        </p:nvSpPr>
        <p:spPr>
          <a:xfrm>
            <a:off x="729574" y="6089368"/>
            <a:ext cx="1065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Закупки услуг ОСАГО не рекомендуется осуществлять путем проведения аукционов.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8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9D59A0-5662-17D1-4F5A-7D58CEC01651}"/>
              </a:ext>
            </a:extLst>
          </p:cNvPr>
          <p:cNvSpPr txBox="1"/>
          <p:nvPr/>
        </p:nvSpPr>
        <p:spPr>
          <a:xfrm>
            <a:off x="466725" y="1166843"/>
            <a:ext cx="115633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/>
              <a:t>в случае, если при осуществлении закупки </a:t>
            </a:r>
            <a:r>
              <a:rPr lang="ru-RU" b="1" dirty="0"/>
              <a:t>НМЦК не превышает 3 000 000</a:t>
            </a:r>
            <a:r>
              <a:rPr lang="ru-RU" dirty="0"/>
              <a:t> рублей.</a:t>
            </a:r>
          </a:p>
          <a:p>
            <a:r>
              <a:rPr lang="ru-RU" dirty="0"/>
              <a:t>При этом </a:t>
            </a:r>
            <a:r>
              <a:rPr lang="ru-RU" b="1" dirty="0"/>
              <a:t>годовой объем закупок</a:t>
            </a:r>
            <a:r>
              <a:rPr lang="ru-RU" dirty="0"/>
              <a:t>, осуществляемых путем проведения электронного запроса котировок, </a:t>
            </a:r>
            <a:r>
              <a:rPr lang="ru-RU" b="1" dirty="0"/>
              <a:t>не должен превышать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СГОЗ</a:t>
            </a:r>
            <a:r>
              <a:rPr lang="ru-RU" dirty="0"/>
              <a:t> заказчика </a:t>
            </a:r>
            <a:r>
              <a:rPr lang="ru-RU" b="1" dirty="0"/>
              <a:t>ИЛИ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100 000 000</a:t>
            </a:r>
            <a:r>
              <a:rPr lang="ru-RU" dirty="0"/>
              <a:t> рублей </a:t>
            </a:r>
            <a:r>
              <a:rPr lang="ru-RU" b="1" dirty="0"/>
              <a:t>в отношении заказчика, </a:t>
            </a:r>
            <a:r>
              <a:rPr lang="ru-RU" b="1" dirty="0">
                <a:solidFill>
                  <a:srgbClr val="FF0000"/>
                </a:solidFill>
              </a:rPr>
              <a:t>СГОЗ которого в прошедшем календарном году составил менее 500 000 000 рублей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Правительство Российской Федерации вправе принять решение об увеличении начальной (максимальной) цены контракта и годового объема закупок в целях закупки отдельных наименований медицинских изделий;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77301-B31F-3F12-A3AC-D92EBF95C282}"/>
              </a:ext>
            </a:extLst>
          </p:cNvPr>
          <p:cNvSpPr txBox="1"/>
          <p:nvPr/>
        </p:nvSpPr>
        <p:spPr>
          <a:xfrm>
            <a:off x="609599" y="153085"/>
            <a:ext cx="7553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l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Заказчик вправе проводить электронный запрос котировок:</a:t>
            </a:r>
          </a:p>
        </p:txBody>
      </p:sp>
    </p:spTree>
    <p:extLst>
      <p:ext uri="{BB962C8B-B14F-4D97-AF65-F5344CB8AC3E}">
        <p14:creationId xmlns:p14="http://schemas.microsoft.com/office/powerpoint/2010/main" val="410462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9D59A0-5662-17D1-4F5A-7D58CEC01651}"/>
              </a:ext>
            </a:extLst>
          </p:cNvPr>
          <p:cNvSpPr txBox="1"/>
          <p:nvPr/>
        </p:nvSpPr>
        <p:spPr>
          <a:xfrm>
            <a:off x="466725" y="814418"/>
            <a:ext cx="11563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независимо от НМЦК и годового объема закупок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77301-B31F-3F12-A3AC-D92EBF95C282}"/>
              </a:ext>
            </a:extLst>
          </p:cNvPr>
          <p:cNvSpPr txBox="1"/>
          <p:nvPr/>
        </p:nvSpPr>
        <p:spPr>
          <a:xfrm>
            <a:off x="609599" y="153085"/>
            <a:ext cx="7553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l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Заказчик вправе проводить электронный запрос котировок: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56603-DC0D-C026-8D9F-66546FF27431}"/>
              </a:ext>
            </a:extLst>
          </p:cNvPr>
          <p:cNvSpPr txBox="1"/>
          <p:nvPr/>
        </p:nvSpPr>
        <p:spPr>
          <a:xfrm>
            <a:off x="466724" y="1338560"/>
            <a:ext cx="11439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а) закупки, по результатам которой заключается контракт на поставку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товаров, необходимых для нормального жизнеобеспечения граждан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607D5A-7AB4-42B7-C464-5A0FA1A5AEED}"/>
              </a:ext>
            </a:extLst>
          </p:cNvPr>
          <p:cNvSpPr txBox="1"/>
          <p:nvPr/>
        </p:nvSpPr>
        <p:spPr>
          <a:xfrm>
            <a:off x="466724" y="2136339"/>
            <a:ext cx="117252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б) закупки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товаров, работ или услуг, являющихся предметом контракта, расторжение которого осуществлено заказчиком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на основании части 9 или 15 статьи 95 настоящего Федерального закона. При этом такая закупка осуществляется с учетом положений части 18 статьи 95 настоящего Федерального закона;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в) закупок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заказчиком, осуществляющим деятельность на территории иностранного государства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70863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9D59A0-5662-17D1-4F5A-7D58CEC01651}"/>
              </a:ext>
            </a:extLst>
          </p:cNvPr>
          <p:cNvSpPr txBox="1"/>
          <p:nvPr/>
        </p:nvSpPr>
        <p:spPr>
          <a:xfrm>
            <a:off x="466725" y="814418"/>
            <a:ext cx="11563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независимо от НМЦК и годового объема закупок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77301-B31F-3F12-A3AC-D92EBF95C282}"/>
              </a:ext>
            </a:extLst>
          </p:cNvPr>
          <p:cNvSpPr txBox="1"/>
          <p:nvPr/>
        </p:nvSpPr>
        <p:spPr>
          <a:xfrm>
            <a:off x="609599" y="153085"/>
            <a:ext cx="7553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l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Заказчик вправе проводить электронный запрос котировок: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825C84-ED4C-E4EC-2666-59616D1B236A}"/>
              </a:ext>
            </a:extLst>
          </p:cNvPr>
          <p:cNvSpPr txBox="1"/>
          <p:nvPr/>
        </p:nvSpPr>
        <p:spPr>
          <a:xfrm>
            <a:off x="466725" y="1720840"/>
            <a:ext cx="117252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г)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закупок лекарственных препаратов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необходимых для назначения пациенту по медицинским показаниям (индивидуальная непереносимость, по жизненным показаниям) по решению врачебной комиссии, которое фиксируется в медицинской документации пациента и журнале принятых на заседании врачебной комиссии решений. Количество закупаемых лекарственных препаратов не должно превышать количество лекарственных препаратов, необходимых пациенту в течение срока лечения;</a:t>
            </a:r>
          </a:p>
          <a:p>
            <a:pPr indent="342900" algn="l"/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342900"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д)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закупок спортивного инвентаря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оборудования, спортивной экипировки, необходимых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олимпийской команды России, паралимпийской команды России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также для подготовки спортивных сборных команд Российской Федерации, субъектов Российской Федерации к спортивным соревнованиям и для участия в них;</a:t>
            </a:r>
          </a:p>
          <a:p>
            <a:pPr indent="342900" algn="l"/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342900"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е) закупок услуг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 защите интересов Российской Федерации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случае подачи физическими лицами и (или) юридическими лицами в судебные органы иностранных государств, международные суды и арбитражи исков к Российской Федерации при необходимости привлечения российских и (или) иностранных специалистов, экспертов и адвокатов к оказанию таких услуг;</a:t>
            </a:r>
          </a:p>
        </p:txBody>
      </p:sp>
    </p:spTree>
    <p:extLst>
      <p:ext uri="{BB962C8B-B14F-4D97-AF65-F5344CB8AC3E}">
        <p14:creationId xmlns:p14="http://schemas.microsoft.com/office/powerpoint/2010/main" val="102131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9D59A0-5662-17D1-4F5A-7D58CEC01651}"/>
              </a:ext>
            </a:extLst>
          </p:cNvPr>
          <p:cNvSpPr txBox="1"/>
          <p:nvPr/>
        </p:nvSpPr>
        <p:spPr>
          <a:xfrm>
            <a:off x="466725" y="814418"/>
            <a:ext cx="11563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независимо от НМЦК и годового объема закупок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77301-B31F-3F12-A3AC-D92EBF95C282}"/>
              </a:ext>
            </a:extLst>
          </p:cNvPr>
          <p:cNvSpPr txBox="1"/>
          <p:nvPr/>
        </p:nvSpPr>
        <p:spPr>
          <a:xfrm>
            <a:off x="609599" y="153085"/>
            <a:ext cx="7553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l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Заказчик вправе проводить электронный запрос котировок: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825C84-ED4C-E4EC-2666-59616D1B236A}"/>
              </a:ext>
            </a:extLst>
          </p:cNvPr>
          <p:cNvSpPr txBox="1"/>
          <p:nvPr/>
        </p:nvSpPr>
        <p:spPr>
          <a:xfrm>
            <a:off x="466725" y="1720840"/>
            <a:ext cx="117252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ж) закупок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изделий народных художественных промыслов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признанного художественного достоинства, образцы которых зарегистрированы в порядке, установленном уполномоченным Правительством Российской Федерации федеральным органом исполнительной власти;</a:t>
            </a:r>
          </a:p>
          <a:p>
            <a:pPr indent="342900" algn="l"/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342900"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з) закупок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жилых помещений для детей-сирот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 детей, оставшихся без попечения родителей, лиц из числа детей-сирот и детей, оставшихся без попечения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385138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162F8E-181B-4C43-BD68-50020317AF73}"/>
              </a:ext>
            </a:extLst>
          </p:cNvPr>
          <p:cNvSpPr/>
          <p:nvPr/>
        </p:nvSpPr>
        <p:spPr>
          <a:xfrm>
            <a:off x="0" y="0"/>
            <a:ext cx="5537195" cy="6858000"/>
          </a:xfrm>
          <a:prstGeom prst="rect">
            <a:avLst/>
          </a:prstGeom>
          <a:solidFill>
            <a:srgbClr val="0085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dirty="0"/>
              <a:t> </a:t>
            </a:r>
          </a:p>
        </p:txBody>
      </p:sp>
      <p:sp>
        <p:nvSpPr>
          <p:cNvPr id="22" name="Прямоугольник 48">
            <a:extLst>
              <a:ext uri="{FF2B5EF4-FFF2-40B4-BE49-F238E27FC236}">
                <a16:creationId xmlns:a16="http://schemas.microsoft.com/office/drawing/2014/main" id="{C5643E4E-7697-4297-8C87-BDD5CCF12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217" y="2931020"/>
            <a:ext cx="7109259" cy="1008444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9" tIns="35996" rIns="91429" bIns="35996" anchor="ctr"/>
          <a:lstStyle/>
          <a:p>
            <a:pPr algn="ctr" defTabSz="914100">
              <a:spcAft>
                <a:spcPts val="300"/>
              </a:spcAft>
              <a:defRPr/>
            </a:pPr>
            <a:endParaRPr lang="ru-RU" sz="140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6391" name="TextBox 26">
            <a:extLst>
              <a:ext uri="{FF2B5EF4-FFF2-40B4-BE49-F238E27FC236}">
                <a16:creationId xmlns:a16="http://schemas.microsoft.com/office/drawing/2014/main" id="{A2B5054D-3C56-4AA8-9C3E-687B3601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699" y="2931019"/>
            <a:ext cx="368524" cy="553998"/>
          </a:xfrm>
          <a:prstGeom prst="rect">
            <a:avLst/>
          </a:prstGeom>
          <a:solidFill>
            <a:srgbClr val="0085A4"/>
          </a:solidFill>
          <a:ln>
            <a:noFill/>
          </a:ln>
        </p:spPr>
        <p:txBody>
          <a:bodyPr wrap="square" anchor="ctr">
            <a:spAutoFit/>
          </a:bodyPr>
          <a:lstStyle>
            <a:lvl1pPr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3000" b="1" dirty="0">
                <a:solidFill>
                  <a:srgbClr val="FFFFFF"/>
                </a:solidFill>
                <a:latin typeface="Poppins" charset="0"/>
              </a:rPr>
              <a:t>2</a:t>
            </a:r>
            <a:endParaRPr kumimoji="0" lang="en-US" altLang="ru-RU" sz="3000" b="1" dirty="0">
              <a:solidFill>
                <a:srgbClr val="FFFFFF"/>
              </a:solidFill>
              <a:latin typeface="Poppins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F65AB8-EC05-4C13-A1AF-66EDCEED737B}"/>
              </a:ext>
            </a:extLst>
          </p:cNvPr>
          <p:cNvSpPr txBox="1"/>
          <p:nvPr/>
        </p:nvSpPr>
        <p:spPr>
          <a:xfrm>
            <a:off x="5352377" y="3208018"/>
            <a:ext cx="6328843" cy="40011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Последствия признания закупок несостоявшимися</a:t>
            </a:r>
            <a:endParaRPr kumimoji="0" lang="ru-RU" altLang="ru-RU" sz="2000" dirty="0">
              <a:solidFill>
                <a:srgbClr val="181717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 descr="Школьный класс со сплошной заливкой">
            <a:extLst>
              <a:ext uri="{FF2B5EF4-FFF2-40B4-BE49-F238E27FC236}">
                <a16:creationId xmlns:a16="http://schemas.microsoft.com/office/drawing/2014/main" id="{A95F492B-F293-4641-BA6D-F88DB9AE7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711" y="2185336"/>
            <a:ext cx="2514854" cy="2514854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982C0E3E-1653-47A2-8B22-3FE078AA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471" y="5232167"/>
            <a:ext cx="184731" cy="553998"/>
          </a:xfrm>
          <a:prstGeom prst="rect">
            <a:avLst/>
          </a:prstGeom>
          <a:solidFill>
            <a:srgbClr val="0085A4"/>
          </a:solidFill>
          <a:ln>
            <a:noFill/>
          </a:ln>
        </p:spPr>
        <p:txBody>
          <a:bodyPr wrap="none" anchor="ctr">
            <a:spAutoFit/>
          </a:bodyPr>
          <a:lstStyle>
            <a:lvl1pPr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0" lang="en-US" altLang="ru-RU" sz="3000" b="1" dirty="0">
              <a:solidFill>
                <a:srgbClr val="FFFFFF"/>
              </a:solidFill>
              <a:latin typeface="Poppins" charset="0"/>
            </a:endParaRP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293EDB18-E347-DC45-8933-C3464E6FF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423" y="1242908"/>
            <a:ext cx="368524" cy="553998"/>
          </a:xfrm>
          <a:prstGeom prst="rect">
            <a:avLst/>
          </a:prstGeom>
          <a:solidFill>
            <a:srgbClr val="0085A4"/>
          </a:solidFill>
          <a:ln>
            <a:noFill/>
          </a:ln>
        </p:spPr>
        <p:txBody>
          <a:bodyPr wrap="square" anchor="ctr">
            <a:spAutoFit/>
          </a:bodyPr>
          <a:lstStyle>
            <a:lvl1pPr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0" lang="en-US" altLang="ru-RU" sz="3000" b="1" dirty="0">
              <a:solidFill>
                <a:srgbClr val="FFFFFF"/>
              </a:solidFill>
              <a:latin typeface="Poppins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6F1419E-2920-8845-1C76-D551A7C089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58" y="172982"/>
            <a:ext cx="1300725" cy="3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07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828213" y="1101718"/>
            <a:ext cx="8520663" cy="1003199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55"/>
            <a:r>
              <a:rPr lang="en-US" sz="213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131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48A5B9-A9B0-4DA8-8D46-498C6621067D}"/>
              </a:ext>
            </a:extLst>
          </p:cNvPr>
          <p:cNvSpPr/>
          <p:nvPr/>
        </p:nvSpPr>
        <p:spPr>
          <a:xfrm>
            <a:off x="581269" y="1248878"/>
            <a:ext cx="5037235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609555">
              <a:spcBef>
                <a:spcPct val="20000"/>
              </a:spcBef>
              <a:spcAft>
                <a:spcPts val="800"/>
              </a:spcAft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</a:t>
            </a:r>
            <a:r>
              <a:rPr lang="ru-RU" sz="2000" b="1" dirty="0"/>
              <a:t> участник закупки для заключения контракта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2B9158-0A75-4B52-B86E-F9E85C696985}"/>
              </a:ext>
            </a:extLst>
          </p:cNvPr>
          <p:cNvSpPr/>
          <p:nvPr/>
        </p:nvSpPr>
        <p:spPr>
          <a:xfrm>
            <a:off x="579159" y="2342390"/>
            <a:ext cx="4846281" cy="167674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/>
              <a:t>Подана только </a:t>
            </a:r>
            <a:r>
              <a:rPr lang="ru-RU" b="1" dirty="0"/>
              <a:t>одна заявка на участие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/>
              <a:t>Только </a:t>
            </a:r>
            <a:r>
              <a:rPr lang="ru-RU" b="1" dirty="0"/>
              <a:t>одна заявка соответствует </a:t>
            </a:r>
            <a:r>
              <a:rPr lang="ru-RU" dirty="0"/>
              <a:t>требованиям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D7863C9D-52C6-4258-AD89-E4062C7612C0}"/>
              </a:ext>
            </a:extLst>
          </p:cNvPr>
          <p:cNvCxnSpPr>
            <a:cxnSpLocks/>
          </p:cNvCxnSpPr>
          <p:nvPr/>
        </p:nvCxnSpPr>
        <p:spPr>
          <a:xfrm>
            <a:off x="5738598" y="1406828"/>
            <a:ext cx="0" cy="4396509"/>
          </a:xfrm>
          <a:prstGeom prst="line">
            <a:avLst/>
          </a:prstGeom>
          <a:ln>
            <a:solidFill>
              <a:srgbClr val="B6D6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140">
            <a:extLst>
              <a:ext uri="{FF2B5EF4-FFF2-40B4-BE49-F238E27FC236}">
                <a16:creationId xmlns:a16="http://schemas.microsoft.com/office/drawing/2014/main" id="{9FD242B4-0E65-42CB-90CD-BD0961783AB1}"/>
              </a:ext>
            </a:extLst>
          </p:cNvPr>
          <p:cNvSpPr/>
          <p:nvPr/>
        </p:nvSpPr>
        <p:spPr>
          <a:xfrm flipH="1">
            <a:off x="1505" y="-5747"/>
            <a:ext cx="267419" cy="6853641"/>
          </a:xfrm>
          <a:prstGeom prst="roundRect">
            <a:avLst>
              <a:gd name="adj" fmla="val 0"/>
            </a:avLst>
          </a:prstGeom>
          <a:solidFill>
            <a:srgbClr val="008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Название 1">
            <a:extLst>
              <a:ext uri="{FF2B5EF4-FFF2-40B4-BE49-F238E27FC236}">
                <a16:creationId xmlns:a16="http://schemas.microsoft.com/office/drawing/2014/main" id="{8356E6C1-F22E-45A4-9BDB-831DE823644F}"/>
              </a:ext>
            </a:extLst>
          </p:cNvPr>
          <p:cNvSpPr txBox="1">
            <a:spLocks/>
          </p:cNvSpPr>
          <p:nvPr/>
        </p:nvSpPr>
        <p:spPr>
          <a:xfrm>
            <a:off x="579159" y="451707"/>
            <a:ext cx="7355064" cy="4115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189">
              <a:defRPr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Последствия признания закупок несостоявшимися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A12B43-B2CC-09EB-38EC-B489DD5CB4D3}"/>
              </a:ext>
            </a:extLst>
          </p:cNvPr>
          <p:cNvSpPr/>
          <p:nvPr/>
        </p:nvSpPr>
        <p:spPr>
          <a:xfrm>
            <a:off x="5951155" y="129565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r>
              <a:rPr lang="ru-RU" sz="2000" b="1" dirty="0"/>
              <a:t> участника закупки для заключения контракта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3380984-42F9-06FB-C18F-BCE23CD3D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58" y="172982"/>
            <a:ext cx="1300725" cy="3493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5B5FC9-6D99-7FBA-36D5-F0AED0431734}"/>
              </a:ext>
            </a:extLst>
          </p:cNvPr>
          <p:cNvSpPr txBox="1"/>
          <p:nvPr/>
        </p:nvSpPr>
        <p:spPr>
          <a:xfrm>
            <a:off x="5738597" y="2212604"/>
            <a:ext cx="6308551" cy="278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/>
              <a:t>Не подано </a:t>
            </a:r>
            <a:r>
              <a:rPr lang="ru-RU" b="1" dirty="0"/>
              <a:t>ни одной заявки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b="1" dirty="0"/>
              <a:t>Ни одна заявка не соответствует</a:t>
            </a:r>
            <a:r>
              <a:rPr lang="ru-RU" dirty="0"/>
              <a:t> требованиям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b="1" dirty="0"/>
              <a:t>Все участники уклонились</a:t>
            </a:r>
            <a:r>
              <a:rPr lang="ru-RU" dirty="0"/>
              <a:t> от заключения контракта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dirty="0"/>
              <a:t>Заказчик отказался заключать контракт с единственной оставшейся заявкой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8A959C-54BF-CB77-6592-8EC11A2238A2}"/>
              </a:ext>
            </a:extLst>
          </p:cNvPr>
          <p:cNvSpPr txBox="1"/>
          <p:nvPr/>
        </p:nvSpPr>
        <p:spPr>
          <a:xfrm>
            <a:off x="579159" y="5239790"/>
            <a:ext cx="484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Последствия: </a:t>
            </a:r>
            <a:r>
              <a:rPr lang="ru-RU" sz="2000" dirty="0"/>
              <a:t>Заключается контракт, как с ЕП по п. 25 ч. 1 ст. 93 Закона №44-ФЗ.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C163D-407C-54F3-4D60-0C110AE22808}"/>
              </a:ext>
            </a:extLst>
          </p:cNvPr>
          <p:cNvSpPr txBox="1"/>
          <p:nvPr/>
        </p:nvSpPr>
        <p:spPr>
          <a:xfrm>
            <a:off x="5858692" y="5239790"/>
            <a:ext cx="5571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Последствия: </a:t>
            </a:r>
            <a:r>
              <a:rPr lang="ru-RU" sz="2000" dirty="0"/>
              <a:t>Проводим новую закупку или заключаем контракт с ЕП по п. 25 ч. 1 ст. 93 Закона №44-ФЗ.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3A0C579-1B60-89BF-8685-6556E2B34C56}"/>
              </a:ext>
            </a:extLst>
          </p:cNvPr>
          <p:cNvCxnSpPr>
            <a:cxnSpLocks/>
          </p:cNvCxnSpPr>
          <p:nvPr/>
        </p:nvCxnSpPr>
        <p:spPr>
          <a:xfrm>
            <a:off x="2265680" y="1956764"/>
            <a:ext cx="7083196" cy="0"/>
          </a:xfrm>
          <a:prstGeom prst="line">
            <a:avLst/>
          </a:prstGeom>
          <a:ln>
            <a:solidFill>
              <a:srgbClr val="B6D6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4962900-1319-2E6F-AE40-F2E9D85170A5}"/>
              </a:ext>
            </a:extLst>
          </p:cNvPr>
          <p:cNvCxnSpPr>
            <a:cxnSpLocks/>
          </p:cNvCxnSpPr>
          <p:nvPr/>
        </p:nvCxnSpPr>
        <p:spPr>
          <a:xfrm>
            <a:off x="2265680" y="5126684"/>
            <a:ext cx="7083196" cy="0"/>
          </a:xfrm>
          <a:prstGeom prst="line">
            <a:avLst/>
          </a:prstGeom>
          <a:ln>
            <a:solidFill>
              <a:srgbClr val="B6D6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66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162F8E-181B-4C43-BD68-50020317AF73}"/>
              </a:ext>
            </a:extLst>
          </p:cNvPr>
          <p:cNvSpPr/>
          <p:nvPr/>
        </p:nvSpPr>
        <p:spPr>
          <a:xfrm>
            <a:off x="0" y="0"/>
            <a:ext cx="5537195" cy="6858000"/>
          </a:xfrm>
          <a:prstGeom prst="rect">
            <a:avLst/>
          </a:prstGeom>
          <a:solidFill>
            <a:srgbClr val="0085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dirty="0"/>
              <a:t> </a:t>
            </a:r>
          </a:p>
        </p:txBody>
      </p:sp>
      <p:sp>
        <p:nvSpPr>
          <p:cNvPr id="22" name="Прямоугольник 48">
            <a:extLst>
              <a:ext uri="{FF2B5EF4-FFF2-40B4-BE49-F238E27FC236}">
                <a16:creationId xmlns:a16="http://schemas.microsoft.com/office/drawing/2014/main" id="{C5643E4E-7697-4297-8C87-BDD5CCF12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217" y="2931020"/>
            <a:ext cx="7109259" cy="1008444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9" tIns="35996" rIns="91429" bIns="35996" anchor="ctr"/>
          <a:lstStyle/>
          <a:p>
            <a:pPr algn="ctr" defTabSz="914100">
              <a:spcAft>
                <a:spcPts val="300"/>
              </a:spcAft>
              <a:defRPr/>
            </a:pPr>
            <a:endParaRPr lang="ru-RU" sz="140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6391" name="TextBox 26">
            <a:extLst>
              <a:ext uri="{FF2B5EF4-FFF2-40B4-BE49-F238E27FC236}">
                <a16:creationId xmlns:a16="http://schemas.microsoft.com/office/drawing/2014/main" id="{A2B5054D-3C56-4AA8-9C3E-687B3601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699" y="2931019"/>
            <a:ext cx="368524" cy="553998"/>
          </a:xfrm>
          <a:prstGeom prst="rect">
            <a:avLst/>
          </a:prstGeom>
          <a:solidFill>
            <a:srgbClr val="0085A4"/>
          </a:solidFill>
          <a:ln>
            <a:noFill/>
          </a:ln>
        </p:spPr>
        <p:txBody>
          <a:bodyPr wrap="square" anchor="ctr">
            <a:spAutoFit/>
          </a:bodyPr>
          <a:lstStyle>
            <a:lvl1pPr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3000" b="1" dirty="0">
                <a:solidFill>
                  <a:srgbClr val="FFFFFF"/>
                </a:solidFill>
                <a:latin typeface="Poppins" charset="0"/>
              </a:rPr>
              <a:t>1</a:t>
            </a:r>
            <a:endParaRPr kumimoji="0" lang="en-US" altLang="ru-RU" sz="3000" b="1" dirty="0">
              <a:solidFill>
                <a:srgbClr val="FFFFFF"/>
              </a:solidFill>
              <a:latin typeface="Poppins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F65AB8-EC05-4C13-A1AF-66EDCEED737B}"/>
              </a:ext>
            </a:extLst>
          </p:cNvPr>
          <p:cNvSpPr txBox="1"/>
          <p:nvPr/>
        </p:nvSpPr>
        <p:spPr>
          <a:xfrm>
            <a:off x="5146035" y="2931019"/>
            <a:ext cx="6328843" cy="64633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800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Способы определения поставщика (подрядчика, исполнителя) предусмотренные Законом №44-ФЗ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 descr="Школьный класс со сплошной заливкой">
            <a:extLst>
              <a:ext uri="{FF2B5EF4-FFF2-40B4-BE49-F238E27FC236}">
                <a16:creationId xmlns:a16="http://schemas.microsoft.com/office/drawing/2014/main" id="{A95F492B-F293-4641-BA6D-F88DB9AE7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711" y="2185336"/>
            <a:ext cx="2514854" cy="2514854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982C0E3E-1653-47A2-8B22-3FE078AA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471" y="5232167"/>
            <a:ext cx="184731" cy="553998"/>
          </a:xfrm>
          <a:prstGeom prst="rect">
            <a:avLst/>
          </a:prstGeom>
          <a:solidFill>
            <a:srgbClr val="0085A4"/>
          </a:solidFill>
          <a:ln>
            <a:noFill/>
          </a:ln>
        </p:spPr>
        <p:txBody>
          <a:bodyPr wrap="none" anchor="ctr">
            <a:spAutoFit/>
          </a:bodyPr>
          <a:lstStyle>
            <a:lvl1pPr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0" lang="en-US" altLang="ru-RU" sz="3000" b="1" dirty="0">
              <a:solidFill>
                <a:srgbClr val="FFFFFF"/>
              </a:solidFill>
              <a:latin typeface="Poppins" charset="0"/>
            </a:endParaRP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293EDB18-E347-DC45-8933-C3464E6FF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423" y="1242908"/>
            <a:ext cx="368524" cy="553998"/>
          </a:xfrm>
          <a:prstGeom prst="rect">
            <a:avLst/>
          </a:prstGeom>
          <a:solidFill>
            <a:srgbClr val="0085A4"/>
          </a:solidFill>
          <a:ln>
            <a:noFill/>
          </a:ln>
        </p:spPr>
        <p:txBody>
          <a:bodyPr wrap="square" anchor="ctr">
            <a:spAutoFit/>
          </a:bodyPr>
          <a:lstStyle>
            <a:lvl1pPr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0" lang="en-US" altLang="ru-RU" sz="3000" b="1" dirty="0">
              <a:solidFill>
                <a:srgbClr val="FFFFFF"/>
              </a:solidFill>
              <a:latin typeface="Poppins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61BB61-CCE7-2A71-6EC5-7D22288F0D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58" y="172982"/>
            <a:ext cx="1300725" cy="3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7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828213" y="349243"/>
            <a:ext cx="8520663" cy="1003199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55"/>
            <a:r>
              <a:rPr lang="en-US" sz="213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131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548A5B9-A9B0-4DA8-8D46-498C6621067D}"/>
              </a:ext>
            </a:extLst>
          </p:cNvPr>
          <p:cNvSpPr/>
          <p:nvPr/>
        </p:nvSpPr>
        <p:spPr>
          <a:xfrm>
            <a:off x="581269" y="496403"/>
            <a:ext cx="5037235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609555">
              <a:spcBef>
                <a:spcPct val="20000"/>
              </a:spcBef>
              <a:spcAft>
                <a:spcPts val="800"/>
              </a:spcAft>
            </a:pP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</a:t>
            </a:r>
            <a:r>
              <a:rPr lang="ru-RU" sz="2000" b="1" dirty="0"/>
              <a:t> участник закупки для заключения контракта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2B9158-0A75-4B52-B86E-F9E85C696985}"/>
              </a:ext>
            </a:extLst>
          </p:cNvPr>
          <p:cNvSpPr/>
          <p:nvPr/>
        </p:nvSpPr>
        <p:spPr>
          <a:xfrm>
            <a:off x="579159" y="1589915"/>
            <a:ext cx="4846281" cy="100822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1600" dirty="0"/>
              <a:t>Подана только </a:t>
            </a:r>
            <a:r>
              <a:rPr lang="ru-RU" sz="1600" b="1" dirty="0"/>
              <a:t>одна заявка на участие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1600" dirty="0"/>
              <a:t>Только </a:t>
            </a:r>
            <a:r>
              <a:rPr lang="ru-RU" sz="1600" b="1" dirty="0"/>
              <a:t>одна заявка соответствует </a:t>
            </a:r>
            <a:r>
              <a:rPr lang="ru-RU" sz="1600" dirty="0"/>
              <a:t>требованиям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D7863C9D-52C6-4258-AD89-E4062C7612C0}"/>
              </a:ext>
            </a:extLst>
          </p:cNvPr>
          <p:cNvCxnSpPr>
            <a:cxnSpLocks/>
          </p:cNvCxnSpPr>
          <p:nvPr/>
        </p:nvCxnSpPr>
        <p:spPr>
          <a:xfrm>
            <a:off x="5738598" y="654353"/>
            <a:ext cx="0" cy="5736922"/>
          </a:xfrm>
          <a:prstGeom prst="line">
            <a:avLst/>
          </a:prstGeom>
          <a:ln>
            <a:solidFill>
              <a:srgbClr val="B6D6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140">
            <a:extLst>
              <a:ext uri="{FF2B5EF4-FFF2-40B4-BE49-F238E27FC236}">
                <a16:creationId xmlns:a16="http://schemas.microsoft.com/office/drawing/2014/main" id="{9FD242B4-0E65-42CB-90CD-BD0961783AB1}"/>
              </a:ext>
            </a:extLst>
          </p:cNvPr>
          <p:cNvSpPr/>
          <p:nvPr/>
        </p:nvSpPr>
        <p:spPr>
          <a:xfrm flipH="1">
            <a:off x="1505" y="-5747"/>
            <a:ext cx="267419" cy="6853641"/>
          </a:xfrm>
          <a:prstGeom prst="roundRect">
            <a:avLst>
              <a:gd name="adj" fmla="val 0"/>
            </a:avLst>
          </a:prstGeom>
          <a:solidFill>
            <a:srgbClr val="008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Название 1">
            <a:extLst>
              <a:ext uri="{FF2B5EF4-FFF2-40B4-BE49-F238E27FC236}">
                <a16:creationId xmlns:a16="http://schemas.microsoft.com/office/drawing/2014/main" id="{8356E6C1-F22E-45A4-9BDB-831DE823644F}"/>
              </a:ext>
            </a:extLst>
          </p:cNvPr>
          <p:cNvSpPr txBox="1">
            <a:spLocks/>
          </p:cNvSpPr>
          <p:nvPr/>
        </p:nvSpPr>
        <p:spPr>
          <a:xfrm>
            <a:off x="579159" y="70707"/>
            <a:ext cx="9298266" cy="411545"/>
          </a:xfrm>
          <a:prstGeom prst="rect">
            <a:avLst/>
          </a:prstGeom>
        </p:spPr>
        <p:txBody>
          <a:bodyPr anchor="t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189">
              <a:defRPr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Случаи, требующие согласования права заключения контракта с единственным участником</a:t>
            </a:r>
          </a:p>
          <a:p>
            <a:pPr algn="l" defTabSz="457189">
              <a:defRPr/>
            </a:pPr>
            <a:endParaRPr lang="ru-RU" sz="1800" b="1" dirty="0">
              <a:solidFill>
                <a:prstClr val="black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A12B43-B2CC-09EB-38EC-B489DD5CB4D3}"/>
              </a:ext>
            </a:extLst>
          </p:cNvPr>
          <p:cNvSpPr/>
          <p:nvPr/>
        </p:nvSpPr>
        <p:spPr>
          <a:xfrm>
            <a:off x="5951155" y="54318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r>
              <a:rPr lang="ru-RU" sz="2000" b="1" dirty="0"/>
              <a:t> участника закупки для заключения контракта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3380984-42F9-06FB-C18F-BCE23CD3D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58" y="172982"/>
            <a:ext cx="1300725" cy="3493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5B5FC9-6D99-7FBA-36D5-F0AED0431734}"/>
              </a:ext>
            </a:extLst>
          </p:cNvPr>
          <p:cNvSpPr txBox="1"/>
          <p:nvPr/>
        </p:nvSpPr>
        <p:spPr>
          <a:xfrm>
            <a:off x="5738597" y="1460129"/>
            <a:ext cx="6308551" cy="248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1600" dirty="0"/>
              <a:t>Не подано </a:t>
            </a:r>
            <a:r>
              <a:rPr lang="ru-RU" sz="1600" b="1" dirty="0"/>
              <a:t>ни одной заявки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1600" b="1" dirty="0"/>
              <a:t>Ни одна заявка не соответствует</a:t>
            </a:r>
            <a:r>
              <a:rPr lang="ru-RU" sz="1600" dirty="0"/>
              <a:t> требованиям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1600" b="1" dirty="0"/>
              <a:t>Все участники уклонились</a:t>
            </a:r>
            <a:r>
              <a:rPr lang="ru-RU" sz="1600" dirty="0"/>
              <a:t> от заключения контракта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1600" dirty="0"/>
              <a:t>Заказчик отказался заключать контракт с единственной оставшейся заявкой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8A959C-54BF-CB77-6592-8EC11A2238A2}"/>
              </a:ext>
            </a:extLst>
          </p:cNvPr>
          <p:cNvSpPr txBox="1"/>
          <p:nvPr/>
        </p:nvSpPr>
        <p:spPr>
          <a:xfrm>
            <a:off x="579159" y="3992015"/>
            <a:ext cx="484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Последствия: </a:t>
            </a:r>
            <a:r>
              <a:rPr lang="ru-RU" dirty="0"/>
              <a:t>Заключается контракт, как с ЕП по п. 25 ч. 1 ст. 93 Закона №44-ФЗ.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C163D-407C-54F3-4D60-0C110AE22808}"/>
              </a:ext>
            </a:extLst>
          </p:cNvPr>
          <p:cNvSpPr txBox="1"/>
          <p:nvPr/>
        </p:nvSpPr>
        <p:spPr>
          <a:xfrm>
            <a:off x="5858692" y="3992015"/>
            <a:ext cx="5571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Последствия: </a:t>
            </a:r>
            <a:r>
              <a:rPr lang="ru-RU" dirty="0"/>
              <a:t>Проводим новую закупку или заключаем контракт с ЕП по п. 25 ч. 1 ст. 93 Закона №44-ФЗ.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3A0C579-1B60-89BF-8685-6556E2B34C56}"/>
              </a:ext>
            </a:extLst>
          </p:cNvPr>
          <p:cNvCxnSpPr>
            <a:cxnSpLocks/>
          </p:cNvCxnSpPr>
          <p:nvPr/>
        </p:nvCxnSpPr>
        <p:spPr>
          <a:xfrm>
            <a:off x="2265680" y="1204289"/>
            <a:ext cx="7083196" cy="0"/>
          </a:xfrm>
          <a:prstGeom prst="line">
            <a:avLst/>
          </a:prstGeom>
          <a:ln>
            <a:solidFill>
              <a:srgbClr val="B6D6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4962900-1319-2E6F-AE40-F2E9D85170A5}"/>
              </a:ext>
            </a:extLst>
          </p:cNvPr>
          <p:cNvCxnSpPr>
            <a:cxnSpLocks/>
          </p:cNvCxnSpPr>
          <p:nvPr/>
        </p:nvCxnSpPr>
        <p:spPr>
          <a:xfrm>
            <a:off x="2265680" y="3964634"/>
            <a:ext cx="7083196" cy="0"/>
          </a:xfrm>
          <a:prstGeom prst="line">
            <a:avLst/>
          </a:prstGeom>
          <a:ln>
            <a:solidFill>
              <a:srgbClr val="B6D6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AB25B7A-7C9B-F68B-A87F-7EB8CFA5AAE1}"/>
              </a:ext>
            </a:extLst>
          </p:cNvPr>
          <p:cNvCxnSpPr>
            <a:cxnSpLocks/>
          </p:cNvCxnSpPr>
          <p:nvPr/>
        </p:nvCxnSpPr>
        <p:spPr>
          <a:xfrm>
            <a:off x="2265680" y="4936629"/>
            <a:ext cx="7083196" cy="0"/>
          </a:xfrm>
          <a:prstGeom prst="line">
            <a:avLst/>
          </a:prstGeom>
          <a:ln>
            <a:solidFill>
              <a:srgbClr val="B6D6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171AC5F-0F43-9382-1DEA-957429F235D7}"/>
              </a:ext>
            </a:extLst>
          </p:cNvPr>
          <p:cNvSpPr txBox="1"/>
          <p:nvPr/>
        </p:nvSpPr>
        <p:spPr>
          <a:xfrm>
            <a:off x="579159" y="5042503"/>
            <a:ext cx="484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Согласование: </a:t>
            </a:r>
            <a:r>
              <a:rPr lang="ru-RU" dirty="0"/>
              <a:t>Требуется согласование для ЭА и ЭК при НМЦК от 250 млн. руб. для региональных или муниципальных нужд и 500 млн. руб. для федеральных нужд.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2609B-8346-E26A-509F-2D60D1BE02D6}"/>
              </a:ext>
            </a:extLst>
          </p:cNvPr>
          <p:cNvSpPr txBox="1"/>
          <p:nvPr/>
        </p:nvSpPr>
        <p:spPr>
          <a:xfrm>
            <a:off x="5951155" y="5042503"/>
            <a:ext cx="484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Согласование: </a:t>
            </a:r>
            <a:r>
              <a:rPr lang="ru-RU" dirty="0"/>
              <a:t>Требуется согласование для ЭА и ЭК при НМЦК от 1 000 руб.</a:t>
            </a:r>
          </a:p>
        </p:txBody>
      </p:sp>
    </p:spTree>
    <p:extLst>
      <p:ext uri="{BB962C8B-B14F-4D97-AF65-F5344CB8AC3E}">
        <p14:creationId xmlns:p14="http://schemas.microsoft.com/office/powerpoint/2010/main" val="1683911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828213" y="349243"/>
            <a:ext cx="8520663" cy="1003199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55"/>
            <a:r>
              <a:rPr lang="en-US" sz="213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131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140">
            <a:extLst>
              <a:ext uri="{FF2B5EF4-FFF2-40B4-BE49-F238E27FC236}">
                <a16:creationId xmlns:a16="http://schemas.microsoft.com/office/drawing/2014/main" id="{9FD242B4-0E65-42CB-90CD-BD0961783AB1}"/>
              </a:ext>
            </a:extLst>
          </p:cNvPr>
          <p:cNvSpPr/>
          <p:nvPr/>
        </p:nvSpPr>
        <p:spPr>
          <a:xfrm flipH="1">
            <a:off x="1505" y="-5747"/>
            <a:ext cx="267419" cy="6853641"/>
          </a:xfrm>
          <a:prstGeom prst="roundRect">
            <a:avLst>
              <a:gd name="adj" fmla="val 0"/>
            </a:avLst>
          </a:prstGeom>
          <a:solidFill>
            <a:srgbClr val="008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3380984-42F9-06FB-C18F-BCE23CD3D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58" y="172982"/>
            <a:ext cx="1300725" cy="349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A74B3F-FDA8-01B2-2027-0D2EBF599B4D}"/>
              </a:ext>
            </a:extLst>
          </p:cNvPr>
          <p:cNvSpPr txBox="1"/>
          <p:nvPr/>
        </p:nvSpPr>
        <p:spPr>
          <a:xfrm>
            <a:off x="1446867" y="2599418"/>
            <a:ext cx="9298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/>
              <a:t>Для запроса котировок</a:t>
            </a:r>
            <a:r>
              <a:rPr lang="ru-RU" sz="2400" b="1" dirty="0"/>
              <a:t> согласование заключения контракта с единственным поставщиком </a:t>
            </a:r>
            <a:r>
              <a:rPr lang="ru-RU" sz="2400" b="1" u="sng" dirty="0"/>
              <a:t>не требуется</a:t>
            </a:r>
            <a:r>
              <a:rPr lang="ru-RU" sz="2400" b="1" dirty="0"/>
              <a:t> в любых случаях.</a:t>
            </a:r>
          </a:p>
        </p:txBody>
      </p:sp>
    </p:spTree>
    <p:extLst>
      <p:ext uri="{BB962C8B-B14F-4D97-AF65-F5344CB8AC3E}">
        <p14:creationId xmlns:p14="http://schemas.microsoft.com/office/powerpoint/2010/main" val="148355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828213" y="349243"/>
            <a:ext cx="8520663" cy="1003199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55"/>
            <a:r>
              <a:rPr lang="en-US" sz="213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131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140">
            <a:extLst>
              <a:ext uri="{FF2B5EF4-FFF2-40B4-BE49-F238E27FC236}">
                <a16:creationId xmlns:a16="http://schemas.microsoft.com/office/drawing/2014/main" id="{9FD242B4-0E65-42CB-90CD-BD0961783AB1}"/>
              </a:ext>
            </a:extLst>
          </p:cNvPr>
          <p:cNvSpPr/>
          <p:nvPr/>
        </p:nvSpPr>
        <p:spPr>
          <a:xfrm flipH="1">
            <a:off x="1505" y="-5747"/>
            <a:ext cx="267419" cy="6853641"/>
          </a:xfrm>
          <a:prstGeom prst="roundRect">
            <a:avLst>
              <a:gd name="adj" fmla="val 0"/>
            </a:avLst>
          </a:prstGeom>
          <a:solidFill>
            <a:srgbClr val="008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3380984-42F9-06FB-C18F-BCE23CD3D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58" y="172982"/>
            <a:ext cx="1300725" cy="34937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56ED12-C06C-60AC-45FD-BFAF90FEA607}"/>
              </a:ext>
            </a:extLst>
          </p:cNvPr>
          <p:cNvSpPr/>
          <p:nvPr/>
        </p:nvSpPr>
        <p:spPr>
          <a:xfrm>
            <a:off x="532938" y="120719"/>
            <a:ext cx="6859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E779D"/>
                </a:solidFill>
              </a:rPr>
              <a:t>Порядок заключения контракта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CEF75-11CB-F255-79CD-B392F1767181}"/>
              </a:ext>
            </a:extLst>
          </p:cNvPr>
          <p:cNvSpPr txBox="1"/>
          <p:nvPr/>
        </p:nvSpPr>
        <p:spPr>
          <a:xfrm>
            <a:off x="371475" y="613778"/>
            <a:ext cx="11533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Заключение контракта с единственным поставщиком (подрядчиком, исполнителем) в случае признания определения поставщика (подрядчика, исполнителя) несостоявшимся осуществляется в соответствии с пунктами 24 и 25 части 1 статьи 93 Закона №44-ФЗ: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7141CC-ADAA-ABCA-4316-3BCF0FFD7164}"/>
              </a:ext>
            </a:extLst>
          </p:cNvPr>
          <p:cNvSpPr txBox="1"/>
          <p:nvPr/>
        </p:nvSpPr>
        <p:spPr>
          <a:xfrm>
            <a:off x="371474" y="1537108"/>
            <a:ext cx="116356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1) на условиях, предусмотренных извещением об осуществлении закупки;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95E98A-9F28-F4BC-5257-86E9DDEABE94}"/>
              </a:ext>
            </a:extLst>
          </p:cNvPr>
          <p:cNvSpPr txBox="1"/>
          <p:nvPr/>
        </p:nvSpPr>
        <p:spPr>
          <a:xfrm>
            <a:off x="371474" y="1890144"/>
            <a:ext cx="11635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2) по цене, не превышающей начальную (максимальную) цену контракта, а также цену контракта, предложенную участником закупки (если заявка участника закупки содержит предложение о цене контракта и (или) предусмотрена подача участником закупки такого предложения), либо по цене за единицу товара, работы, услуги, и максимальному значению цены контракта;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2DD432-293D-CF81-3C4B-B545A16275E2}"/>
              </a:ext>
            </a:extLst>
          </p:cNvPr>
          <p:cNvSpPr txBox="1"/>
          <p:nvPr/>
        </p:nvSpPr>
        <p:spPr>
          <a:xfrm>
            <a:off x="371473" y="2721141"/>
            <a:ext cx="112585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3) в порядке, установленном Федеральным законом №44-ФЗ для заключения контракта с победителем соответствующего способа определения поставщика (подрядчика, исполнителя), с учетом необходимости согласования.</a:t>
            </a:r>
          </a:p>
          <a:p>
            <a:endParaRPr lang="ru-RU" sz="1600" dirty="0"/>
          </a:p>
          <a:p>
            <a:r>
              <a:rPr lang="ru-RU" sz="1600" dirty="0"/>
              <a:t>При этом, если при проведении электронной процедуры, закрытой электронной процедуры закупка осуществляется у единственного поставщика (подрядчика, исполнителя) в связи с отсутствием победителя: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195008-6A26-CE17-35D8-47466D31B769}"/>
              </a:ext>
            </a:extLst>
          </p:cNvPr>
          <p:cNvSpPr txBox="1"/>
          <p:nvPr/>
        </p:nvSpPr>
        <p:spPr>
          <a:xfrm>
            <a:off x="371473" y="4133774"/>
            <a:ext cx="104298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а) единственный поставщик (подрядчик, исполнитель) в случаях, предусмотренных статьей 51 Федерального закона №44-ФЗ для формирования, размещения информации и документов на электронной площадке, специализированной электронной площадке, формирует и размещает такие информацию и документы в ЕИС (если иное не предусмотрено в соответствии с настоящим Федеральным законом);</a:t>
            </a:r>
          </a:p>
          <a:p>
            <a:endParaRPr lang="ru-RU" sz="1600" dirty="0"/>
          </a:p>
          <a:p>
            <a:r>
              <a:rPr lang="ru-RU" sz="1600" dirty="0"/>
              <a:t>б) положения об увеличении кол-ва товара при заключении не применяются, а также положения о заключении контракта со следующим участником в случае уклонения;</a:t>
            </a:r>
          </a:p>
        </p:txBody>
      </p:sp>
    </p:spTree>
    <p:extLst>
      <p:ext uri="{BB962C8B-B14F-4D97-AF65-F5344CB8AC3E}">
        <p14:creationId xmlns:p14="http://schemas.microsoft.com/office/powerpoint/2010/main" val="3342882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E315950A-DE4F-44D4-9DD2-66767B109FF6}"/>
              </a:ext>
            </a:extLst>
          </p:cNvPr>
          <p:cNvSpPr txBox="1">
            <a:spLocks/>
          </p:cNvSpPr>
          <p:nvPr/>
        </p:nvSpPr>
        <p:spPr>
          <a:xfrm>
            <a:off x="828213" y="349243"/>
            <a:ext cx="8520663" cy="1003199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55"/>
            <a:r>
              <a:rPr lang="en-US" sz="213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131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140">
            <a:extLst>
              <a:ext uri="{FF2B5EF4-FFF2-40B4-BE49-F238E27FC236}">
                <a16:creationId xmlns:a16="http://schemas.microsoft.com/office/drawing/2014/main" id="{9FD242B4-0E65-42CB-90CD-BD0961783AB1}"/>
              </a:ext>
            </a:extLst>
          </p:cNvPr>
          <p:cNvSpPr/>
          <p:nvPr/>
        </p:nvSpPr>
        <p:spPr>
          <a:xfrm flipH="1">
            <a:off x="1505" y="-5747"/>
            <a:ext cx="267419" cy="6853641"/>
          </a:xfrm>
          <a:prstGeom prst="roundRect">
            <a:avLst>
              <a:gd name="adj" fmla="val 0"/>
            </a:avLst>
          </a:prstGeom>
          <a:solidFill>
            <a:srgbClr val="008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>
            <a:noAutofit/>
          </a:bodyPr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3380984-42F9-06FB-C18F-BCE23CD3D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58" y="172982"/>
            <a:ext cx="1300725" cy="34937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6274CA-47B4-4334-DD8A-AEDA57AA649B}"/>
              </a:ext>
            </a:extLst>
          </p:cNvPr>
          <p:cNvSpPr/>
          <p:nvPr/>
        </p:nvSpPr>
        <p:spPr>
          <a:xfrm>
            <a:off x="580878" y="566678"/>
            <a:ext cx="11420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AutoNum type="arabicPeriod"/>
              <a:tabLst>
                <a:tab pos="90170" algn="l"/>
                <a:tab pos="630555" algn="l"/>
              </a:tabLst>
            </a:pPr>
            <a:r>
              <a:rPr lang="ru-RU" b="1" dirty="0">
                <a:ea typeface="Times New Roman" panose="02020603050405020304" pitchFamily="18" charset="0"/>
              </a:rPr>
              <a:t>Заказчик направляет </a:t>
            </a:r>
            <a:r>
              <a:rPr lang="ru-RU" dirty="0">
                <a:ea typeface="Times New Roman" panose="02020603050405020304" pitchFamily="18" charset="0"/>
              </a:rPr>
              <a:t>в контрольный орган обращение о согласовании </a:t>
            </a: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не позднее чем через 5 рабочих дней после протокола </a:t>
            </a:r>
            <a:r>
              <a:rPr lang="ru-RU" dirty="0">
                <a:ea typeface="Times New Roman" panose="02020603050405020304" pitchFamily="18" charset="0"/>
              </a:rPr>
              <a:t>о признании закупки несостоявшейся.</a:t>
            </a:r>
          </a:p>
          <a:p>
            <a:pPr marL="342900" indent="-342900" algn="just">
              <a:spcAft>
                <a:spcPts val="0"/>
              </a:spcAft>
              <a:buAutoNum type="arabicPeriod"/>
              <a:tabLst>
                <a:tab pos="90170" algn="l"/>
                <a:tab pos="630555" algn="l"/>
              </a:tabLst>
            </a:pPr>
            <a:endParaRPr lang="ru-RU" dirty="0"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  <a:tabLst>
                <a:tab pos="90170" algn="l"/>
                <a:tab pos="630555" algn="l"/>
              </a:tabLst>
            </a:pPr>
            <a:r>
              <a:rPr lang="ru-RU" b="1" dirty="0">
                <a:ea typeface="Times New Roman" panose="02020603050405020304" pitchFamily="18" charset="0"/>
              </a:rPr>
              <a:t>Контрольный орган рассматривает </a:t>
            </a:r>
            <a:r>
              <a:rPr lang="ru-RU" dirty="0">
                <a:ea typeface="Times New Roman" panose="02020603050405020304" pitchFamily="18" charset="0"/>
              </a:rPr>
              <a:t>обращение </a:t>
            </a: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10 рабочих дней </a:t>
            </a:r>
            <a:r>
              <a:rPr lang="ru-RU" dirty="0">
                <a:ea typeface="Times New Roman" panose="02020603050405020304" pitchFamily="18" charset="0"/>
              </a:rPr>
              <a:t>со дня следующим за днем поступления обращения.</a:t>
            </a:r>
          </a:p>
          <a:p>
            <a:pPr marL="342900" indent="-342900" algn="just">
              <a:spcAft>
                <a:spcPts val="0"/>
              </a:spcAft>
              <a:buAutoNum type="arabicPeriod"/>
              <a:tabLst>
                <a:tab pos="90170" algn="l"/>
                <a:tab pos="630555" algn="l"/>
              </a:tabLst>
            </a:pPr>
            <a:endParaRPr lang="ru-RU" dirty="0"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eriod"/>
              <a:tabLst>
                <a:tab pos="90170" algn="l"/>
                <a:tab pos="630555" algn="l"/>
              </a:tabLst>
            </a:pPr>
            <a:r>
              <a:rPr lang="ru-RU" dirty="0">
                <a:ea typeface="Times New Roman" panose="02020603050405020304" pitchFamily="18" charset="0"/>
              </a:rPr>
              <a:t>По результатам рассмотрения обращения и проведения внеплановой проверки (по п. 4 ч. 15. ст. 99 44-ФЗ) – принимается решение о согласовании или отказа в согласовании.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56ED12-C06C-60AC-45FD-BFAF90FEA607}"/>
              </a:ext>
            </a:extLst>
          </p:cNvPr>
          <p:cNvSpPr/>
          <p:nvPr/>
        </p:nvSpPr>
        <p:spPr>
          <a:xfrm>
            <a:off x="828213" y="122242"/>
            <a:ext cx="6859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E779D"/>
                </a:solidFill>
              </a:rPr>
              <a:t>Порядок согласования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C5DC74-DAF1-5FE3-F347-C445EDE061CD}"/>
              </a:ext>
            </a:extLst>
          </p:cNvPr>
          <p:cNvSpPr/>
          <p:nvPr/>
        </p:nvSpPr>
        <p:spPr>
          <a:xfrm>
            <a:off x="828213" y="3092437"/>
            <a:ext cx="758219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0170" algn="l"/>
                <a:tab pos="630555" algn="l"/>
              </a:tabLst>
            </a:pPr>
            <a:r>
              <a:rPr lang="ru-RU" sz="2000" b="1" dirty="0">
                <a:ea typeface="Times New Roman" panose="02020603050405020304" pitchFamily="18" charset="0"/>
              </a:rPr>
              <a:t>Правительство РФ устанавливает правила согласования, которые предусматривают:</a:t>
            </a:r>
          </a:p>
          <a:p>
            <a:pPr algn="just">
              <a:spcAft>
                <a:spcPts val="0"/>
              </a:spcAft>
              <a:tabLst>
                <a:tab pos="90170" algn="l"/>
                <a:tab pos="630555" algn="l"/>
              </a:tabLst>
            </a:pPr>
            <a:endParaRPr lang="ru-RU" sz="2000" b="1" dirty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0E779D"/>
              </a:buClr>
              <a:buFont typeface="Wingdings" panose="05000000000000000000" pitchFamily="2" charset="2"/>
              <a:buChar char="Ø"/>
              <a:tabLst>
                <a:tab pos="90170" algn="l"/>
                <a:tab pos="630555" algn="l"/>
              </a:tabLst>
            </a:pPr>
            <a:r>
              <a:rPr lang="ru-RU" i="1" dirty="0">
                <a:ea typeface="Times New Roman" panose="02020603050405020304" pitchFamily="18" charset="0"/>
              </a:rPr>
              <a:t>Порядок направления обращения о согласовании</a:t>
            </a:r>
          </a:p>
          <a:p>
            <a:pPr marL="285750" indent="-285750" algn="just">
              <a:spcAft>
                <a:spcPts val="0"/>
              </a:spcAft>
              <a:buClr>
                <a:srgbClr val="0E779D"/>
              </a:buClr>
              <a:buFont typeface="Wingdings" panose="05000000000000000000" pitchFamily="2" charset="2"/>
              <a:buChar char="Ø"/>
              <a:tabLst>
                <a:tab pos="90170" algn="l"/>
                <a:tab pos="630555" algn="l"/>
              </a:tabLst>
            </a:pPr>
            <a:endParaRPr lang="ru-RU" i="1" dirty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0E779D"/>
              </a:buClr>
              <a:buFont typeface="Wingdings" panose="05000000000000000000" pitchFamily="2" charset="2"/>
              <a:buChar char="Ø"/>
              <a:tabLst>
                <a:tab pos="90170" algn="l"/>
                <a:tab pos="630555" algn="l"/>
              </a:tabLst>
            </a:pPr>
            <a:r>
              <a:rPr lang="ru-RU" i="1" dirty="0">
                <a:ea typeface="Times New Roman" panose="02020603050405020304" pitchFamily="18" charset="0"/>
              </a:rPr>
              <a:t>Требования к составу, содержанию и форме обращения</a:t>
            </a:r>
          </a:p>
          <a:p>
            <a:pPr marL="285750" indent="-285750" algn="just">
              <a:spcAft>
                <a:spcPts val="0"/>
              </a:spcAft>
              <a:buClr>
                <a:srgbClr val="0E779D"/>
              </a:buClr>
              <a:buFont typeface="Wingdings" panose="05000000000000000000" pitchFamily="2" charset="2"/>
              <a:buChar char="Ø"/>
              <a:tabLst>
                <a:tab pos="90170" algn="l"/>
                <a:tab pos="630555" algn="l"/>
              </a:tabLst>
            </a:pPr>
            <a:endParaRPr lang="ru-RU" i="1" dirty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0E779D"/>
              </a:buClr>
              <a:buFont typeface="Wingdings" panose="05000000000000000000" pitchFamily="2" charset="2"/>
              <a:buChar char="Ø"/>
              <a:tabLst>
                <a:tab pos="90170" algn="l"/>
                <a:tab pos="630555" algn="l"/>
              </a:tabLst>
            </a:pPr>
            <a:r>
              <a:rPr lang="ru-RU" i="1" dirty="0">
                <a:ea typeface="Times New Roman" panose="02020603050405020304" pitchFamily="18" charset="0"/>
              </a:rPr>
              <a:t>Порядок рассмотрения обращения</a:t>
            </a:r>
          </a:p>
          <a:p>
            <a:pPr marL="285750" indent="-285750" algn="just">
              <a:spcAft>
                <a:spcPts val="0"/>
              </a:spcAft>
              <a:buClr>
                <a:srgbClr val="0E779D"/>
              </a:buClr>
              <a:buFont typeface="Wingdings" panose="05000000000000000000" pitchFamily="2" charset="2"/>
              <a:buChar char="Ø"/>
              <a:tabLst>
                <a:tab pos="90170" algn="l"/>
                <a:tab pos="630555" algn="l"/>
              </a:tabLst>
            </a:pPr>
            <a:endParaRPr lang="ru-RU" i="1" dirty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0E779D"/>
              </a:buClr>
              <a:buFont typeface="Wingdings" panose="05000000000000000000" pitchFamily="2" charset="2"/>
              <a:buChar char="Ø"/>
              <a:tabLst>
                <a:tab pos="90170" algn="l"/>
                <a:tab pos="630555" algn="l"/>
              </a:tabLst>
            </a:pPr>
            <a:r>
              <a:rPr lang="ru-RU" i="1" dirty="0">
                <a:ea typeface="Times New Roman" panose="02020603050405020304" pitchFamily="18" charset="0"/>
              </a:rPr>
              <a:t>Основания для принятия решения</a:t>
            </a:r>
          </a:p>
          <a:p>
            <a:pPr marL="285750" indent="-285750" algn="just">
              <a:spcAft>
                <a:spcPts val="0"/>
              </a:spcAft>
              <a:buClr>
                <a:srgbClr val="0E779D"/>
              </a:buClr>
              <a:buFont typeface="Wingdings" panose="05000000000000000000" pitchFamily="2" charset="2"/>
              <a:buChar char="Ø"/>
              <a:tabLst>
                <a:tab pos="90170" algn="l"/>
                <a:tab pos="630555" algn="l"/>
              </a:tabLst>
            </a:pPr>
            <a:endParaRPr lang="ru-RU" i="1" dirty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0E779D"/>
              </a:buClr>
              <a:buFont typeface="Wingdings" panose="05000000000000000000" pitchFamily="2" charset="2"/>
              <a:buChar char="Ø"/>
              <a:tabLst>
                <a:tab pos="90170" algn="l"/>
                <a:tab pos="630555" algn="l"/>
              </a:tabLst>
            </a:pPr>
            <a:r>
              <a:rPr lang="ru-RU" i="1" dirty="0">
                <a:ea typeface="Times New Roman" panose="02020603050405020304" pitchFamily="18" charset="0"/>
              </a:rPr>
              <a:t>Порядок направления решения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1AF7B47-DC19-3043-160B-DE7438A47EE0}"/>
              </a:ext>
            </a:extLst>
          </p:cNvPr>
          <p:cNvCxnSpPr/>
          <p:nvPr/>
        </p:nvCxnSpPr>
        <p:spPr>
          <a:xfrm>
            <a:off x="580878" y="3092437"/>
            <a:ext cx="10868172" cy="0"/>
          </a:xfrm>
          <a:prstGeom prst="line">
            <a:avLst/>
          </a:prstGeom>
          <a:ln w="19050">
            <a:solidFill>
              <a:srgbClr val="0060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55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C4E8C7-4C6D-8555-D309-4EA96EEB0BC6}"/>
              </a:ext>
            </a:extLst>
          </p:cNvPr>
          <p:cNvSpPr/>
          <p:nvPr/>
        </p:nvSpPr>
        <p:spPr>
          <a:xfrm>
            <a:off x="780904" y="1187091"/>
            <a:ext cx="75821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0E779D"/>
              </a:buClr>
              <a:buFont typeface="Wingdings" panose="05000000000000000000" pitchFamily="2" charset="2"/>
              <a:buChar char="q"/>
              <a:tabLst>
                <a:tab pos="90170" algn="l"/>
                <a:tab pos="630555" algn="l"/>
              </a:tabLst>
            </a:pPr>
            <a:r>
              <a:rPr lang="ru-RU" dirty="0">
                <a:ea typeface="Times New Roman" panose="02020603050405020304" pitchFamily="18" charset="0"/>
              </a:rPr>
              <a:t>Срок для подписания контракта </a:t>
            </a:r>
            <a:r>
              <a:rPr lang="ru-RU" b="1" dirty="0">
                <a:ea typeface="Times New Roman" panose="02020603050405020304" pitchFamily="18" charset="0"/>
              </a:rPr>
              <a:t>заказчиком</a:t>
            </a:r>
            <a:r>
              <a:rPr lang="ru-RU" dirty="0">
                <a:ea typeface="Times New Roman" panose="02020603050405020304" pitchFamily="18" charset="0"/>
              </a:rPr>
              <a:t> начинается со дня следующего за днем получения решения о согласовании.</a:t>
            </a:r>
          </a:p>
          <a:p>
            <a:pPr marL="285750" indent="-285750" algn="just">
              <a:spcAft>
                <a:spcPts val="0"/>
              </a:spcAft>
              <a:buClr>
                <a:srgbClr val="0E779D"/>
              </a:buClr>
              <a:buFont typeface="Wingdings" panose="05000000000000000000" pitchFamily="2" charset="2"/>
              <a:buChar char="q"/>
              <a:tabLst>
                <a:tab pos="90170" algn="l"/>
                <a:tab pos="630555" algn="l"/>
              </a:tabLst>
            </a:pPr>
            <a:endParaRPr lang="ru-RU" dirty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0E779D"/>
              </a:buClr>
              <a:buFont typeface="Wingdings" panose="05000000000000000000" pitchFamily="2" charset="2"/>
              <a:buChar char="q"/>
              <a:tabLst>
                <a:tab pos="90170" algn="l"/>
                <a:tab pos="630555" algn="l"/>
              </a:tabLst>
            </a:pPr>
            <a:r>
              <a:rPr lang="ru-RU" b="1" u="sng" dirty="0">
                <a:solidFill>
                  <a:srgbClr val="FF0000"/>
                </a:solidFill>
                <a:ea typeface="Times New Roman" panose="02020603050405020304" pitchFamily="18" charset="0"/>
              </a:rPr>
              <a:t>Контракт заключается не ранее чем через 10 дней с даты размещения протокола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о признании закупки несостоявшейся и </a:t>
            </a:r>
            <a:r>
              <a:rPr lang="ru-RU" b="1" u="sng" dirty="0">
                <a:solidFill>
                  <a:srgbClr val="FF0000"/>
                </a:solidFill>
                <a:ea typeface="Times New Roman" panose="02020603050405020304" pitchFamily="18" charset="0"/>
              </a:rPr>
              <a:t>не позднее 20 дней с даты получения решения о согласовании</a:t>
            </a:r>
            <a:r>
              <a:rPr lang="ru-RU" dirty="0"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Clr>
                <a:srgbClr val="0E779D"/>
              </a:buClr>
              <a:buFont typeface="Wingdings" panose="05000000000000000000" pitchFamily="2" charset="2"/>
              <a:buChar char="q"/>
              <a:tabLst>
                <a:tab pos="90170" algn="l"/>
                <a:tab pos="630555" algn="l"/>
              </a:tabLst>
            </a:pPr>
            <a:endParaRPr lang="ru-RU" dirty="0"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0E779D"/>
              </a:buClr>
              <a:buFont typeface="Wingdings" panose="05000000000000000000" pitchFamily="2" charset="2"/>
              <a:buChar char="q"/>
              <a:tabLst>
                <a:tab pos="90170" algn="l"/>
                <a:tab pos="630555" algn="l"/>
              </a:tabLst>
            </a:pPr>
            <a:r>
              <a:rPr lang="ru-RU" sz="2800" u="sng" dirty="0">
                <a:ea typeface="Times New Roman" panose="02020603050405020304" pitchFamily="18" charset="0"/>
              </a:rPr>
              <a:t>Заключать контракт до согласования нельзя</a:t>
            </a:r>
            <a:r>
              <a:rPr lang="ru-RU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8D5209-54D0-1681-460A-16C349F897AE}"/>
              </a:ext>
            </a:extLst>
          </p:cNvPr>
          <p:cNvSpPr/>
          <p:nvPr/>
        </p:nvSpPr>
        <p:spPr>
          <a:xfrm>
            <a:off x="780904" y="279652"/>
            <a:ext cx="6859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E779D"/>
                </a:solidFill>
              </a:rPr>
              <a:t>Заключение контракта после согласования</a:t>
            </a:r>
          </a:p>
        </p:txBody>
      </p:sp>
    </p:spTree>
    <p:extLst>
      <p:ext uri="{BB962C8B-B14F-4D97-AF65-F5344CB8AC3E}">
        <p14:creationId xmlns:p14="http://schemas.microsoft.com/office/powerpoint/2010/main" val="330685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4D6E18-1250-3026-749A-39B1DE0B9FE6}"/>
              </a:ext>
            </a:extLst>
          </p:cNvPr>
          <p:cNvSpPr/>
          <p:nvPr/>
        </p:nvSpPr>
        <p:spPr>
          <a:xfrm>
            <a:off x="1763421" y="0"/>
            <a:ext cx="86651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ct val="20000"/>
              </a:spcBef>
              <a:spcAft>
                <a:spcPts val="600"/>
              </a:spcAft>
              <a:tabLst>
                <a:tab pos="90170" algn="l"/>
                <a:tab pos="630555" algn="l"/>
              </a:tabLst>
            </a:pPr>
            <a:r>
              <a:rPr lang="ru-RU" sz="4800" b="1" dirty="0">
                <a:solidFill>
                  <a:srgbClr val="0E779D"/>
                </a:solidFill>
                <a:cs typeface="Arial" panose="020B0604020202020204" pitchFamily="34" charset="0"/>
              </a:rPr>
              <a:t>Постановление Правительства Российской Федерации №961 от 30.06.2020</a:t>
            </a:r>
            <a:endParaRPr lang="ru-RU" sz="4800" b="1" dirty="0"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ED548-D577-FBEA-25B4-8F8224C539D2}"/>
              </a:ext>
            </a:extLst>
          </p:cNvPr>
          <p:cNvSpPr txBox="1"/>
          <p:nvPr/>
        </p:nvSpPr>
        <p:spPr>
          <a:xfrm>
            <a:off x="576262" y="2601545"/>
            <a:ext cx="11139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НМЦК при превышении, которого необходимо согласование заключения контракта с единственным поставщиком при несостоявшихся конкурсах, аукционах или запросов предложений: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500 млн. руб.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для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Федеральных нужд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250 млн. руб.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для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нужд субъекта или муниципальных нужд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тыс. руб.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признании открытого конкурса в электронной форме, открытого аукциона в электронной форме несостоявшимися в случаях, предусмотренных пунктами 3 - 6 части 1 статьи 52</a:t>
            </a:r>
          </a:p>
          <a:p>
            <a:pPr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831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7DE47D-7521-2AB9-B195-059755462CD3}"/>
              </a:ext>
            </a:extLst>
          </p:cNvPr>
          <p:cNvSpPr txBox="1"/>
          <p:nvPr/>
        </p:nvSpPr>
        <p:spPr>
          <a:xfrm>
            <a:off x="3057525" y="2782669"/>
            <a:ext cx="607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6076"/>
                </a:solidFill>
              </a:rPr>
              <a:t>Для аукционов и конкурсов</a:t>
            </a:r>
          </a:p>
        </p:txBody>
      </p:sp>
    </p:spTree>
    <p:extLst>
      <p:ext uri="{BB962C8B-B14F-4D97-AF65-F5344CB8AC3E}">
        <p14:creationId xmlns:p14="http://schemas.microsoft.com/office/powerpoint/2010/main" val="4093982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B12E381-0D10-6689-4D5A-FFF8940AC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21920"/>
            <a:ext cx="1085088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32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1FBD67-3396-DE4F-D814-C1EC1B0FF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" y="361950"/>
            <a:ext cx="1094994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5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3849DDF-DA8B-07DA-58B5-FCA922D9B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" y="613410"/>
            <a:ext cx="10949940" cy="563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F7E09-7D7F-6A11-E8BE-9FD837CB78B8}"/>
              </a:ext>
            </a:extLst>
          </p:cNvPr>
          <p:cNvSpPr txBox="1"/>
          <p:nvPr/>
        </p:nvSpPr>
        <p:spPr>
          <a:xfrm>
            <a:off x="616011" y="1563439"/>
            <a:ext cx="10499664" cy="2940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1 января 2022 года конкурентными способами закупок являются: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1) конкурсы (открытый конкурс в электронной форме (далее - </a:t>
            </a:r>
            <a:r>
              <a:rPr lang="ru-RU" sz="1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электронный конкурс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закрытый конкурс, закрытый конкурс в электронной форме (далее - закрытый электронный конкурс);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2) аукционы (открытый аукцион в электронной форме (далее - </a:t>
            </a:r>
            <a:r>
              <a:rPr lang="ru-RU" sz="1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электронный аукцион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закрытый аукцион, закрытый аукцион в электронной форме (далее - закрытый электронный аукцион);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 запрос котировок в электронной форме (далее - </a:t>
            </a:r>
            <a:r>
              <a:rPr lang="ru-RU" sz="18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электронный запрос котировок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82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A7E6B21-32DD-97A6-2BEE-96CEB6CA9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74320"/>
            <a:ext cx="1116330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03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AFA386C-09F8-6668-18D9-A41777C75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" y="87630"/>
            <a:ext cx="10126980" cy="66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3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55241-9DE5-2C2F-B360-D5125D7DF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350520"/>
            <a:ext cx="1011936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47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D6D6952-C960-E54B-A4DB-5FD4A82E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" y="87630"/>
            <a:ext cx="9959340" cy="66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67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042CF5-3B57-2963-0E1C-D19FCC4EC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36" y="0"/>
            <a:ext cx="7324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90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A600A0-3966-17EE-D4A8-6BD7C4943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" y="1203960"/>
            <a:ext cx="10355580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5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25C28AF-6848-D5BE-9581-364F20EB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925830"/>
            <a:ext cx="10180320" cy="50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73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3A5045-6E89-4E3E-41FF-32F3B68B4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" y="1276350"/>
            <a:ext cx="1010412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20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D0CC4A4-8983-435D-FAA3-5DACCFD25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09" y="0"/>
            <a:ext cx="8267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83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F2B8442-CA2D-4ED6-6148-EE0D7E510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09" y="0"/>
            <a:ext cx="9722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3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64686CC3-BC1F-6EFA-5D42-582748AE6438}"/>
              </a:ext>
            </a:extLst>
          </p:cNvPr>
          <p:cNvSpPr txBox="1">
            <a:spLocks/>
          </p:cNvSpPr>
          <p:nvPr/>
        </p:nvSpPr>
        <p:spPr>
          <a:xfrm>
            <a:off x="1494806" y="996398"/>
            <a:ext cx="9386554" cy="612961"/>
          </a:xfrm>
        </p:spPr>
        <p:txBody>
          <a:bodyPr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выбрать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 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F8DCA8-E5B1-C4F9-531A-63D16255844F}"/>
              </a:ext>
            </a:extLst>
          </p:cNvPr>
          <p:cNvSpPr/>
          <p:nvPr/>
        </p:nvSpPr>
        <p:spPr>
          <a:xfrm>
            <a:off x="5606684" y="1773936"/>
            <a:ext cx="1571356" cy="4253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Закупки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A3A501-3491-BAE3-0D4F-0DCF3F0A572A}"/>
              </a:ext>
            </a:extLst>
          </p:cNvPr>
          <p:cNvSpPr/>
          <p:nvPr/>
        </p:nvSpPr>
        <p:spPr>
          <a:xfrm>
            <a:off x="3261690" y="2443212"/>
            <a:ext cx="1571356" cy="4253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Конкурентные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94DC0C9-FC1E-B249-1E71-0E12AF17BD78}"/>
              </a:ext>
            </a:extLst>
          </p:cNvPr>
          <p:cNvSpPr/>
          <p:nvPr/>
        </p:nvSpPr>
        <p:spPr>
          <a:xfrm>
            <a:off x="7206885" y="2443211"/>
            <a:ext cx="1756373" cy="4253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Неконкурентные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D8F18F-8865-210C-ACE7-5EA6D84EE9BB}"/>
              </a:ext>
            </a:extLst>
          </p:cNvPr>
          <p:cNvSpPr/>
          <p:nvPr/>
        </p:nvSpPr>
        <p:spPr>
          <a:xfrm>
            <a:off x="2140580" y="3386998"/>
            <a:ext cx="1571356" cy="4253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Закрытые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7CF279-B243-1468-7467-D9D81F2DAC3D}"/>
              </a:ext>
            </a:extLst>
          </p:cNvPr>
          <p:cNvSpPr/>
          <p:nvPr/>
        </p:nvSpPr>
        <p:spPr>
          <a:xfrm>
            <a:off x="4782341" y="3387775"/>
            <a:ext cx="1571356" cy="4253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Открытые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93296D-7C0D-22A2-F90E-C22D066D3D0F}"/>
              </a:ext>
            </a:extLst>
          </p:cNvPr>
          <p:cNvSpPr/>
          <p:nvPr/>
        </p:nvSpPr>
        <p:spPr>
          <a:xfrm>
            <a:off x="1780069" y="4374620"/>
            <a:ext cx="1717773" cy="4253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Не электронные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94EB65-9688-F031-3B31-7F7AD1DEE86A}"/>
              </a:ext>
            </a:extLst>
          </p:cNvPr>
          <p:cNvSpPr/>
          <p:nvPr/>
        </p:nvSpPr>
        <p:spPr>
          <a:xfrm>
            <a:off x="5971638" y="4164857"/>
            <a:ext cx="1571356" cy="4253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Электронные</a:t>
            </a:r>
          </a:p>
        </p:txBody>
      </p: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1E73333E-BC9C-8223-6609-078F58056E68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rot="5400000">
            <a:off x="5097907" y="1148756"/>
            <a:ext cx="243917" cy="2344994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id="{D2DD595E-84E6-FDAE-55AA-AE5010D02017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rot="16200000" flipH="1">
            <a:off x="7116759" y="1474898"/>
            <a:ext cx="243916" cy="1692710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BF4FC4E5-FF35-DFFF-FB34-846155B3F9B1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rot="16200000" flipH="1">
            <a:off x="4548091" y="2367847"/>
            <a:ext cx="519204" cy="1520651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ACDE6F2E-8DA8-140E-8E7D-D69653E10912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rot="5400000" flipH="1" flipV="1">
            <a:off x="3227600" y="2567230"/>
            <a:ext cx="518427" cy="1121110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51D7F1B4-F6FB-34E7-0CC1-68502BEA19D7}"/>
              </a:ext>
            </a:extLst>
          </p:cNvPr>
          <p:cNvCxnSpPr>
            <a:cxnSpLocks/>
            <a:stCxn id="18" idx="1"/>
            <a:endCxn id="9" idx="1"/>
          </p:cNvCxnSpPr>
          <p:nvPr/>
        </p:nvCxnSpPr>
        <p:spPr>
          <a:xfrm rot="10800000">
            <a:off x="5971638" y="4377537"/>
            <a:ext cx="301814" cy="906858"/>
          </a:xfrm>
          <a:prstGeom prst="bentConnector3">
            <a:avLst>
              <a:gd name="adj1" fmla="val 175742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E7B6DA57-22C2-15E2-A365-8638F9D0F09C}"/>
              </a:ext>
            </a:extLst>
          </p:cNvPr>
          <p:cNvCxnSpPr>
            <a:cxnSpLocks/>
            <a:stCxn id="38" idx="0"/>
            <a:endCxn id="6" idx="3"/>
          </p:cNvCxnSpPr>
          <p:nvPr/>
        </p:nvCxnSpPr>
        <p:spPr>
          <a:xfrm rot="16200000" flipV="1">
            <a:off x="3761795" y="3549820"/>
            <a:ext cx="759171" cy="858887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04DB550-28B6-9ABA-1204-C89E5C3DDB75}"/>
              </a:ext>
            </a:extLst>
          </p:cNvPr>
          <p:cNvSpPr txBox="1"/>
          <p:nvPr/>
        </p:nvSpPr>
        <p:spPr>
          <a:xfrm>
            <a:off x="3074829" y="5108326"/>
            <a:ext cx="14206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350" b="1" dirty="0"/>
              <a:t>Конкурс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350" b="1" dirty="0"/>
              <a:t>Аукцион</a:t>
            </a:r>
          </a:p>
        </p:txBody>
      </p: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01D9AB0D-18E8-0600-EBD2-5EF3B355FAB1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16200000" flipH="1">
            <a:off x="5986806" y="3394346"/>
            <a:ext cx="351723" cy="1189297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0C965C9-D488-C935-FBDE-1DF6C8173893}"/>
              </a:ext>
            </a:extLst>
          </p:cNvPr>
          <p:cNvSpPr txBox="1"/>
          <p:nvPr/>
        </p:nvSpPr>
        <p:spPr>
          <a:xfrm>
            <a:off x="6273452" y="4926604"/>
            <a:ext cx="25768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350" b="1" dirty="0"/>
              <a:t>Конкурс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350" b="1" dirty="0"/>
              <a:t>Аукцион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350" b="1" dirty="0"/>
              <a:t>Запрос котировок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F5C413-30EE-D135-D896-0079957C28A4}"/>
              </a:ext>
            </a:extLst>
          </p:cNvPr>
          <p:cNvSpPr txBox="1"/>
          <p:nvPr/>
        </p:nvSpPr>
        <p:spPr>
          <a:xfrm>
            <a:off x="7238717" y="3088362"/>
            <a:ext cx="37372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350" b="1" dirty="0"/>
              <a:t>Закупка у единственного поставщика ч. 1 ст. 93</a:t>
            </a:r>
          </a:p>
        </p:txBody>
      </p: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1E40964B-85F1-D127-DEE3-F5DE4A989A38}"/>
              </a:ext>
            </a:extLst>
          </p:cNvPr>
          <p:cNvCxnSpPr>
            <a:cxnSpLocks/>
            <a:stCxn id="8" idx="0"/>
            <a:endCxn id="6" idx="1"/>
          </p:cNvCxnSpPr>
          <p:nvPr/>
        </p:nvCxnSpPr>
        <p:spPr>
          <a:xfrm rot="16200000" flipV="1">
            <a:off x="2002297" y="3737961"/>
            <a:ext cx="774942" cy="498376"/>
          </a:xfrm>
          <a:prstGeom prst="bentConnector4">
            <a:avLst>
              <a:gd name="adj1" fmla="val 36278"/>
              <a:gd name="adj2" fmla="val 137935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id="{76420A30-8A19-DA17-1D37-A54F6BC1DC39}"/>
              </a:ext>
            </a:extLst>
          </p:cNvPr>
          <p:cNvCxnSpPr>
            <a:cxnSpLocks/>
            <a:stCxn id="5" idx="1"/>
            <a:endCxn id="19" idx="1"/>
          </p:cNvCxnSpPr>
          <p:nvPr/>
        </p:nvCxnSpPr>
        <p:spPr>
          <a:xfrm rot="10800000" flipH="1" flipV="1">
            <a:off x="7206885" y="2655890"/>
            <a:ext cx="31832" cy="686387"/>
          </a:xfrm>
          <a:prstGeom prst="bentConnector3">
            <a:avLst>
              <a:gd name="adj1" fmla="val -718145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Соединитель: уступ 23">
            <a:extLst>
              <a:ext uri="{FF2B5EF4-FFF2-40B4-BE49-F238E27FC236}">
                <a16:creationId xmlns:a16="http://schemas.microsoft.com/office/drawing/2014/main" id="{2F886874-80C5-C6F7-5F79-5E915C6F7BFD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5400000">
            <a:off x="4015925" y="4553428"/>
            <a:ext cx="324118" cy="78567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CA66A570-83F7-CC32-BF0A-752B15613A2B}"/>
              </a:ext>
            </a:extLst>
          </p:cNvPr>
          <p:cNvCxnSpPr>
            <a:cxnSpLocks/>
            <a:stCxn id="8" idx="2"/>
            <a:endCxn id="16" idx="1"/>
          </p:cNvCxnSpPr>
          <p:nvPr/>
        </p:nvCxnSpPr>
        <p:spPr>
          <a:xfrm rot="16200000" flipH="1">
            <a:off x="2575761" y="4863173"/>
            <a:ext cx="562263" cy="435873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D1490336-F763-DF76-7C70-BF440FC08F4C}"/>
              </a:ext>
            </a:extLst>
          </p:cNvPr>
          <p:cNvCxnSpPr>
            <a:cxnSpLocks/>
            <a:stCxn id="9" idx="0"/>
            <a:endCxn id="27" idx="1"/>
          </p:cNvCxnSpPr>
          <p:nvPr/>
        </p:nvCxnSpPr>
        <p:spPr>
          <a:xfrm flipV="1">
            <a:off x="6757316" y="3850109"/>
            <a:ext cx="494680" cy="314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4604E0A-9515-BF47-7E29-24E691891173}"/>
              </a:ext>
            </a:extLst>
          </p:cNvPr>
          <p:cNvSpPr txBox="1"/>
          <p:nvPr/>
        </p:nvSpPr>
        <p:spPr>
          <a:xfrm>
            <a:off x="7251996" y="3596193"/>
            <a:ext cx="37372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ru-RU" sz="1350" b="1" dirty="0"/>
              <a:t>Закупка у единственного поставщика ч. 12 ст. 93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EEDE383-A616-CBBC-2C3C-B24C0E3EEC7A}"/>
              </a:ext>
            </a:extLst>
          </p:cNvPr>
          <p:cNvSpPr/>
          <p:nvPr/>
        </p:nvSpPr>
        <p:spPr>
          <a:xfrm>
            <a:off x="3785145" y="4358849"/>
            <a:ext cx="1571356" cy="4253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Электронные</a:t>
            </a:r>
          </a:p>
        </p:txBody>
      </p:sp>
    </p:spTree>
    <p:extLst>
      <p:ext uri="{BB962C8B-B14F-4D97-AF65-F5344CB8AC3E}">
        <p14:creationId xmlns:p14="http://schemas.microsoft.com/office/powerpoint/2010/main" val="2490734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017BAC3-E3D7-633F-8FAA-CDF506DFC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739140"/>
            <a:ext cx="11003280" cy="537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54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7DE47D-7521-2AB9-B195-059755462CD3}"/>
              </a:ext>
            </a:extLst>
          </p:cNvPr>
          <p:cNvSpPr txBox="1"/>
          <p:nvPr/>
        </p:nvSpPr>
        <p:spPr>
          <a:xfrm>
            <a:off x="3343275" y="2782669"/>
            <a:ext cx="550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6076"/>
                </a:solidFill>
              </a:rPr>
              <a:t>Для запроса котировок</a:t>
            </a:r>
          </a:p>
        </p:txBody>
      </p:sp>
    </p:spTree>
    <p:extLst>
      <p:ext uri="{BB962C8B-B14F-4D97-AF65-F5344CB8AC3E}">
        <p14:creationId xmlns:p14="http://schemas.microsoft.com/office/powerpoint/2010/main" val="25975655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766022D-40D1-B546-27AE-6542D300B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" y="377190"/>
            <a:ext cx="1071372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97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162F8E-181B-4C43-BD68-50020317AF73}"/>
              </a:ext>
            </a:extLst>
          </p:cNvPr>
          <p:cNvSpPr/>
          <p:nvPr/>
        </p:nvSpPr>
        <p:spPr>
          <a:xfrm>
            <a:off x="0" y="0"/>
            <a:ext cx="5537195" cy="6858000"/>
          </a:xfrm>
          <a:prstGeom prst="rect">
            <a:avLst/>
          </a:prstGeom>
          <a:solidFill>
            <a:srgbClr val="0085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dirty="0"/>
              <a:t> </a:t>
            </a:r>
          </a:p>
        </p:txBody>
      </p:sp>
      <p:sp>
        <p:nvSpPr>
          <p:cNvPr id="22" name="Прямоугольник 48">
            <a:extLst>
              <a:ext uri="{FF2B5EF4-FFF2-40B4-BE49-F238E27FC236}">
                <a16:creationId xmlns:a16="http://schemas.microsoft.com/office/drawing/2014/main" id="{C5643E4E-7697-4297-8C87-BDD5CCF12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217" y="2931020"/>
            <a:ext cx="7109259" cy="1008444"/>
          </a:xfrm>
          <a:prstGeom prst="rect">
            <a:avLst/>
          </a:prstGeom>
          <a:solidFill>
            <a:schemeClr val="bg1"/>
          </a:solidFill>
          <a:ln w="158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29" tIns="35996" rIns="91429" bIns="35996" anchor="ctr"/>
          <a:lstStyle/>
          <a:p>
            <a:pPr algn="ctr" defTabSz="914100">
              <a:spcAft>
                <a:spcPts val="300"/>
              </a:spcAft>
              <a:defRPr/>
            </a:pPr>
            <a:endParaRPr lang="ru-RU" sz="140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6391" name="TextBox 26">
            <a:extLst>
              <a:ext uri="{FF2B5EF4-FFF2-40B4-BE49-F238E27FC236}">
                <a16:creationId xmlns:a16="http://schemas.microsoft.com/office/drawing/2014/main" id="{A2B5054D-3C56-4AA8-9C3E-687B3601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699" y="2931019"/>
            <a:ext cx="368524" cy="553998"/>
          </a:xfrm>
          <a:prstGeom prst="rect">
            <a:avLst/>
          </a:prstGeom>
          <a:solidFill>
            <a:srgbClr val="0085A4"/>
          </a:solidFill>
          <a:ln>
            <a:noFill/>
          </a:ln>
        </p:spPr>
        <p:txBody>
          <a:bodyPr wrap="square" anchor="ctr">
            <a:spAutoFit/>
          </a:bodyPr>
          <a:lstStyle>
            <a:lvl1pPr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3000" b="1" dirty="0">
                <a:solidFill>
                  <a:srgbClr val="FFFFFF"/>
                </a:solidFill>
                <a:latin typeface="Poppins" charset="0"/>
              </a:rPr>
              <a:t>3</a:t>
            </a:r>
            <a:endParaRPr kumimoji="0" lang="en-US" altLang="ru-RU" sz="3000" b="1" dirty="0">
              <a:solidFill>
                <a:srgbClr val="FFFFFF"/>
              </a:solidFill>
              <a:latin typeface="Poppins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F65AB8-EC05-4C13-A1AF-66EDCEED737B}"/>
              </a:ext>
            </a:extLst>
          </p:cNvPr>
          <p:cNvSpPr txBox="1"/>
          <p:nvPr/>
        </p:nvSpPr>
        <p:spPr>
          <a:xfrm>
            <a:off x="5192223" y="2931019"/>
            <a:ext cx="6328843" cy="64633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Особенности составления контракта в зависимости от способа закупки</a:t>
            </a:r>
            <a:endParaRPr lang="ru-RU" altLang="ru-RU" sz="1800" dirty="0">
              <a:solidFill>
                <a:srgbClr val="18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Школьный класс со сплошной заливкой">
            <a:extLst>
              <a:ext uri="{FF2B5EF4-FFF2-40B4-BE49-F238E27FC236}">
                <a16:creationId xmlns:a16="http://schemas.microsoft.com/office/drawing/2014/main" id="{A95F492B-F293-4641-BA6D-F88DB9AE7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711" y="2185336"/>
            <a:ext cx="2514854" cy="2514854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982C0E3E-1653-47A2-8B22-3FE078AA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471" y="5232167"/>
            <a:ext cx="184731" cy="553998"/>
          </a:xfrm>
          <a:prstGeom prst="rect">
            <a:avLst/>
          </a:prstGeom>
          <a:solidFill>
            <a:srgbClr val="0085A4"/>
          </a:solidFill>
          <a:ln>
            <a:noFill/>
          </a:ln>
        </p:spPr>
        <p:txBody>
          <a:bodyPr wrap="none" anchor="ctr">
            <a:spAutoFit/>
          </a:bodyPr>
          <a:lstStyle>
            <a:lvl1pPr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0" lang="en-US" altLang="ru-RU" sz="3000" b="1" dirty="0">
              <a:solidFill>
                <a:srgbClr val="FFFFFF"/>
              </a:solidFill>
              <a:latin typeface="Poppins" charset="0"/>
            </a:endParaRP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293EDB18-E347-DC45-8933-C3464E6FF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423" y="1242908"/>
            <a:ext cx="368524" cy="553998"/>
          </a:xfrm>
          <a:prstGeom prst="rect">
            <a:avLst/>
          </a:prstGeom>
          <a:solidFill>
            <a:srgbClr val="0085A4"/>
          </a:solidFill>
          <a:ln>
            <a:noFill/>
          </a:ln>
        </p:spPr>
        <p:txBody>
          <a:bodyPr wrap="square" anchor="ctr">
            <a:spAutoFit/>
          </a:bodyPr>
          <a:lstStyle>
            <a:lvl1pPr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kumimoji="0" lang="en-US" altLang="ru-RU" sz="3000" b="1" dirty="0">
              <a:solidFill>
                <a:srgbClr val="FFFFFF"/>
              </a:solidFill>
              <a:latin typeface="Poppins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515C0A-A1ED-E3D0-D0F1-132D853747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58" y="172982"/>
            <a:ext cx="1300725" cy="3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62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A7EFD2-A0C0-EC6C-1044-55F00FEC1BFD}"/>
              </a:ext>
            </a:extLst>
          </p:cNvPr>
          <p:cNvSpPr txBox="1"/>
          <p:nvPr/>
        </p:nvSpPr>
        <p:spPr>
          <a:xfrm>
            <a:off x="581024" y="802065"/>
            <a:ext cx="105632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 заключении контракта в случаях, предусмотренных пунктом </a:t>
            </a:r>
            <a:r>
              <a:rPr lang="ru-RU" b="1" dirty="0">
                <a:solidFill>
                  <a:srgbClr val="FF0000"/>
                </a:solidFill>
              </a:rPr>
              <a:t>1</a:t>
            </a:r>
            <a:r>
              <a:rPr lang="ru-RU" dirty="0"/>
              <a:t>, пунктами </a:t>
            </a:r>
            <a:r>
              <a:rPr lang="ru-RU" b="1" dirty="0">
                <a:solidFill>
                  <a:srgbClr val="FF0000"/>
                </a:solidFill>
              </a:rPr>
              <a:t>4</a:t>
            </a:r>
            <a:r>
              <a:rPr lang="ru-RU" dirty="0"/>
              <a:t> и </a:t>
            </a:r>
            <a:r>
              <a:rPr lang="ru-RU" b="1" dirty="0">
                <a:solidFill>
                  <a:srgbClr val="FF0000"/>
                </a:solidFill>
              </a:rPr>
              <a:t>5</a:t>
            </a:r>
            <a:r>
              <a:rPr lang="ru-RU" dirty="0"/>
              <a:t> (за исключением контрактов, заключенных в соответствии с частью 12 статьи 93 настоящего Федерального закона), пунктами </a:t>
            </a:r>
            <a:r>
              <a:rPr lang="ru-RU" b="1" dirty="0">
                <a:solidFill>
                  <a:srgbClr val="FF0000"/>
                </a:solidFill>
              </a:rPr>
              <a:t>8,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15, 20, 21, 23, 26, 28, 29, 40, 41, 44, 45, 46, 51 - 53</a:t>
            </a:r>
            <a:r>
              <a:rPr lang="ru-RU" dirty="0"/>
              <a:t> части 1 статьи 93 настоящего Федерального закона, </a:t>
            </a:r>
            <a:r>
              <a:rPr lang="ru-RU" b="1" dirty="0"/>
              <a:t>требования частей 4 - 9, 11 - 13 настоящей статьи заказчиком могут не применяться </a:t>
            </a:r>
            <a:r>
              <a:rPr lang="ru-RU" dirty="0"/>
              <a:t>к указанному контракту. В этих случаях контракт может быть заключен в любой форме, предусмотренной Гражданским кодексом Российской Федерации для совершения сделок.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8C7B2-7D0B-2118-5F0B-51E66CA47A60}"/>
              </a:ext>
            </a:extLst>
          </p:cNvPr>
          <p:cNvSpPr txBox="1"/>
          <p:nvPr/>
        </p:nvSpPr>
        <p:spPr>
          <a:xfrm>
            <a:off x="581024" y="2697540"/>
            <a:ext cx="105632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Штрафы и пени</a:t>
            </a:r>
          </a:p>
          <a:p>
            <a:pPr marL="285750" indent="-285750">
              <a:buFontTx/>
              <a:buChar char="-"/>
            </a:pPr>
            <a:r>
              <a:rPr lang="ru-RU" dirty="0"/>
              <a:t>Типовые условия контрактов</a:t>
            </a:r>
          </a:p>
          <a:p>
            <a:pPr marL="285750" indent="-285750">
              <a:buFontTx/>
              <a:buChar char="-"/>
            </a:pPr>
            <a:r>
              <a:rPr lang="ru-RU" dirty="0"/>
              <a:t>График исполнения контракта, заключенного на срок более 3х лет и цена, которого более 100 млн. руб.</a:t>
            </a:r>
          </a:p>
          <a:p>
            <a:pPr marL="285750" indent="-285750">
              <a:buFontTx/>
              <a:buChar char="-"/>
            </a:pPr>
            <a:r>
              <a:rPr lang="ru-RU" dirty="0"/>
              <a:t>О порядке оплаты, приемке, и уменьшении суммы выплаты по контракту при необходимости отчислений.</a:t>
            </a:r>
          </a:p>
        </p:txBody>
      </p:sp>
    </p:spTree>
    <p:extLst>
      <p:ext uri="{BB962C8B-B14F-4D97-AF65-F5344CB8AC3E}">
        <p14:creationId xmlns:p14="http://schemas.microsoft.com/office/powerpoint/2010/main" val="41356584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9927A9-1DB2-7F02-A4E8-C51ECF61C2D9}"/>
              </a:ext>
            </a:extLst>
          </p:cNvPr>
          <p:cNvSpPr txBox="1"/>
          <p:nvPr/>
        </p:nvSpPr>
        <p:spPr>
          <a:xfrm>
            <a:off x="521208" y="137160"/>
            <a:ext cx="725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Для электронных конкурентных способов закупки в контракт целесообразно включить: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75235-A714-BC1B-1D32-A4B2E76A6C3E}"/>
              </a:ext>
            </a:extLst>
          </p:cNvPr>
          <p:cNvSpPr txBox="1"/>
          <p:nvPr/>
        </p:nvSpPr>
        <p:spPr>
          <a:xfrm>
            <a:off x="630936" y="1397675"/>
            <a:ext cx="11457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Положение о проведении об обмене претензиями через ЕИС</a:t>
            </a:r>
          </a:p>
          <a:p>
            <a:pPr marL="342900" indent="-342900">
              <a:buAutoNum type="arabicPeriod"/>
            </a:pPr>
            <a:r>
              <a:rPr lang="ru-RU" dirty="0"/>
              <a:t>Указать порядок формирования документа о приемке через ЕИС</a:t>
            </a:r>
          </a:p>
          <a:p>
            <a:pPr marL="342900" indent="-342900">
              <a:buAutoNum type="arabicPeriod"/>
            </a:pPr>
            <a:r>
              <a:rPr lang="ru-RU" dirty="0"/>
              <a:t>Об использовании ЕИС при расторжении контракта в одностороннем порядке</a:t>
            </a:r>
          </a:p>
          <a:p>
            <a:pPr marL="342900" indent="-342900">
              <a:buAutoNum type="arabicPeriod"/>
            </a:pPr>
            <a:r>
              <a:rPr lang="ru-RU" dirty="0"/>
              <a:t>Целесообразно указывать срок начала исполнения контракта от даты заключения контракта</a:t>
            </a:r>
          </a:p>
          <a:p>
            <a:pPr marL="342900" indent="-342900">
              <a:buAutoNum type="arabicPeriod"/>
            </a:pPr>
            <a:r>
              <a:rPr lang="ru-RU" dirty="0"/>
              <a:t>Указать, что цена ТРУ включается в контракт по цене сниженной пропорционально цене контракта в отношении НМЦК</a:t>
            </a:r>
          </a:p>
          <a:p>
            <a:pPr marL="342900" indent="-342900">
              <a:buAutoNum type="arabicPeriod"/>
            </a:pPr>
            <a:r>
              <a:rPr lang="ru-RU" dirty="0"/>
              <a:t>В случае, если предусмотрено авансирование контракта, то следует указать, что аванс не выплачивается при применении антидемпинговых мер</a:t>
            </a:r>
          </a:p>
          <a:p>
            <a:pPr marL="342900" indent="-342900">
              <a:buAutoNum type="arabicPeriod"/>
            </a:pPr>
            <a:r>
              <a:rPr lang="ru-RU" dirty="0"/>
              <a:t>Следует предусмотреть особенности применения антидемпинговых мер, при проведении конкурса или аукциона и при установленном обеспечении исполнения контракта</a:t>
            </a:r>
          </a:p>
          <a:p>
            <a:pPr marL="342900" indent="-342900">
              <a:buAutoNum type="arabicPeriod"/>
            </a:pPr>
            <a:r>
              <a:rPr lang="ru-RU" dirty="0"/>
              <a:t>Порядок согласования дополнительных работ</a:t>
            </a:r>
          </a:p>
          <a:p>
            <a:pPr marL="342900" indent="-342900">
              <a:buAutoNum type="arabicPeriod"/>
            </a:pPr>
            <a:r>
              <a:rPr lang="ru-RU" dirty="0"/>
              <a:t>Возможность запроса достоверной информации о ходе исполнения контракта</a:t>
            </a:r>
          </a:p>
          <a:p>
            <a:pPr marL="342900" indent="-342900">
              <a:buAutoNum type="arabicPeriod"/>
            </a:pPr>
            <a:r>
              <a:rPr lang="ru-RU" dirty="0"/>
              <a:t>Фото и видео фиксация приемки (при необходимости с представителем исполнителя)</a:t>
            </a:r>
          </a:p>
        </p:txBody>
      </p:sp>
    </p:spTree>
    <p:extLst>
      <p:ext uri="{BB962C8B-B14F-4D97-AF65-F5344CB8AC3E}">
        <p14:creationId xmlns:p14="http://schemas.microsoft.com/office/powerpoint/2010/main" val="1588847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9927A9-1DB2-7F02-A4E8-C51ECF61C2D9}"/>
              </a:ext>
            </a:extLst>
          </p:cNvPr>
          <p:cNvSpPr txBox="1"/>
          <p:nvPr/>
        </p:nvSpPr>
        <p:spPr>
          <a:xfrm>
            <a:off x="521208" y="612648"/>
            <a:ext cx="72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Если проводится закупка по ч. 24 ст. 22 Закона №44-ФЗ: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75235-A714-BC1B-1D32-A4B2E76A6C3E}"/>
              </a:ext>
            </a:extLst>
          </p:cNvPr>
          <p:cNvSpPr txBox="1"/>
          <p:nvPr/>
        </p:nvSpPr>
        <p:spPr>
          <a:xfrm>
            <a:off x="630936" y="1397675"/>
            <a:ext cx="11457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Указать, что цена единиц ТРУ включается в контракт по цене сниженной пропорционально от начальной суммы цен ТРУ и предложением победителя</a:t>
            </a:r>
          </a:p>
          <a:p>
            <a:pPr marL="342900" indent="-342900">
              <a:buAutoNum type="arabicPeriod"/>
            </a:pPr>
            <a:r>
              <a:rPr lang="ru-RU" dirty="0"/>
              <a:t>Поставка осуществляется по заявкам заказчика</a:t>
            </a:r>
          </a:p>
          <a:p>
            <a:pPr marL="342900" indent="-342900">
              <a:buAutoNum type="arabicPeriod"/>
            </a:pPr>
            <a:r>
              <a:rPr lang="ru-RU" dirty="0"/>
              <a:t>Объем определяется на основании заявок заказчика</a:t>
            </a:r>
          </a:p>
          <a:p>
            <a:pPr marL="342900" indent="-342900">
              <a:buAutoNum type="arabicPeriod"/>
            </a:pPr>
            <a:r>
              <a:rPr lang="ru-RU" dirty="0"/>
              <a:t>Порядок направления заявок заказчика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0695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9927A9-1DB2-7F02-A4E8-C51ECF61C2D9}"/>
              </a:ext>
            </a:extLst>
          </p:cNvPr>
          <p:cNvSpPr txBox="1"/>
          <p:nvPr/>
        </p:nvSpPr>
        <p:spPr>
          <a:xfrm>
            <a:off x="521208" y="612648"/>
            <a:ext cx="72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Если требуется обеспечение исполнения контракта: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75235-A714-BC1B-1D32-A4B2E76A6C3E}"/>
              </a:ext>
            </a:extLst>
          </p:cNvPr>
          <p:cNvSpPr txBox="1"/>
          <p:nvPr/>
        </p:nvSpPr>
        <p:spPr>
          <a:xfrm>
            <a:off x="521208" y="1452539"/>
            <a:ext cx="11457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Размер и порядок предоставления обеспечения исполнения контракта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dirty="0"/>
              <a:t>Учесть возможность увеличения размера обеспечения при применении антидемпинговых мер</a:t>
            </a:r>
          </a:p>
          <a:p>
            <a:pPr marL="342900" indent="-342900">
              <a:buAutoNum type="arabicPeriod"/>
            </a:pPr>
            <a:r>
              <a:rPr lang="ru-RU" dirty="0"/>
              <a:t>Для закупок у СМП и СОНКО можно добавить положение о возможности не предоставлять обеспечение исполнения контракта/ гарантийных обязательств на основании ч. 8.1 ст. 96 Закона №44-ФЗ</a:t>
            </a:r>
          </a:p>
          <a:p>
            <a:pPr marL="342900" indent="-342900">
              <a:buAutoNum type="arabicPeriod"/>
            </a:pPr>
            <a:r>
              <a:rPr lang="ru-RU" dirty="0"/>
              <a:t>Прописать срок возврата денежных средств представленных в качестве обеспечения исполнения контракта</a:t>
            </a:r>
          </a:p>
          <a:p>
            <a:pPr marL="342900" indent="-342900">
              <a:buAutoNum type="arabicPeriod"/>
            </a:pPr>
            <a:r>
              <a:rPr lang="ru-RU" dirty="0"/>
              <a:t>Указать с какой целью может быть изъято обеспечение исполнения контракта</a:t>
            </a:r>
          </a:p>
          <a:p>
            <a:pPr marL="342900" indent="-342900">
              <a:buAutoNum type="arabicPeriod"/>
            </a:pPr>
            <a:r>
              <a:rPr lang="ru-RU" dirty="0"/>
              <a:t>Указать возможность замены обеспечения и обязанность это сделать в случае отзыва у банка, выдавшего независимую гарантию лицензии на осуществление банковских операций</a:t>
            </a:r>
          </a:p>
          <a:p>
            <a:pPr marL="342900" indent="-342900">
              <a:buAutoNum type="arabicPeriod"/>
            </a:pPr>
            <a:r>
              <a:rPr lang="ru-RU" dirty="0"/>
              <a:t>Указать на необходимость изменения обеспечения в случаях изменения существенных условий контракта</a:t>
            </a:r>
          </a:p>
        </p:txBody>
      </p:sp>
    </p:spTree>
    <p:extLst>
      <p:ext uri="{BB962C8B-B14F-4D97-AF65-F5344CB8AC3E}">
        <p14:creationId xmlns:p14="http://schemas.microsoft.com/office/powerpoint/2010/main" val="991182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9927A9-1DB2-7F02-A4E8-C51ECF61C2D9}"/>
              </a:ext>
            </a:extLst>
          </p:cNvPr>
          <p:cNvSpPr txBox="1"/>
          <p:nvPr/>
        </p:nvSpPr>
        <p:spPr>
          <a:xfrm>
            <a:off x="521208" y="612648"/>
            <a:ext cx="72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Если требуется обеспечение гарантийных обязательств: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75235-A714-BC1B-1D32-A4B2E76A6C3E}"/>
              </a:ext>
            </a:extLst>
          </p:cNvPr>
          <p:cNvSpPr txBox="1"/>
          <p:nvPr/>
        </p:nvSpPr>
        <p:spPr>
          <a:xfrm>
            <a:off x="521208" y="1452539"/>
            <a:ext cx="11457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Размер </a:t>
            </a:r>
            <a:r>
              <a:rPr lang="ru-RU" b="1" dirty="0"/>
              <a:t>и порядок </a:t>
            </a:r>
            <a:r>
              <a:rPr lang="ru-RU" dirty="0"/>
              <a:t>предоставления обеспечения</a:t>
            </a:r>
            <a:endParaRPr lang="en-US" dirty="0"/>
          </a:p>
          <a:p>
            <a:pPr marL="342900" indent="-342900">
              <a:buAutoNum type="arabicPeriod"/>
            </a:pPr>
            <a:r>
              <a:rPr lang="ru-RU" dirty="0"/>
              <a:t>Для закупок у СМП и СОНКО можно добавить положение о возможности не предоставлять обеспечение исполнения контракта/ гарантийных обязательств на основании ч. 8.1 ст. 96 Закона №44-ФЗ</a:t>
            </a:r>
          </a:p>
          <a:p>
            <a:pPr marL="342900" indent="-342900">
              <a:buAutoNum type="arabicPeriod"/>
            </a:pPr>
            <a:r>
              <a:rPr lang="ru-RU" dirty="0"/>
              <a:t>Прописать срок возврата денежных средств представленных в качестве обеспечения</a:t>
            </a:r>
          </a:p>
          <a:p>
            <a:pPr marL="342900" indent="-342900">
              <a:buAutoNum type="arabicPeriod"/>
            </a:pPr>
            <a:r>
              <a:rPr lang="ru-RU" dirty="0"/>
              <a:t>Указать с какой целью может быть изъято обеспечение исполнения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ED991-F764-CA4F-1157-8696D52721BB}"/>
              </a:ext>
            </a:extLst>
          </p:cNvPr>
          <p:cNvSpPr txBox="1"/>
          <p:nvPr/>
        </p:nvSpPr>
        <p:spPr>
          <a:xfrm>
            <a:off x="521208" y="3511491"/>
            <a:ext cx="72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Если требуется привлечь СМП или СОНКО на субподряд: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EC378-09E1-D1B8-9359-32CACBBFB3C8}"/>
              </a:ext>
            </a:extLst>
          </p:cNvPr>
          <p:cNvSpPr txBox="1"/>
          <p:nvPr/>
        </p:nvSpPr>
        <p:spPr>
          <a:xfrm>
            <a:off x="521208" y="3880823"/>
            <a:ext cx="11457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Постановление Правительства РФ от 23.12.2016 N 1466 "Об утверждении типовых условий контрактов, предусматривающих привлечение к исполнению контрактов субподрядчиков, соисполнителей из числа субъектов малого предпринимательства, социально ориентированных некоммерческих организаций"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85D11-BFF1-45B4-6204-416D5833C508}"/>
              </a:ext>
            </a:extLst>
          </p:cNvPr>
          <p:cNvSpPr txBox="1"/>
          <p:nvPr/>
        </p:nvSpPr>
        <p:spPr>
          <a:xfrm>
            <a:off x="521208" y="5265818"/>
            <a:ext cx="72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Можно установить запрет на субподряд.</a:t>
            </a:r>
          </a:p>
        </p:txBody>
      </p:sp>
    </p:spTree>
    <p:extLst>
      <p:ext uri="{BB962C8B-B14F-4D97-AF65-F5344CB8AC3E}">
        <p14:creationId xmlns:p14="http://schemas.microsoft.com/office/powerpoint/2010/main" val="964470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7C4EE8-BE43-AEBC-031C-4430864FD96B}"/>
              </a:ext>
            </a:extLst>
          </p:cNvPr>
          <p:cNvSpPr txBox="1"/>
          <p:nvPr/>
        </p:nvSpPr>
        <p:spPr>
          <a:xfrm>
            <a:off x="521208" y="612648"/>
            <a:ext cx="72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Если предложена цена за право заключить контракт: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543F2-2F2E-268E-83A4-E9B7F280E6B8}"/>
              </a:ext>
            </a:extLst>
          </p:cNvPr>
          <p:cNvSpPr txBox="1"/>
          <p:nvPr/>
        </p:nvSpPr>
        <p:spPr>
          <a:xfrm>
            <a:off x="551688" y="1054436"/>
            <a:ext cx="111191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Исполнитель обязуется оказать финансовые услуги по открытию и ведению расчетных счетов Управления Федерального казначейства по Чеченской Республике, предназначенных для выдачи и внесения наличных денежных средств и осуществления расчетов по отдельным операциям организаций, лицевые счета которым открыты в органах Федерального казначейства, финансовых органах субъектов Российской Федерации, в целях обеспечения денежными средствами на счете № 40116, с использованием расчетных (дебетовых) карт в соответствии с действующим законодательством Российской Федерации, нормативными правовыми актами Центрального банка Российской Федерации, Министерства финансов Российской Федерации и Федерального казначейства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(далее - Услуги) в соответствии с Техническим заданием (Приложение к настоящему Контракту), и отчитаться об оказанных услугах в порядке и на условиях, предусмотренных настоящим Контрактом.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2135A-150B-D7E6-F15A-8EBC93F39BB8}"/>
              </a:ext>
            </a:extLst>
          </p:cNvPr>
          <p:cNvSpPr txBox="1"/>
          <p:nvPr/>
        </p:nvSpPr>
        <p:spPr>
          <a:xfrm>
            <a:off x="551688" y="3931671"/>
            <a:ext cx="11263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0215" algn="just">
              <a:spcAft>
                <a:spcPts val="600"/>
              </a:spcAft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Услуги оказываются без взимания платы в соответствии с установленными действующими нормативными правовыми актами. Цена Контракта составляет 0 (ноль) рублей 00 копеек.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100CA7-D912-512E-34EB-1846CA7D8314}"/>
              </a:ext>
            </a:extLst>
          </p:cNvPr>
          <p:cNvSpPr txBox="1"/>
          <p:nvPr/>
        </p:nvSpPr>
        <p:spPr>
          <a:xfrm>
            <a:off x="551688" y="4733467"/>
            <a:ext cx="10741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пользование денежными средствами, находящимися на счете Управления, Исполнитель проценты не уплачивает.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25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: стрелка вправо 2">
            <a:extLst>
              <a:ext uri="{FF2B5EF4-FFF2-40B4-BE49-F238E27FC236}">
                <a16:creationId xmlns:a16="http://schemas.microsoft.com/office/drawing/2014/main" id="{DFE73099-41A1-DFD2-0C15-7186F3CA9FB0}"/>
              </a:ext>
            </a:extLst>
          </p:cNvPr>
          <p:cNvSpPr/>
          <p:nvPr/>
        </p:nvSpPr>
        <p:spPr>
          <a:xfrm>
            <a:off x="1005840" y="2125980"/>
            <a:ext cx="3482340" cy="13792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675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dirty="0"/>
              <a:t>Аукцион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dirty="0"/>
              <a:t>Запрос котировок</a:t>
            </a:r>
          </a:p>
        </p:txBody>
      </p:sp>
      <p:sp>
        <p:nvSpPr>
          <p:cNvPr id="4" name="Выноска: стрелка вправо 3">
            <a:extLst>
              <a:ext uri="{FF2B5EF4-FFF2-40B4-BE49-F238E27FC236}">
                <a16:creationId xmlns:a16="http://schemas.microsoft.com/office/drawing/2014/main" id="{91FB816F-D5BC-9C8F-CA58-7C2BFC748940}"/>
              </a:ext>
            </a:extLst>
          </p:cNvPr>
          <p:cNvSpPr/>
          <p:nvPr/>
        </p:nvSpPr>
        <p:spPr>
          <a:xfrm>
            <a:off x="1005840" y="3749040"/>
            <a:ext cx="3482340" cy="13792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975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dirty="0"/>
              <a:t>Конкурс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4B422C-616A-F12D-6E49-FF85100E8D27}"/>
              </a:ext>
            </a:extLst>
          </p:cNvPr>
          <p:cNvSpPr/>
          <p:nvPr/>
        </p:nvSpPr>
        <p:spPr>
          <a:xfrm>
            <a:off x="5029200" y="2125980"/>
            <a:ext cx="2171700" cy="1280443"/>
          </a:xfrm>
          <a:prstGeom prst="rect">
            <a:avLst/>
          </a:prstGeom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350" dirty="0"/>
              <a:t>Победитель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9540CF-7D2D-ACDB-EDAC-0C78586A13E5}"/>
              </a:ext>
            </a:extLst>
          </p:cNvPr>
          <p:cNvSpPr/>
          <p:nvPr/>
        </p:nvSpPr>
        <p:spPr>
          <a:xfrm>
            <a:off x="5029200" y="2430780"/>
            <a:ext cx="2171700" cy="97564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b="1" dirty="0"/>
              <a:t>Самая низкая цена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32173B4-BA7C-A697-480A-BF8637B0762E}"/>
              </a:ext>
            </a:extLst>
          </p:cNvPr>
          <p:cNvSpPr/>
          <p:nvPr/>
        </p:nvSpPr>
        <p:spPr>
          <a:xfrm>
            <a:off x="5029200" y="3749606"/>
            <a:ext cx="2171700" cy="1280443"/>
          </a:xfrm>
          <a:prstGeom prst="rect">
            <a:avLst/>
          </a:prstGeom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350" dirty="0"/>
              <a:t>Победитель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C3F734-736E-188F-4030-D984636F9A63}"/>
              </a:ext>
            </a:extLst>
          </p:cNvPr>
          <p:cNvSpPr/>
          <p:nvPr/>
        </p:nvSpPr>
        <p:spPr>
          <a:xfrm>
            <a:off x="5029200" y="4054406"/>
            <a:ext cx="2171700" cy="97564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b="1" dirty="0"/>
              <a:t>Самые лучшие условия контракта</a:t>
            </a:r>
          </a:p>
          <a:p>
            <a:pPr algn="ctr"/>
            <a:r>
              <a:rPr lang="ru-RU" sz="1350" dirty="0"/>
              <a:t>(цена, опыт подрядчика, характеристики товара…)</a:t>
            </a:r>
          </a:p>
        </p:txBody>
      </p:sp>
    </p:spTree>
    <p:extLst>
      <p:ext uri="{BB962C8B-B14F-4D97-AF65-F5344CB8AC3E}">
        <p14:creationId xmlns:p14="http://schemas.microsoft.com/office/powerpoint/2010/main" val="19319506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7C4EE8-BE43-AEBC-031C-4430864FD96B}"/>
              </a:ext>
            </a:extLst>
          </p:cNvPr>
          <p:cNvSpPr txBox="1"/>
          <p:nvPr/>
        </p:nvSpPr>
        <p:spPr>
          <a:xfrm>
            <a:off x="521208" y="612648"/>
            <a:ext cx="72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Если предложена цена за право заключить контракт: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5D552-2A4E-38EB-8052-B564B5FAC8FF}"/>
              </a:ext>
            </a:extLst>
          </p:cNvPr>
          <p:cNvSpPr txBox="1"/>
          <p:nvPr/>
        </p:nvSpPr>
        <p:spPr>
          <a:xfrm>
            <a:off x="521208" y="1124034"/>
            <a:ext cx="11338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Подрядчик обязуется выполнить работы, связанные с осуществлением регулярных перевозок пассажиров и багажа автобусами по регулируемым тарифам (далее - Работы)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маршрутам, параметры которых установлены приложением № 1 к Контракту, а Заказчик принять и оплатить эти работы.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5FB9C-8138-CD86-A815-9586C455707F}"/>
              </a:ext>
            </a:extLst>
          </p:cNvPr>
          <p:cNvSpPr txBox="1"/>
          <p:nvPr/>
        </p:nvSpPr>
        <p:spPr>
          <a:xfrm>
            <a:off x="230886" y="2413337"/>
            <a:ext cx="60944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Цена Контракта составляет: 0 рублей 00 копеек. </a:t>
            </a:r>
          </a:p>
          <a:p>
            <a:pPr indent="34226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Цена Контракта по годам составляет:</a:t>
            </a:r>
          </a:p>
          <a:p>
            <a:pPr indent="34226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 год: 0 рублей 00 копеек;</a:t>
            </a:r>
          </a:p>
          <a:p>
            <a:pPr indent="34226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год: 0 рублей 00 копеек;</a:t>
            </a:r>
          </a:p>
          <a:p>
            <a:pPr indent="34226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2025 год: 0 рублей 00 копеек;</a:t>
            </a:r>
          </a:p>
          <a:p>
            <a:pPr indent="34226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2026 год: 0 рублей 00 копеек;</a:t>
            </a:r>
          </a:p>
          <a:p>
            <a:pPr indent="34226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2027 год: 0 рублей 00 копеек.</a:t>
            </a:r>
          </a:p>
        </p:txBody>
      </p:sp>
    </p:spTree>
    <p:extLst>
      <p:ext uri="{BB962C8B-B14F-4D97-AF65-F5344CB8AC3E}">
        <p14:creationId xmlns:p14="http://schemas.microsoft.com/office/powerpoint/2010/main" val="1828529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22D856-B1DB-4701-8E3A-B01172117B3A}"/>
              </a:ext>
            </a:extLst>
          </p:cNvPr>
          <p:cNvSpPr/>
          <p:nvPr/>
        </p:nvSpPr>
        <p:spPr>
          <a:xfrm>
            <a:off x="137160" y="0"/>
            <a:ext cx="5478639" cy="6858000"/>
          </a:xfrm>
          <a:prstGeom prst="rect">
            <a:avLst/>
          </a:prstGeom>
          <a:solidFill>
            <a:srgbClr val="0E77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l"/>
            <a:endParaRPr lang="ru-RU" b="1" dirty="0">
              <a:solidFill>
                <a:schemeClr val="bg1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629BF5-3517-4690-A028-3BDF8F544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745" y="2431790"/>
            <a:ext cx="2985792" cy="199441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76F4B0-95D3-4A33-8F48-9000A7EB6D54}"/>
              </a:ext>
            </a:extLst>
          </p:cNvPr>
          <p:cNvSpPr/>
          <p:nvPr/>
        </p:nvSpPr>
        <p:spPr>
          <a:xfrm>
            <a:off x="9379131" y="248194"/>
            <a:ext cx="2194560" cy="953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F927F-65DE-2CE5-B2D6-0D6943FA4C9E}"/>
              </a:ext>
            </a:extLst>
          </p:cNvPr>
          <p:cNvSpPr txBox="1"/>
          <p:nvPr/>
        </p:nvSpPr>
        <p:spPr>
          <a:xfrm>
            <a:off x="984449" y="3832698"/>
            <a:ext cx="378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Спасибо за внимание</a:t>
            </a:r>
          </a:p>
        </p:txBody>
      </p:sp>
      <p:pic>
        <p:nvPicPr>
          <p:cNvPr id="5" name="Рисунок 4" descr="Лектор со сплошной заливкой">
            <a:extLst>
              <a:ext uri="{FF2B5EF4-FFF2-40B4-BE49-F238E27FC236}">
                <a16:creationId xmlns:a16="http://schemas.microsoft.com/office/drawing/2014/main" id="{C2F2E729-018A-007E-D4F6-B081BF434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9463" y="2088205"/>
            <a:ext cx="1744493" cy="17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8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A769E-0D5C-BDB8-53B5-E5A084C7DD3F}"/>
              </a:ext>
            </a:extLst>
          </p:cNvPr>
          <p:cNvSpPr txBox="1"/>
          <p:nvPr/>
        </p:nvSpPr>
        <p:spPr>
          <a:xfrm>
            <a:off x="1640681" y="1942581"/>
            <a:ext cx="8998744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57175" indent="-257175">
              <a:buClr>
                <a:srgbClr val="0E779D"/>
              </a:buClr>
              <a:buFont typeface="Wingdings" panose="05000000000000000000" pitchFamily="2" charset="2"/>
              <a:buChar char="ü"/>
            </a:pPr>
            <a:r>
              <a:rPr lang="ru-RU" dirty="0"/>
              <a:t>По результатам закупки – определяется поставщик/исполнитель/подрядчик с которым будет заключаться контракт</a:t>
            </a:r>
          </a:p>
          <a:p>
            <a:pPr marL="257175" indent="-257175">
              <a:buClr>
                <a:srgbClr val="0E779D"/>
              </a:buClr>
              <a:buFont typeface="Wingdings" panose="05000000000000000000" pitchFamily="2" charset="2"/>
              <a:buChar char="ü"/>
            </a:pPr>
            <a:endParaRPr lang="ru-RU" dirty="0"/>
          </a:p>
          <a:p>
            <a:pPr marL="257175" indent="-257175">
              <a:buClr>
                <a:srgbClr val="0E779D"/>
              </a:buClr>
              <a:buFont typeface="Wingdings" panose="05000000000000000000" pitchFamily="2" charset="2"/>
              <a:buChar char="ü"/>
            </a:pPr>
            <a:r>
              <a:rPr lang="ru-RU" dirty="0"/>
              <a:t>Способ определения поставщика выбирает Заказчик в соответствии с Законом</a:t>
            </a:r>
          </a:p>
          <a:p>
            <a:pPr marL="257175" indent="-257175">
              <a:buClr>
                <a:srgbClr val="0E779D"/>
              </a:buClr>
              <a:buFont typeface="Wingdings" panose="05000000000000000000" pitchFamily="2" charset="2"/>
              <a:buChar char="ü"/>
            </a:pPr>
            <a:endParaRPr lang="ru-RU" dirty="0"/>
          </a:p>
          <a:p>
            <a:pPr marL="257175" indent="-257175">
              <a:buClr>
                <a:srgbClr val="0E779D"/>
              </a:buClr>
              <a:buFont typeface="Wingdings" panose="05000000000000000000" pitchFamily="2" charset="2"/>
              <a:buChar char="ü"/>
            </a:pPr>
            <a:r>
              <a:rPr lang="ru-RU" dirty="0"/>
              <a:t>Определение поставщика начинается с публикации извещения или приглашения заключить контракт (для ед. Поставщика</a:t>
            </a:r>
            <a:r>
              <a:rPr lang="en-US" dirty="0"/>
              <a:t> </a:t>
            </a:r>
            <a:r>
              <a:rPr lang="ru-RU" dirty="0"/>
              <a:t>с</a:t>
            </a:r>
            <a:r>
              <a:rPr lang="en-US" dirty="0"/>
              <a:t> </a:t>
            </a:r>
            <a:r>
              <a:rPr lang="ru-RU" dirty="0"/>
              <a:t>заключения контракта)</a:t>
            </a:r>
          </a:p>
          <a:p>
            <a:pPr marL="257175" indent="-257175">
              <a:buClr>
                <a:srgbClr val="0E779D"/>
              </a:buClr>
              <a:buFont typeface="Wingdings" panose="05000000000000000000" pitchFamily="2" charset="2"/>
              <a:buChar char="ü"/>
            </a:pPr>
            <a:endParaRPr lang="ru-RU" dirty="0"/>
          </a:p>
          <a:p>
            <a:pPr marL="257175" indent="-257175">
              <a:buClr>
                <a:srgbClr val="0E779D"/>
              </a:buClr>
              <a:buFont typeface="Wingdings" panose="05000000000000000000" pitchFamily="2" charset="2"/>
              <a:buChar char="ü"/>
            </a:pPr>
            <a:r>
              <a:rPr lang="ru-RU" b="1" u="sng" dirty="0"/>
              <a:t>Перед началом закупки – необходимо её запланировать !!!</a:t>
            </a:r>
          </a:p>
        </p:txBody>
      </p:sp>
      <p:pic>
        <p:nvPicPr>
          <p:cNvPr id="3" name="Рисунок 2" descr="Открытая книга">
            <a:extLst>
              <a:ext uri="{FF2B5EF4-FFF2-40B4-BE49-F238E27FC236}">
                <a16:creationId xmlns:a16="http://schemas.microsoft.com/office/drawing/2014/main" id="{9B21FF80-2F1F-DFD9-99AC-FEB21643E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083" y="2549443"/>
            <a:ext cx="685800" cy="685800"/>
          </a:xfrm>
          <a:prstGeom prst="rect">
            <a:avLst/>
          </a:prstGeom>
        </p:spPr>
      </p:pic>
      <p:pic>
        <p:nvPicPr>
          <p:cNvPr id="4" name="Рисунок 3" descr="Целевая аудитория">
            <a:extLst>
              <a:ext uri="{FF2B5EF4-FFF2-40B4-BE49-F238E27FC236}">
                <a16:creationId xmlns:a16="http://schemas.microsoft.com/office/drawing/2014/main" id="{76536E43-AA8E-2174-20C1-1CD84CA5D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381" y="1829621"/>
            <a:ext cx="685800" cy="685800"/>
          </a:xfrm>
          <a:prstGeom prst="rect">
            <a:avLst/>
          </a:prstGeom>
        </p:spPr>
      </p:pic>
      <p:pic>
        <p:nvPicPr>
          <p:cNvPr id="5" name="Рисунок 4" descr="Документ">
            <a:extLst>
              <a:ext uri="{FF2B5EF4-FFF2-40B4-BE49-F238E27FC236}">
                <a16:creationId xmlns:a16="http://schemas.microsoft.com/office/drawing/2014/main" id="{67A20903-FC7B-8B18-86FF-FAEE47508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5083" y="3303287"/>
            <a:ext cx="685800" cy="685800"/>
          </a:xfrm>
          <a:prstGeom prst="rect">
            <a:avLst/>
          </a:prstGeom>
        </p:spPr>
      </p:pic>
      <p:pic>
        <p:nvPicPr>
          <p:cNvPr id="6" name="Рисунок 5" descr="Восклицательный знак">
            <a:extLst>
              <a:ext uri="{FF2B5EF4-FFF2-40B4-BE49-F238E27FC236}">
                <a16:creationId xmlns:a16="http://schemas.microsoft.com/office/drawing/2014/main" id="{E440609E-9D08-9556-88B9-0D76600AF0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2381" y="4057132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DD0BF-77DB-6D5B-4FD4-5EE5A03944AA}"/>
              </a:ext>
            </a:extLst>
          </p:cNvPr>
          <p:cNvSpPr txBox="1"/>
          <p:nvPr/>
        </p:nvSpPr>
        <p:spPr>
          <a:xfrm>
            <a:off x="844611" y="1364588"/>
            <a:ext cx="9909114" cy="3835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Конкурс (</a:t>
            </a:r>
            <a:r>
              <a:rPr lang="ru-RU" sz="18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можно проводить е</a:t>
            </a:r>
            <a:r>
              <a:rPr lang="en-US" sz="18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18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 нет обязанности проводить аукцион</a:t>
            </a:r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Цена указывается в составе заявки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Tx/>
              <a:buChar char="-"/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Побеждает участник предложивший лучшие условия исполнения контракта (квалификация + цена)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Аукцион (</a:t>
            </a:r>
            <a:r>
              <a:rPr lang="ru-RU" sz="18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проводится по перечню утвержденному решением Правительства РФ №471-р</a:t>
            </a:r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Цена указывается в момент подачи ценовых предложений (нет цены = НМЦК)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Tx/>
              <a:buChar char="-"/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Побеждает участник предложивший наименьшую цену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Запрос котировок (</a:t>
            </a:r>
            <a:r>
              <a:rPr lang="ru-RU" sz="18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имеет ограничения, указанные в ст. 24 44-ФЗ</a:t>
            </a:r>
            <a:r>
              <a:rPr lang="ru-RU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Tx/>
              <a:buChar char="-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Цена указывается в составе заявки</a:t>
            </a: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Tx/>
              <a:buChar char="-"/>
            </a:pP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Побеждает участник предложивший наименьшую цену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0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765599-0D08-B4CE-517D-66650855FBDD}"/>
              </a:ext>
            </a:extLst>
          </p:cNvPr>
          <p:cNvSpPr txBox="1"/>
          <p:nvPr/>
        </p:nvSpPr>
        <p:spPr>
          <a:xfrm>
            <a:off x="2512331" y="1750189"/>
            <a:ext cx="6183086" cy="31700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/>
              <a:t>Помимо конкурентных способов существует закупка у единственного поставщика т.е. заключение контракта напрямую с контрагентом.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/>
              <a:t>Случаи и правила осуществления закупки у единственного поставщика установлены статьёй 93 Закона №44-ФЗ.</a:t>
            </a:r>
          </a:p>
          <a:p>
            <a:pPr marL="285750" indent="-285750"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/>
              <a:t>Среди случаев предусмотренных для осуществления закупки у единственного поставщика имеется возможность проведения закупки в электронной форме – «Закупка с полки»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4B15A-311D-FC5B-E579-43F49C65B88A}"/>
              </a:ext>
            </a:extLst>
          </p:cNvPr>
          <p:cNvSpPr txBox="1"/>
          <p:nvPr/>
        </p:nvSpPr>
        <p:spPr>
          <a:xfrm>
            <a:off x="1949511" y="718113"/>
            <a:ext cx="660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182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конкурентный способ</a:t>
            </a:r>
          </a:p>
        </p:txBody>
      </p:sp>
    </p:spTree>
    <p:extLst>
      <p:ext uri="{BB962C8B-B14F-4D97-AF65-F5344CB8AC3E}">
        <p14:creationId xmlns:p14="http://schemas.microsoft.com/office/powerpoint/2010/main" val="193135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E8E77B-649A-B95E-1D1D-D8E476B2B885}"/>
              </a:ext>
            </a:extLst>
          </p:cNvPr>
          <p:cNvSpPr txBox="1"/>
          <p:nvPr/>
        </p:nvSpPr>
        <p:spPr>
          <a:xfrm>
            <a:off x="619124" y="172135"/>
            <a:ext cx="8143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Статья 24. Способы определения поставщиков (подрядчиков, исполнителей)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79B82-00AD-17D6-0D55-45BBB03AFF3E}"/>
              </a:ext>
            </a:extLst>
          </p:cNvPr>
          <p:cNvSpPr txBox="1"/>
          <p:nvPr/>
        </p:nvSpPr>
        <p:spPr>
          <a:xfrm>
            <a:off x="647697" y="736938"/>
            <a:ext cx="110204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 закрытом конкурентном способе информация о закупке сообщается путем направления приглашений принять участие в определении поставщика (подрядчика, исполнителя) (далее - приглашение) ограниченному кругу лиц, которые способны осуществить поставки товаров, выполнение работ, оказание услуг, являющихся объектами закупок.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2D211-0878-F886-D5DB-CB22C5B1B04E}"/>
              </a:ext>
            </a:extLst>
          </p:cNvPr>
          <p:cNvSpPr txBox="1"/>
          <p:nvPr/>
        </p:nvSpPr>
        <p:spPr>
          <a:xfrm>
            <a:off x="647697" y="22823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Закрытые конкурентные способы применяются в случаях: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1FAA84-9220-740E-E21C-F12EF7F6CCBD}"/>
              </a:ext>
            </a:extLst>
          </p:cNvPr>
          <p:cNvSpPr txBox="1"/>
          <p:nvPr/>
        </p:nvSpPr>
        <p:spPr>
          <a:xfrm>
            <a:off x="619123" y="2996683"/>
            <a:ext cx="110204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AutoNum type="arabicParenR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закупок товаров, работ, услуг, необходимых для обеспечения федеральных нужд, если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сведения о таких нуждах составляют государственную тайну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l">
              <a:buAutoNum type="arabicParenR"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l">
              <a:buAutoNum type="arabicParenR"/>
            </a:pPr>
            <a:r>
              <a:rPr lang="ru-RU" dirty="0"/>
              <a:t>закупок </a:t>
            </a:r>
            <a:r>
              <a:rPr lang="ru-RU" b="1" dirty="0"/>
              <a:t>товаров, работ, услуг, сведения о которых составляют государственную тайну</a:t>
            </a:r>
            <a:r>
              <a:rPr lang="ru-RU" dirty="0"/>
              <a:t>, при условии, что такие сведения содержатся в документации о закупке или в проекте контракта;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C0891-0303-FC0B-A9B0-D64D93786D47}"/>
              </a:ext>
            </a:extLst>
          </p:cNvPr>
          <p:cNvSpPr txBox="1"/>
          <p:nvPr/>
        </p:nvSpPr>
        <p:spPr>
          <a:xfrm>
            <a:off x="647697" y="4737525"/>
            <a:ext cx="10439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 этих случаях применяется закрытый конкурс или закрытый аукцион.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Правительство РФ может предусмотреть случаи проведения электронных закрытых процедур. </a:t>
            </a:r>
          </a:p>
        </p:txBody>
      </p:sp>
    </p:spTree>
    <p:extLst>
      <p:ext uri="{BB962C8B-B14F-4D97-AF65-F5344CB8AC3E}">
        <p14:creationId xmlns:p14="http://schemas.microsoft.com/office/powerpoint/2010/main" val="804405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234D57DC5BCA94C9524E988D38C7DCD" ma:contentTypeVersion="7" ma:contentTypeDescription="Создание документа." ma:contentTypeScope="" ma:versionID="4ae3fb1a7f2220cd914c5759a7993116">
  <xsd:schema xmlns:xsd="http://www.w3.org/2001/XMLSchema" xmlns:xs="http://www.w3.org/2001/XMLSchema" xmlns:p="http://schemas.microsoft.com/office/2006/metadata/properties" xmlns:ns3="21b517fd-8158-473b-8291-8b7a8f0ee724" targetNamespace="http://schemas.microsoft.com/office/2006/metadata/properties" ma:root="true" ma:fieldsID="bdd58b35569b3ebd71198c9f492e0bf9" ns3:_="">
    <xsd:import namespace="21b517fd-8158-473b-8291-8b7a8f0ee7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517fd-8158-473b-8291-8b7a8f0ee7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00795B-B2CD-413A-8DA6-989235195D11}">
  <ds:schemaRefs>
    <ds:schemaRef ds:uri="http://www.w3.org/XML/1998/namespace"/>
    <ds:schemaRef ds:uri="21b517fd-8158-473b-8291-8b7a8f0ee724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B81A58-EA70-49CF-BF5C-AAB36CEF2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b517fd-8158-473b-8291-8b7a8f0ee7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1543E6-1974-45F7-AC4D-94A83ED0CE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15848</TotalTime>
  <Words>3117</Words>
  <Application>Microsoft Office PowerPoint</Application>
  <PresentationFormat>Широкоэкранный</PresentationFormat>
  <Paragraphs>275</Paragraphs>
  <Slides>51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61" baseType="lpstr">
      <vt:lpstr>Arial</vt:lpstr>
      <vt:lpstr>Calibri</vt:lpstr>
      <vt:lpstr>Calibri Light</vt:lpstr>
      <vt:lpstr>Poppins</vt:lpstr>
      <vt:lpstr>PT Sans</vt:lpstr>
      <vt:lpstr>Roboto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Чуханова Анна</dc:creator>
  <cp:lastModifiedBy>Некрасов Василий</cp:lastModifiedBy>
  <cp:revision>158</cp:revision>
  <cp:lastPrinted>2022-06-21T14:44:05Z</cp:lastPrinted>
  <dcterms:created xsi:type="dcterms:W3CDTF">2019-09-03T10:59:51Z</dcterms:created>
  <dcterms:modified xsi:type="dcterms:W3CDTF">2023-04-18T10:42:05Z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0x010100F234D57DC5BCA94C9524E988D38C7DCD</vt:lpwstr>
  </property>
</Properties>
</file>