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385" r:id="rId2"/>
    <p:sldId id="316" r:id="rId3"/>
    <p:sldId id="401" r:id="rId4"/>
    <p:sldId id="404" r:id="rId5"/>
    <p:sldId id="408" r:id="rId6"/>
    <p:sldId id="308" r:id="rId7"/>
    <p:sldId id="309" r:id="rId8"/>
    <p:sldId id="403" r:id="rId9"/>
    <p:sldId id="407" r:id="rId10"/>
    <p:sldId id="346" r:id="rId11"/>
    <p:sldId id="413" r:id="rId12"/>
    <p:sldId id="414" r:id="rId13"/>
    <p:sldId id="405" r:id="rId14"/>
    <p:sldId id="406" r:id="rId15"/>
    <p:sldId id="359" r:id="rId16"/>
    <p:sldId id="336" r:id="rId17"/>
    <p:sldId id="477" r:id="rId18"/>
    <p:sldId id="478" r:id="rId19"/>
    <p:sldId id="361" r:id="rId20"/>
    <p:sldId id="362" r:id="rId21"/>
    <p:sldId id="398" r:id="rId22"/>
    <p:sldId id="469" r:id="rId23"/>
    <p:sldId id="472" r:id="rId24"/>
    <p:sldId id="293" r:id="rId25"/>
    <p:sldId id="415" r:id="rId26"/>
    <p:sldId id="402" r:id="rId27"/>
    <p:sldId id="428" r:id="rId28"/>
    <p:sldId id="387" r:id="rId29"/>
    <p:sldId id="388" r:id="rId30"/>
    <p:sldId id="389" r:id="rId31"/>
    <p:sldId id="390" r:id="rId32"/>
    <p:sldId id="391" r:id="rId33"/>
    <p:sldId id="392" r:id="rId34"/>
    <p:sldId id="457" r:id="rId35"/>
    <p:sldId id="400" r:id="rId36"/>
    <p:sldId id="471" r:id="rId37"/>
    <p:sldId id="333" r:id="rId38"/>
    <p:sldId id="347" r:id="rId39"/>
    <p:sldId id="368" r:id="rId40"/>
    <p:sldId id="397" r:id="rId41"/>
    <p:sldId id="393" r:id="rId42"/>
    <p:sldId id="426" r:id="rId43"/>
    <p:sldId id="356" r:id="rId44"/>
    <p:sldId id="424" r:id="rId45"/>
    <p:sldId id="409" r:id="rId46"/>
    <p:sldId id="396" r:id="rId47"/>
    <p:sldId id="348" r:id="rId48"/>
    <p:sldId id="353" r:id="rId49"/>
    <p:sldId id="395" r:id="rId50"/>
    <p:sldId id="427" r:id="rId51"/>
    <p:sldId id="354" r:id="rId52"/>
    <p:sldId id="352" r:id="rId53"/>
    <p:sldId id="367" r:id="rId54"/>
    <p:sldId id="417" r:id="rId55"/>
    <p:sldId id="418" r:id="rId56"/>
    <p:sldId id="419" r:id="rId57"/>
    <p:sldId id="466" r:id="rId58"/>
    <p:sldId id="421" r:id="rId59"/>
    <p:sldId id="455" r:id="rId60"/>
    <p:sldId id="425" r:id="rId61"/>
    <p:sldId id="420" r:id="rId62"/>
    <p:sldId id="343" r:id="rId63"/>
    <p:sldId id="422" r:id="rId64"/>
    <p:sldId id="366" r:id="rId65"/>
    <p:sldId id="423" r:id="rId66"/>
    <p:sldId id="467" r:id="rId67"/>
    <p:sldId id="468" r:id="rId68"/>
    <p:sldId id="458" r:id="rId69"/>
    <p:sldId id="358" r:id="rId70"/>
    <p:sldId id="470" r:id="rId71"/>
    <p:sldId id="473" r:id="rId72"/>
    <p:sldId id="463" r:id="rId73"/>
    <p:sldId id="464" r:id="rId74"/>
    <p:sldId id="476" r:id="rId75"/>
    <p:sldId id="479" r:id="rId76"/>
    <p:sldId id="480" r:id="rId77"/>
    <p:sldId id="432" r:id="rId78"/>
    <p:sldId id="462" r:id="rId79"/>
    <p:sldId id="416" r:id="rId80"/>
    <p:sldId id="475" r:id="rId81"/>
    <p:sldId id="429" r:id="rId82"/>
    <p:sldId id="465" r:id="rId83"/>
    <p:sldId id="377" r:id="rId84"/>
    <p:sldId id="378" r:id="rId85"/>
    <p:sldId id="379" r:id="rId86"/>
    <p:sldId id="380" r:id="rId87"/>
    <p:sldId id="381" r:id="rId88"/>
    <p:sldId id="433" r:id="rId89"/>
    <p:sldId id="459" r:id="rId90"/>
    <p:sldId id="460" r:id="rId91"/>
    <p:sldId id="461" r:id="rId92"/>
    <p:sldId id="434" r:id="rId93"/>
    <p:sldId id="435" r:id="rId94"/>
    <p:sldId id="436" r:id="rId95"/>
    <p:sldId id="437" r:id="rId96"/>
    <p:sldId id="438" r:id="rId97"/>
    <p:sldId id="439" r:id="rId98"/>
    <p:sldId id="440" r:id="rId99"/>
    <p:sldId id="441" r:id="rId100"/>
    <p:sldId id="442" r:id="rId101"/>
    <p:sldId id="443" r:id="rId102"/>
    <p:sldId id="444" r:id="rId103"/>
    <p:sldId id="382" r:id="rId104"/>
    <p:sldId id="430" r:id="rId105"/>
    <p:sldId id="445" r:id="rId106"/>
    <p:sldId id="446" r:id="rId107"/>
    <p:sldId id="447" r:id="rId108"/>
    <p:sldId id="448" r:id="rId109"/>
    <p:sldId id="383" r:id="rId110"/>
    <p:sldId id="431" r:id="rId111"/>
    <p:sldId id="449" r:id="rId112"/>
    <p:sldId id="450" r:id="rId113"/>
    <p:sldId id="451" r:id="rId114"/>
    <p:sldId id="452" r:id="rId115"/>
    <p:sldId id="453" r:id="rId116"/>
    <p:sldId id="454" r:id="rId117"/>
    <p:sldId id="384" r:id="rId1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4660"/>
  </p:normalViewPr>
  <p:slideViewPr>
    <p:cSldViewPr>
      <p:cViewPr>
        <p:scale>
          <a:sx n="118" d="100"/>
          <a:sy n="118" d="100"/>
        </p:scale>
        <p:origin x="-147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A32BA-A3C9-4780-B14F-990073F8960A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1B6BB-3170-4E48-9236-908880EEE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8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0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172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75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1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9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164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580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3994C-1DE0-4889-BFD2-9D9DAD375DE9}" type="slidenum">
              <a:rPr lang="ru-RU" smtClean="0"/>
              <a:pPr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38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0.png"/><Relationship Id="rId4" Type="http://schemas.openxmlformats.org/officeDocument/2006/relationships/image" Target="../media/image38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32040" y="2185865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225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Segoe UI" panose="020B0502040204020203" pitchFamily="34" charset="0"/>
              </a:rPr>
              <a:t>Реформирование </a:t>
            </a:r>
            <a:r>
              <a:rPr lang="ru-RU" sz="2800" b="1" spc="225" dirty="0">
                <a:solidFill>
                  <a:srgbClr val="0A5CAC"/>
                </a:solidFill>
                <a:latin typeface="Roboto" pitchFamily="2" charset="0"/>
                <a:ea typeface="Roboto" pitchFamily="2" charset="0"/>
                <a:cs typeface="Segoe UI" panose="020B0502040204020203" pitchFamily="34" charset="0"/>
              </a:rPr>
              <a:t>системы государственных и муниципальных закупок </a:t>
            </a:r>
          </a:p>
          <a:p>
            <a:endParaRPr lang="ru-RU" sz="2800" b="1" spc="225" dirty="0">
              <a:solidFill>
                <a:srgbClr val="0A5CAC"/>
              </a:solidFill>
              <a:latin typeface="Roboto" pitchFamily="2" charset="0"/>
              <a:ea typeface="Roboto" pitchFamily="2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12028"/>
          <a:stretch/>
        </p:blipFill>
        <p:spPr>
          <a:xfrm>
            <a:off x="0" y="857250"/>
            <a:ext cx="4576813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4788024" cy="6858000"/>
          </a:xfrm>
          <a:prstGeom prst="rect">
            <a:avLst/>
          </a:prstGeom>
          <a:solidFill>
            <a:srgbClr val="0A5CA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Шестиугольник 10"/>
          <p:cNvSpPr/>
          <p:nvPr/>
        </p:nvSpPr>
        <p:spPr>
          <a:xfrm rot="5400000">
            <a:off x="514941" y="1995846"/>
            <a:ext cx="3546929" cy="3057697"/>
          </a:xfrm>
          <a:prstGeom prst="hexagon">
            <a:avLst/>
          </a:prstGeom>
          <a:noFill/>
          <a:ln w="92075">
            <a:solidFill>
              <a:srgbClr val="BDD4E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43" y="2933336"/>
            <a:ext cx="1646724" cy="11827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821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4525963"/>
          </a:xfrm>
        </p:spPr>
        <p:txBody>
          <a:bodyPr>
            <a:noAutofit/>
          </a:bodyPr>
          <a:lstStyle/>
          <a:p>
            <a:pPr marL="285750" indent="-28575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 января 2019 года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приостановлено действие подпункта «в» пункта 14 Правил ведения реестра контрактов, заключенных заказчиками (утв. постановлением Правительства РФ от 28 ноября 2013 г. № 1084 ) в части проверки непротиворечивости представленных заказчиком документов и информации: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сроке исполнения контракта,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количестве товара, объеме работ и услуг (при наличии) и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единицах измерения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непротиворечивости данных об исполнении и расторжении контракта друг другу, а также условиям принимаемого (принятого) к учету бюджетного обязательства получателя средств соответствующего бюджета.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 от 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.12.201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689 «О внесении изменений в постановление Правительства Российской Федерации от 13 апреля 2017 г. N 443»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/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429AAC-794C-4ADA-94B1-9286C34FA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22109" r="26375" b="17706"/>
          <a:stretch/>
        </p:blipFill>
        <p:spPr>
          <a:xfrm>
            <a:off x="575556" y="1006062"/>
            <a:ext cx="7992888" cy="5851938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ED20B884-E5B0-478F-9B6E-1A85D362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6FD734-1B18-45FB-BFAD-8B85E5DE0839}"/>
              </a:ext>
            </a:extLst>
          </p:cNvPr>
          <p:cNvSpPr txBox="1"/>
          <p:nvPr/>
        </p:nvSpPr>
        <p:spPr>
          <a:xfrm>
            <a:off x="3131840" y="32776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</p:txBody>
      </p:sp>
    </p:spTree>
    <p:extLst>
      <p:ext uri="{BB962C8B-B14F-4D97-AF65-F5344CB8AC3E}">
        <p14:creationId xmlns:p14="http://schemas.microsoft.com/office/powerpoint/2010/main" val="1369253285"/>
      </p:ext>
    </p:extLst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8BB70A-8ED2-4F18-BC1E-5E4E3CDA3C02}"/>
              </a:ext>
            </a:extLst>
          </p:cNvPr>
          <p:cNvSpPr txBox="1"/>
          <p:nvPr/>
        </p:nvSpPr>
        <p:spPr>
          <a:xfrm>
            <a:off x="3131840" y="32776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</p:txBody>
      </p:sp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8CA5E371-7362-47FC-9335-FED34B93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352FAE-95F9-4901-A2AA-A889600AF0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525" t="14768" r="26375" b="26513"/>
          <a:stretch/>
        </p:blipFill>
        <p:spPr>
          <a:xfrm>
            <a:off x="683568" y="1340768"/>
            <a:ext cx="8064895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0592"/>
      </p:ext>
    </p:extLst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73A2B81-589B-46E3-A86D-1F17154792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738" t="36789" r="26375" b="25045"/>
          <a:stretch/>
        </p:blipFill>
        <p:spPr>
          <a:xfrm>
            <a:off x="251520" y="1700808"/>
            <a:ext cx="8690810" cy="3964229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78552FB8-DD4D-48BD-87A9-4CDED11C8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E0FF94-4DA2-4276-A3CE-6B3A04F9CF41}"/>
              </a:ext>
            </a:extLst>
          </p:cNvPr>
          <p:cNvSpPr txBox="1"/>
          <p:nvPr/>
        </p:nvSpPr>
        <p:spPr>
          <a:xfrm>
            <a:off x="3131840" y="32776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</p:txBody>
      </p:sp>
    </p:spTree>
    <p:extLst>
      <p:ext uri="{BB962C8B-B14F-4D97-AF65-F5344CB8AC3E}">
        <p14:creationId xmlns:p14="http://schemas.microsoft.com/office/powerpoint/2010/main" val="3529970323"/>
      </p:ext>
    </p:extLst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3285445" y="1208578"/>
            <a:ext cx="2522424" cy="301553"/>
          </a:xfrm>
          <a:prstGeom prst="rect">
            <a:avLst/>
          </a:prstGeom>
          <a:solidFill>
            <a:srgbClr val="0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833" y="1191364"/>
            <a:ext cx="5759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АЛГОРИТМ ПРОВЕДЕНИЯ </a:t>
            </a:r>
            <a:r>
              <a:rPr lang="ru-RU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ЗАПРОСА КОТИРОВОК </a:t>
            </a:r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ЭЛЕКТРОННОЙ ФОРМЕ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28700" y="2536000"/>
            <a:ext cx="1330948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Извещение и проект контракта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634473" y="2278328"/>
            <a:ext cx="1072591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871823" y="3516581"/>
            <a:ext cx="1660676" cy="733929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 публикации</a:t>
            </a:r>
          </a:p>
          <a:p>
            <a:pPr algn="ctr">
              <a:lnSpc>
                <a:spcPct val="110000"/>
              </a:lnSpc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менее, чем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 5 рабочих дней до окончания срока подачи заявок</a:t>
            </a:r>
          </a:p>
          <a:p>
            <a:pPr algn="ctr">
              <a:lnSpc>
                <a:spcPct val="110000"/>
              </a:lnSpc>
            </a:pPr>
            <a:endParaRPr lang="ru-RU" sz="82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4" y="3127095"/>
            <a:ext cx="351882" cy="351882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863283" y="4720015"/>
            <a:ext cx="1688703" cy="17763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Внесение изменений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позднее, чем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 2 рабочих дня до даты окончания срока подачи заявок</a:t>
            </a:r>
          </a:p>
          <a:p>
            <a:pPr algn="ctr"/>
            <a:endParaRPr lang="ru-RU" sz="82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38" y="4345601"/>
            <a:ext cx="376193" cy="376193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3095453" y="2705232"/>
            <a:ext cx="0" cy="2967143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 txBox="1">
            <a:spLocks/>
          </p:cNvSpPr>
          <p:nvPr/>
        </p:nvSpPr>
        <p:spPr>
          <a:xfrm>
            <a:off x="3956987" y="2536000"/>
            <a:ext cx="1216155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Рассмотрение </a:t>
            </a:r>
            <a:b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 оценка заявок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3724139" y="3514441"/>
            <a:ext cx="1681852" cy="72138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 рассмотрения</a:t>
            </a:r>
          </a:p>
          <a:p>
            <a:pPr algn="ctr">
              <a:lnSpc>
                <a:spcPct val="100000"/>
              </a:lnSpc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рабочий день, следующий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 датой окончания срока приёма заявок</a:t>
            </a:r>
          </a:p>
          <a:p>
            <a:pPr algn="ctr">
              <a:lnSpc>
                <a:spcPct val="100000"/>
              </a:lnSpc>
            </a:pPr>
            <a:endParaRPr lang="ru-RU" sz="82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4" y="3127095"/>
            <a:ext cx="351882" cy="35188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68" y="4343822"/>
            <a:ext cx="376193" cy="376193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>
            <a:off x="5541622" y="2278328"/>
            <a:ext cx="887753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Заголовок 1"/>
          <p:cNvSpPr txBox="1">
            <a:spLocks/>
          </p:cNvSpPr>
          <p:nvPr/>
        </p:nvSpPr>
        <p:spPr>
          <a:xfrm>
            <a:off x="6717785" y="2536000"/>
            <a:ext cx="1093234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Заключение контракта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4" y="2083540"/>
            <a:ext cx="389577" cy="389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0276" y="2083540"/>
            <a:ext cx="389577" cy="389577"/>
          </a:xfrm>
          <a:prstGeom prst="rect">
            <a:avLst/>
          </a:prstGeom>
        </p:spPr>
      </p:pic>
      <p:sp>
        <p:nvSpPr>
          <p:cNvPr id="42" name="Заголовок 1"/>
          <p:cNvSpPr txBox="1">
            <a:spLocks/>
          </p:cNvSpPr>
          <p:nvPr/>
        </p:nvSpPr>
        <p:spPr>
          <a:xfrm>
            <a:off x="3612987" y="4720015"/>
            <a:ext cx="1904158" cy="90843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Особенности</a:t>
            </a:r>
          </a:p>
          <a:p>
            <a:pPr marL="128588" indent="-1285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Ранжирование по цене происходит автоматически оператором ЭТП</a:t>
            </a:r>
          </a:p>
          <a:p>
            <a:pPr marL="128588" indent="-1285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Протокол на ЕИС публикует оператор</a:t>
            </a:r>
          </a:p>
          <a:p>
            <a:pPr algn="ctr">
              <a:lnSpc>
                <a:spcPct val="100000"/>
              </a:lnSpc>
            </a:pPr>
            <a:endParaRPr lang="ru-RU" sz="82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94" y="2083540"/>
            <a:ext cx="389577" cy="389577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6531340" y="3514440"/>
            <a:ext cx="1432686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случаях признания закупки несостоявшейся вносятся изменения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извещение и продлеваются сроки приёма заявок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5" y="3099574"/>
            <a:ext cx="376193" cy="376193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5988672" y="2705232"/>
            <a:ext cx="0" cy="2967143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F:\нэп\Логотип НЭП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12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D2AE9D1-715F-4E72-93D7-722E6C95C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201" t="16681" r="13776" b="44128"/>
          <a:stretch/>
        </p:blipFill>
        <p:spPr>
          <a:xfrm>
            <a:off x="0" y="2090056"/>
            <a:ext cx="9091673" cy="2582229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00F503C0-C71B-4708-AEB7-383C23D2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3935235"/>
      </p:ext>
    </p:extLst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B914595-0BFA-4D58-B3A6-AD49B056A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313" t="26513" r="26376" b="20641"/>
          <a:stretch/>
        </p:blipFill>
        <p:spPr>
          <a:xfrm>
            <a:off x="575556" y="1340768"/>
            <a:ext cx="7992888" cy="5231709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1E673BC8-E658-4A4E-8317-0D7100F8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3256388"/>
      </p:ext>
    </p:extLst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C57E62-72B5-48C0-80C8-8ADEFAE279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47064" r="26375" b="19173"/>
          <a:stretch/>
        </p:blipFill>
        <p:spPr>
          <a:xfrm>
            <a:off x="107504" y="1916832"/>
            <a:ext cx="8766194" cy="3600401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D32FA12B-9AEA-4074-8988-843EB9E34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689523"/>
      </p:ext>
    </p:extLst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FB77712-69BC-4FC2-BADF-168EC9813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313" t="10366" r="27163" b="13301"/>
          <a:stretch/>
        </p:blipFill>
        <p:spPr>
          <a:xfrm>
            <a:off x="1511660" y="919388"/>
            <a:ext cx="6120680" cy="5893988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8A13FD64-1D96-43DF-B9E1-06A49BCD4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5004239"/>
      </p:ext>
    </p:extLst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E663A6A-69FB-4EBA-9D95-F33FDE72D5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25045" r="26375" b="8897"/>
          <a:stretch/>
        </p:blipFill>
        <p:spPr>
          <a:xfrm>
            <a:off x="1331640" y="1138888"/>
            <a:ext cx="6656740" cy="5349166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69DF533D-3BED-4E1A-9D19-D422A9A6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6596486"/>
      </p:ext>
    </p:extLst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3285443" y="1208578"/>
            <a:ext cx="2901045" cy="301553"/>
          </a:xfrm>
          <a:prstGeom prst="rect">
            <a:avLst/>
          </a:prstGeom>
          <a:solidFill>
            <a:srgbClr val="0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833" y="1191364"/>
            <a:ext cx="5996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АЛГОРИТМ ПРОВЕДЕНИЯ </a:t>
            </a:r>
            <a:r>
              <a:rPr lang="ru-RU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ЗАПРОСА ПРЕДЛОЖЕНИЙ </a:t>
            </a:r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/>
            </a:r>
            <a:b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ЭЛЕКТРОННОЙ ФОРМЕ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5326" y="2692451"/>
            <a:ext cx="1330948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Извещение и КД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без права изменения</a:t>
            </a:r>
          </a:p>
          <a:p>
            <a:pPr algn="ctr"/>
            <a:endParaRPr lang="ru-RU" sz="82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76531" y="3746205"/>
            <a:ext cx="1188538" cy="66852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 публикации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позднее, чем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 5 рабочих дней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до даты проведения запроса</a:t>
            </a:r>
          </a:p>
          <a:p>
            <a:pPr algn="ctr"/>
            <a:endParaRPr lang="ru-RU" sz="82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5" y="3402535"/>
            <a:ext cx="274370" cy="274370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580978" y="2582629"/>
            <a:ext cx="0" cy="2925489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438353" y="2582629"/>
            <a:ext cx="0" cy="2906013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291677" y="2350642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 txBox="1">
            <a:spLocks/>
          </p:cNvSpPr>
          <p:nvPr/>
        </p:nvSpPr>
        <p:spPr>
          <a:xfrm>
            <a:off x="1972836" y="2692451"/>
            <a:ext cx="1101949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Подача заявок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486056" y="2582629"/>
            <a:ext cx="0" cy="2906013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021588" y="2582629"/>
            <a:ext cx="0" cy="2925489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633843" y="4283449"/>
            <a:ext cx="1796252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Состав заявки</a:t>
            </a:r>
            <a:endParaRPr lang="ru-RU" sz="825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инфо + соотв. ч.1 ст.31 44-ФЗ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предложение об условиях,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т.ч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 цена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инфо о преимущ.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(ст.28, 29, Россия)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инфо об СМП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соотв. ТРУ законодательству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показатели товара + страна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1844369" y="3746205"/>
            <a:ext cx="1358883" cy="41571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установлен извещением</a:t>
            </a:r>
          </a:p>
          <a:p>
            <a:pPr algn="ctr"/>
            <a:endParaRPr lang="ru-RU" sz="82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7613596" y="2350642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Заголовок 1"/>
          <p:cNvSpPr txBox="1">
            <a:spLocks/>
          </p:cNvSpPr>
          <p:nvPr/>
        </p:nvSpPr>
        <p:spPr>
          <a:xfrm>
            <a:off x="8007904" y="2692451"/>
            <a:ext cx="1093234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Заключение контракта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0" y="2193052"/>
            <a:ext cx="389577" cy="389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94" y="2193052"/>
            <a:ext cx="389577" cy="38957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76" y="2139066"/>
            <a:ext cx="497551" cy="49755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26" y="3402535"/>
            <a:ext cx="274370" cy="274370"/>
          </a:xfrm>
          <a:prstGeom prst="rect">
            <a:avLst/>
          </a:prstGeom>
        </p:spPr>
      </p:pic>
      <p:cxnSp>
        <p:nvCxnSpPr>
          <p:cNvPr id="46" name="Прямая со стрелкой 45"/>
          <p:cNvCxnSpPr/>
          <p:nvPr/>
        </p:nvCxnSpPr>
        <p:spPr>
          <a:xfrm>
            <a:off x="3074785" y="2355334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Заголовок 1"/>
          <p:cNvSpPr txBox="1">
            <a:spLocks/>
          </p:cNvSpPr>
          <p:nvPr/>
        </p:nvSpPr>
        <p:spPr>
          <a:xfrm>
            <a:off x="3481747" y="2673971"/>
            <a:ext cx="1480482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Рассмотрение предложений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Размещение в ЕИС выписки</a:t>
            </a:r>
          </a:p>
          <a:p>
            <a:pPr algn="ctr"/>
            <a:endParaRPr lang="ru-RU" sz="82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5531" y="2193052"/>
            <a:ext cx="389577" cy="389577"/>
          </a:xfrm>
          <a:prstGeom prst="rect">
            <a:avLst/>
          </a:prstGeom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548424" y="3746206"/>
            <a:ext cx="1383616" cy="8349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позднее даты окончания срока рассмотрения и оценки</a:t>
            </a:r>
          </a:p>
          <a:p>
            <a:pPr algn="ctr"/>
            <a:r>
              <a:rPr lang="ru-RU" sz="825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Устанавливается Заказчиком !!!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81" y="3402535"/>
            <a:ext cx="274370" cy="27437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3422352" y="4498303"/>
            <a:ext cx="1644947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Состав выписки</a:t>
            </a:r>
            <a:b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из протокола</a:t>
            </a:r>
            <a:endParaRPr lang="ru-RU" sz="825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перечень отстранённых участников с указанием причины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лучшие условия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без информации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о конкретном участнике закупки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5044650" y="2692451"/>
            <a:ext cx="1413301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Подача окончательных предложений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хуже первоначальных условий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850" y="2139066"/>
            <a:ext cx="497551" cy="497551"/>
          </a:xfrm>
          <a:prstGeom prst="rect">
            <a:avLst/>
          </a:prstGeom>
        </p:spPr>
      </p:pic>
      <p:sp>
        <p:nvSpPr>
          <p:cNvPr id="55" name="Заголовок 1"/>
          <p:cNvSpPr txBox="1">
            <a:spLocks/>
          </p:cNvSpPr>
          <p:nvPr/>
        </p:nvSpPr>
        <p:spPr>
          <a:xfrm>
            <a:off x="5044649" y="3746205"/>
            <a:ext cx="1356026" cy="64561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течение 1 рабочего дня с момента размещения выписки из протокола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07" y="3402535"/>
            <a:ext cx="274370" cy="274370"/>
          </a:xfrm>
          <a:prstGeom prst="rect">
            <a:avLst/>
          </a:prstGeom>
        </p:spPr>
      </p:pic>
      <p:cxnSp>
        <p:nvCxnSpPr>
          <p:cNvPr id="57" name="Прямая со стрелкой 56"/>
          <p:cNvCxnSpPr/>
          <p:nvPr/>
        </p:nvCxnSpPr>
        <p:spPr>
          <a:xfrm>
            <a:off x="4630783" y="2350642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Заголовок 1"/>
          <p:cNvSpPr txBox="1">
            <a:spLocks/>
          </p:cNvSpPr>
          <p:nvPr/>
        </p:nvSpPr>
        <p:spPr>
          <a:xfrm>
            <a:off x="6610226" y="2692451"/>
            <a:ext cx="1307993" cy="28610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Подведение итогов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производится комиссией средствами ЭТП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58" y="2173576"/>
            <a:ext cx="428529" cy="428529"/>
          </a:xfrm>
          <a:prstGeom prst="rect">
            <a:avLst/>
          </a:prstGeom>
        </p:spPr>
      </p:pic>
      <p:sp>
        <p:nvSpPr>
          <p:cNvPr id="60" name="Заголовок 1"/>
          <p:cNvSpPr txBox="1">
            <a:spLocks/>
          </p:cNvSpPr>
          <p:nvPr/>
        </p:nvSpPr>
        <p:spPr>
          <a:xfrm>
            <a:off x="6586210" y="3746206"/>
            <a:ext cx="1356026" cy="76864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</a:t>
            </a:r>
          </a:p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На следующий рабочий день после окончания срока направления окончательных предложений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38" y="3402535"/>
            <a:ext cx="274370" cy="274370"/>
          </a:xfrm>
          <a:prstGeom prst="rect">
            <a:avLst/>
          </a:prstGeom>
        </p:spPr>
      </p:pic>
      <p:cxnSp>
        <p:nvCxnSpPr>
          <p:cNvPr id="62" name="Прямая соединительная линия 61"/>
          <p:cNvCxnSpPr/>
          <p:nvPr/>
        </p:nvCxnSpPr>
        <p:spPr>
          <a:xfrm>
            <a:off x="8036936" y="2582629"/>
            <a:ext cx="0" cy="2893548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6090434" y="2350642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6527414" y="4610586"/>
            <a:ext cx="148959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Содержание протокола</a:t>
            </a:r>
            <a:endParaRPr lang="ru-RU" sz="825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Оценка окончательных предложений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Подведение итогов рассмотрения и оценки заявок</a:t>
            </a:r>
          </a:p>
        </p:txBody>
      </p:sp>
      <p:pic>
        <p:nvPicPr>
          <p:cNvPr id="42" name="Picture 2" descr="F:\нэп\Логотип НЭП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6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lvanesh\Desktop\экотех и МЧС\нэп\картинки для презы\raznoglas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24936" cy="56166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373616" cy="46805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разногласий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размещается</a:t>
            </a:r>
          </a:p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электронной   площадке</a:t>
            </a:r>
          </a:p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один раз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0506951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939253-C09E-46C8-9228-07778CC250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413" t="16237" r="12987" b="44129"/>
          <a:stretch/>
        </p:blipFill>
        <p:spPr>
          <a:xfrm>
            <a:off x="30988" y="1988840"/>
            <a:ext cx="9113012" cy="2563035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BB325BA9-4DE4-4BF7-BAD9-565E9F2A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1558432"/>
      </p:ext>
    </p:extLst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D99358-4B6F-4A05-9780-4B96ADE521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26513" r="26375" b="22109"/>
          <a:stretch/>
        </p:blipFill>
        <p:spPr>
          <a:xfrm>
            <a:off x="683568" y="1268760"/>
            <a:ext cx="7920881" cy="4950551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9069EBA5-4B5C-4BE2-A40D-ED1D4BA2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310623"/>
      </p:ext>
    </p:extLst>
  </p:cSld>
  <p:clrMapOvr>
    <a:masterClrMapping/>
  </p:clrMapOvr>
  <p:transition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A91DA5E-571D-4F6E-A7F2-D340F3E75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313" t="26513" r="27163" b="52936"/>
          <a:stretch/>
        </p:blipFill>
        <p:spPr>
          <a:xfrm>
            <a:off x="467544" y="980728"/>
            <a:ext cx="8424936" cy="2184242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8ACBCFBE-62A5-4674-88AC-16344B69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45EC66-6BA7-4F56-8BBD-81A5154830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525" t="29449" r="26375" b="13301"/>
          <a:stretch/>
        </p:blipFill>
        <p:spPr>
          <a:xfrm>
            <a:off x="2339752" y="3236978"/>
            <a:ext cx="5159398" cy="3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41041"/>
      </p:ext>
    </p:extLst>
  </p:cSld>
  <p:clrMapOvr>
    <a:masterClrMapping/>
  </p:clrMapOvr>
  <p:transition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4FF0A63-E885-4544-A0E2-27E73B54C8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33853" r="26375" b="10366"/>
          <a:stretch/>
        </p:blipFill>
        <p:spPr>
          <a:xfrm>
            <a:off x="971600" y="1340767"/>
            <a:ext cx="7344816" cy="4983982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F0A382C8-EEB4-4B19-BE20-B7423D07F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7870942"/>
      </p:ext>
    </p:extLst>
  </p:cSld>
  <p:clrMapOvr>
    <a:masterClrMapping/>
  </p:clrMapOvr>
  <p:transition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2991BD1-FE55-45AE-ABBB-AD2C23309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738" t="33853" r="27162" b="45596"/>
          <a:stretch/>
        </p:blipFill>
        <p:spPr>
          <a:xfrm>
            <a:off x="107504" y="944724"/>
            <a:ext cx="8928992" cy="22322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A32270-ED15-4322-8B35-AE446B8B6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525" t="23577" r="26375" b="45596"/>
          <a:stretch/>
        </p:blipFill>
        <p:spPr>
          <a:xfrm>
            <a:off x="323528" y="3259224"/>
            <a:ext cx="8781657" cy="3293124"/>
          </a:xfrm>
          <a:prstGeom prst="rect">
            <a:avLst/>
          </a:prstGeom>
        </p:spPr>
      </p:pic>
      <p:pic>
        <p:nvPicPr>
          <p:cNvPr id="5" name="Picture 2" descr="F:\нэп\Логотип НЭП.PNG">
            <a:extLst>
              <a:ext uri="{FF2B5EF4-FFF2-40B4-BE49-F238E27FC236}">
                <a16:creationId xmlns:a16="http://schemas.microsoft.com/office/drawing/2014/main" xmlns="" id="{CCF6D000-6C1F-446C-8697-60FAD510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613660"/>
      </p:ext>
    </p:extLst>
  </p:cSld>
  <p:clrMapOvr>
    <a:masterClrMapping/>
  </p:clrMapOvr>
  <p:transition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3B613B-FDB7-4C54-BCE4-E81D635148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73488" r="26375" b="10365"/>
          <a:stretch/>
        </p:blipFill>
        <p:spPr>
          <a:xfrm>
            <a:off x="172965" y="1196752"/>
            <a:ext cx="8798069" cy="17281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771073A-FE6A-402B-93FD-B9CD9A272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525" t="17705" r="26375" b="1558"/>
          <a:stretch/>
        </p:blipFill>
        <p:spPr>
          <a:xfrm>
            <a:off x="2555775" y="2924944"/>
            <a:ext cx="4032448" cy="3960440"/>
          </a:xfrm>
          <a:prstGeom prst="rect">
            <a:avLst/>
          </a:prstGeom>
        </p:spPr>
      </p:pic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A3F6022C-F1C2-4685-ADD0-43CCA032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015912"/>
      </p:ext>
    </p:extLst>
  </p:cSld>
  <p:clrMapOvr>
    <a:masterClrMapping/>
  </p:clrMapOvr>
  <p:transition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нэп\Логотип НЭП.PNG">
            <a:extLst>
              <a:ext uri="{FF2B5EF4-FFF2-40B4-BE49-F238E27FC236}">
                <a16:creationId xmlns:a16="http://schemas.microsoft.com/office/drawing/2014/main" xmlns="" id="{96F6CA1E-C24A-4780-8C66-BAB468FD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58CE6A-9B35-4447-8D6E-355CC5823D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0313" t="17705" r="26376" b="51468"/>
          <a:stretch/>
        </p:blipFill>
        <p:spPr>
          <a:xfrm>
            <a:off x="280213" y="1052736"/>
            <a:ext cx="8828291" cy="33708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A61558-2714-4337-B465-2574AE5E7B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0313" t="69173" r="27163" b="16238"/>
          <a:stretch/>
        </p:blipFill>
        <p:spPr>
          <a:xfrm>
            <a:off x="251520" y="4860167"/>
            <a:ext cx="8795066" cy="16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27341"/>
      </p:ext>
    </p:extLst>
  </p:cSld>
  <p:clrMapOvr>
    <a:masterClrMapping/>
  </p:clrMapOvr>
  <p:transition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9151" y="1317626"/>
            <a:ext cx="4746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Новый алгоритм заключения контрактов по результатам всех видов </a:t>
            </a:r>
            <a:b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электронных процедур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20551" y="2574782"/>
            <a:ext cx="2170250" cy="16185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2654" indent="0">
              <a:lnSpc>
                <a:spcPct val="100000"/>
              </a:lnSpc>
              <a:buNone/>
            </a:pPr>
            <a:r>
              <a:rPr lang="ru-RU" sz="135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Сроки внедрения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350" b="1" dirty="0">
              <a:solidFill>
                <a:srgbClr val="303D48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271463" indent="0">
              <a:lnSpc>
                <a:spcPct val="100000"/>
              </a:lnSpc>
              <a:buNone/>
            </a:pPr>
            <a:r>
              <a:rPr lang="ru-RU" sz="1200" dirty="0">
                <a:solidFill>
                  <a:srgbClr val="303D48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Аукционы </a:t>
            </a:r>
          </a:p>
          <a:p>
            <a:pPr marL="271463" indent="0">
              <a:lnSpc>
                <a:spcPct val="100000"/>
              </a:lnSpc>
              <a:buNone/>
            </a:pPr>
            <a:endParaRPr lang="ru-RU" sz="1200" dirty="0">
              <a:solidFill>
                <a:srgbClr val="303D48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marL="271463" indent="0">
              <a:lnSpc>
                <a:spcPct val="100000"/>
              </a:lnSpc>
              <a:buNone/>
            </a:pPr>
            <a:r>
              <a:rPr lang="ru-RU" sz="1200" dirty="0">
                <a:solidFill>
                  <a:srgbClr val="303D48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Запросы котировок</a:t>
            </a:r>
          </a:p>
          <a:p>
            <a:pPr marL="271463" indent="0">
              <a:lnSpc>
                <a:spcPct val="100000"/>
              </a:lnSpc>
              <a:buNone/>
            </a:pPr>
            <a:r>
              <a:rPr lang="ru-RU" sz="1200" dirty="0">
                <a:solidFill>
                  <a:srgbClr val="303D48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Запросы предложений</a:t>
            </a:r>
          </a:p>
          <a:p>
            <a:pPr marL="271463" indent="0">
              <a:lnSpc>
                <a:spcPct val="100000"/>
              </a:lnSpc>
              <a:buNone/>
            </a:pPr>
            <a:r>
              <a:rPr lang="ru-RU" sz="1200" dirty="0">
                <a:solidFill>
                  <a:srgbClr val="303D48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Конкурсы</a:t>
            </a:r>
          </a:p>
          <a:p>
            <a:pPr marL="198835" indent="0">
              <a:lnSpc>
                <a:spcPct val="100000"/>
              </a:lnSpc>
              <a:buNone/>
            </a:pPr>
            <a:endParaRPr lang="ru-RU" sz="900" dirty="0">
              <a:solidFill>
                <a:srgbClr val="303D48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1" y="3190977"/>
            <a:ext cx="1770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 1 января 2019</a:t>
            </a:r>
          </a:p>
          <a:p>
            <a:endParaRPr lang="ru-RU" sz="1200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545898" y="3190977"/>
            <a:ext cx="0" cy="1422742"/>
          </a:xfrm>
          <a:prstGeom prst="line">
            <a:avLst/>
          </a:prstGeom>
          <a:ln w="19050">
            <a:solidFill>
              <a:srgbClr val="E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590800" y="3734544"/>
            <a:ext cx="1770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 момента  начала функционирования ЭТП, прошедших отбор</a:t>
            </a:r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4860032" y="2564904"/>
            <a:ext cx="4012835" cy="28597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2654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ru-RU" sz="135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Основное отличие от существующих схем</a:t>
            </a:r>
          </a:p>
          <a:p>
            <a:pPr marL="533400" indent="-260747">
              <a:lnSpc>
                <a:spcPct val="100000"/>
              </a:lnSpc>
              <a:buClr>
                <a:srgbClr val="E20000"/>
              </a:buClr>
              <a:buSzPct val="150000"/>
            </a:pPr>
            <a:r>
              <a:rPr lang="ru-RU" sz="1050" dirty="0">
                <a:solidFill>
                  <a:srgbClr val="303D48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Заказчик все действия в процессе контрактации совершает в ЛК на ЕИС</a:t>
            </a:r>
          </a:p>
          <a:p>
            <a:pPr marL="533400" indent="-260747">
              <a:lnSpc>
                <a:spcPct val="100000"/>
              </a:lnSpc>
              <a:buClr>
                <a:srgbClr val="E20000"/>
              </a:buClr>
              <a:buSzPct val="150000"/>
            </a:pPr>
            <a:r>
              <a:rPr lang="ru-RU" sz="1050" dirty="0">
                <a:solidFill>
                  <a:srgbClr val="303D48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Участник все свои действия в процессе контрактации совершает на ЭП</a:t>
            </a:r>
          </a:p>
          <a:p>
            <a:pPr marL="533400" indent="-260747">
              <a:lnSpc>
                <a:spcPct val="100000"/>
              </a:lnSpc>
              <a:buClr>
                <a:srgbClr val="E20000"/>
              </a:buClr>
              <a:buSzPct val="150000"/>
            </a:pPr>
            <a:r>
              <a:rPr lang="ru-RU" sz="1050" dirty="0">
                <a:solidFill>
                  <a:srgbClr val="303D48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Протокол разногласий может быть только один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772885" y="3586016"/>
            <a:ext cx="3265715" cy="0"/>
          </a:xfrm>
          <a:prstGeom prst="line">
            <a:avLst/>
          </a:prstGeom>
          <a:ln w="19050">
            <a:solidFill>
              <a:srgbClr val="E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33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3191" r="12273"/>
          <a:stretch>
            <a:fillRect/>
          </a:stretch>
        </p:blipFill>
        <p:spPr bwMode="auto">
          <a:xfrm>
            <a:off x="179512" y="1988840"/>
            <a:ext cx="6552728" cy="436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Silvanesh\Desktop\экотех и МЧС\нэп\картинки для презы\1489662291_minoborony-r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88640"/>
            <a:ext cx="1984177" cy="1296329"/>
          </a:xfrm>
          <a:prstGeom prst="rect">
            <a:avLst/>
          </a:prstGeom>
          <a:noFill/>
        </p:spPr>
      </p:pic>
      <p:pic>
        <p:nvPicPr>
          <p:cNvPr id="1029" name="Picture 5" descr="C:\Users\Silvanesh\Desktop\экотех и МЧС\нэп\картинки для презы\ФС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204864"/>
            <a:ext cx="2232080" cy="148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Silvanesh\Desktop\экотех и МЧС\нэп\картинки для презы\2017_06_23-019-851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6399" y="4437112"/>
            <a:ext cx="2400097" cy="1597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71600" y="119675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Закрытые электронные процедуры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8264" y="148478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Минобороны России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0D0785-CBD6-4D90-9982-51E304D6D503}"/>
              </a:ext>
            </a:extLst>
          </p:cNvPr>
          <p:cNvSpPr txBox="1"/>
          <p:nvPr/>
        </p:nvSpPr>
        <p:spPr>
          <a:xfrm>
            <a:off x="6888223" y="3717032"/>
            <a:ext cx="223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Федеральная служба безопасности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CAA891-D5B7-49C5-9D9F-1712BD4F24BD}"/>
              </a:ext>
            </a:extLst>
          </p:cNvPr>
          <p:cNvSpPr txBox="1"/>
          <p:nvPr/>
        </p:nvSpPr>
        <p:spPr>
          <a:xfrm>
            <a:off x="6804248" y="6093296"/>
            <a:ext cx="223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Служба внешней разведки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42332" y="1196752"/>
            <a:ext cx="8064896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700" dirty="0"/>
              <a:t>	</a:t>
            </a:r>
          </a:p>
          <a:p>
            <a:pPr algn="just">
              <a:buNone/>
            </a:pPr>
            <a:r>
              <a:rPr lang="ru-RU" sz="2700" dirty="0"/>
              <a:t>	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Правила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ведения реестра единственных поставщиков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товара, производство которого создается или модернизируется и (или) осваивается на территории Российской Федерации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(специальные инвестиционные контракты)</a:t>
            </a:r>
          </a:p>
          <a:p>
            <a:pPr algn="just">
              <a:buNone/>
            </a:pPr>
            <a:endParaRPr lang="ru-RU" sz="2700" dirty="0">
              <a:solidFill>
                <a:srgbClr val="FF0000"/>
              </a:solidFill>
            </a:endParaRPr>
          </a:p>
          <a:p>
            <a:pPr algn="just">
              <a:buNone/>
            </a:pPr>
            <a:endParaRPr lang="ru-RU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085184"/>
            <a:ext cx="83529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 от 27.02.2017 г. № 231, статьи 111.3, 111.4 Федерального закона № 44-ФЗ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07315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0394" t="3681" r="16846" b="17330"/>
          <a:stretch/>
        </p:blipFill>
        <p:spPr>
          <a:xfrm>
            <a:off x="251520" y="1484784"/>
            <a:ext cx="8655087" cy="5040560"/>
          </a:xfrm>
          <a:prstGeom prst="rect">
            <a:avLst/>
          </a:prstGeom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30615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328592"/>
          </a:xfrm>
        </p:spPr>
        <p:txBody>
          <a:bodyPr>
            <a:noAutofit/>
          </a:bodyPr>
          <a:lstStyle/>
          <a:p>
            <a:pPr marL="285750" indent="-285750" algn="just">
              <a:buNone/>
            </a:pPr>
            <a:endParaRPr lang="ru-RU" sz="2400" b="1" dirty="0">
              <a:solidFill>
                <a:prstClr val="black"/>
              </a:solidFill>
            </a:endParaRPr>
          </a:p>
          <a:p>
            <a:pPr marL="285750" indent="-285750" algn="just">
              <a:buNone/>
            </a:pPr>
            <a:r>
              <a:rPr lang="ru-RU" sz="2400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плане закупок отдельными строками указывается итоговый объем финансового обеспечения, предусмотренный для осуществления закупок в текущем финансовом году, плановом периоде и в последующих годах (в случае если закупки планируется осуществить по истечении планового периода) детализированный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объем финансового обеспечения по каждому коду бюджетной классификации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 algn="just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объем финансового обеспечения по каждому соглашению о предоставлении субсидии.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</a:t>
            </a:r>
            <a:b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21.11.2013 №1043, постановление Правительства</a:t>
            </a:r>
            <a:b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552</a:t>
            </a:r>
            <a:endParaRPr 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DAC837B-053C-4A81-A204-21255B5A55FC}"/>
              </a:ext>
            </a:extLst>
          </p:cNvPr>
          <p:cNvSpPr/>
          <p:nvPr/>
        </p:nvSpPr>
        <p:spPr>
          <a:xfrm>
            <a:off x="3808449" y="581097"/>
            <a:ext cx="2236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78539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700" b="1" dirty="0">
                <a:solidFill>
                  <a:prstClr val="black"/>
                </a:solidFill>
              </a:rPr>
              <a:t>	</a:t>
            </a: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</a:p>
          <a:p>
            <a:pPr algn="just">
              <a:buNone/>
            </a:pP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План-график закупок должен содержать приложения, содержащие обоснования по каждому объекту закупки, включающие обоснования начальной (максимальной) цены контракта или цены контракта, заключаемого с единственным поставщиком (подрядчиком, исполнителем), определяемых в соответствии со статьей 22 Федерального закона с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указанием включенных в объект закупки товаров, работ, услуг, их количества и единиц измерения (при наличии).</a:t>
            </a:r>
          </a:p>
          <a:p>
            <a:pPr algn="just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Постановления Правительства </a:t>
            </a:r>
          </a:p>
          <a:p>
            <a:pPr algn="just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3, 554</a:t>
            </a:r>
          </a:p>
          <a:p>
            <a:pPr>
              <a:buNone/>
            </a:pPr>
            <a:endParaRPr lang="ru-RU" sz="2700" b="1" dirty="0">
              <a:solidFill>
                <a:prstClr val="black"/>
              </a:solidFill>
            </a:endParaRPr>
          </a:p>
          <a:p>
            <a:pPr>
              <a:buNone/>
            </a:pPr>
            <a:r>
              <a:rPr lang="ru-RU" sz="2700" b="1" dirty="0">
                <a:solidFill>
                  <a:prstClr val="black"/>
                </a:solidFill>
              </a:rPr>
              <a:t>	</a:t>
            </a:r>
          </a:p>
          <a:p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49520827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160" y="1768996"/>
            <a:ext cx="7944397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ПФХД на 2020 год и планируемый период сформированы новые требования: расчеты плановых показателей нужно будет формировать по выплатам и поступлениям, изменена форма ПФХД.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443" y="4956131"/>
            <a:ext cx="836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Приказ Минфина России </a:t>
            </a:r>
          </a:p>
          <a:p>
            <a:pPr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31.08.2018 № 186н</a:t>
            </a:r>
            <a:endParaRPr lang="ru-RU" sz="2700" dirty="0"/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795C16-2243-47FB-B02B-185530B15BC2}"/>
              </a:ext>
            </a:extLst>
          </p:cNvPr>
          <p:cNvSpPr txBox="1"/>
          <p:nvPr/>
        </p:nvSpPr>
        <p:spPr>
          <a:xfrm>
            <a:off x="1043608" y="978539"/>
            <a:ext cx="662473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требования к ПФХД</a:t>
            </a:r>
          </a:p>
          <a:p>
            <a:endParaRPr lang="ru-RU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1526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3" y="1916833"/>
            <a:ext cx="3960439" cy="108011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затраты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795C16-2243-47FB-B02B-185530B15BC2}"/>
              </a:ext>
            </a:extLst>
          </p:cNvPr>
          <p:cNvSpPr txBox="1"/>
          <p:nvPr/>
        </p:nvSpPr>
        <p:spPr>
          <a:xfrm>
            <a:off x="1043608" y="978539"/>
            <a:ext cx="662473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Нормирование</a:t>
            </a:r>
          </a:p>
          <a:p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1916832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товарам, работам, услугам, в том числе предельным ценам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203848" y="1484784"/>
            <a:ext cx="648072" cy="50405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644008" y="1484784"/>
            <a:ext cx="648072" cy="50405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588224" y="4365104"/>
            <a:ext cx="0" cy="72008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/>
          <p:cNvSpPr txBox="1">
            <a:spLocks/>
          </p:cNvSpPr>
          <p:nvPr/>
        </p:nvSpPr>
        <p:spPr>
          <a:xfrm>
            <a:off x="4860032" y="5229200"/>
            <a:ext cx="3960439" cy="108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Предметы роскоши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1526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225689"/>
            <a:ext cx="85689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гарантии исполнения контракта обязательно закрепляется право заказчика представлять требование об уплате денежной суммы по гарантии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ненадлежащем выполнении или невыполнении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поставщиком (подрядчиком, исполнителем) обеспеченных ею обязательств, а в гарантии заявки - право заказчика представлять такое требование в случаях, установленных 44-ФЗ.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гарантии исполнения контракта размер требуемой суммы равен цене контракта,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уменьшенной на сумму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пропорциональную объему фактически исполненных и оплаченных обязательств, но не более размера обеспечения исполнения контракта. В случае гарантии заявки требуется сумма в размере обеспечения заявки, установленном в извещении об осуществлении закупки, документации о закупке.</a:t>
            </a:r>
          </a:p>
          <a:p>
            <a:pPr algn="just">
              <a:buNone/>
            </a:pP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 от 15.01.2018 №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just"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постановление Правительства РФ от 08.11.2013г. № 1005»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062C95-1B3D-48CA-A8CD-FE938FDF2331}"/>
              </a:ext>
            </a:extLst>
          </p:cNvPr>
          <p:cNvSpPr txBox="1"/>
          <p:nvPr/>
        </p:nvSpPr>
        <p:spPr>
          <a:xfrm>
            <a:off x="2159732" y="658624"/>
            <a:ext cx="5040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Банковские гарантии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lvanesh\Desktop\экотех и МЧС\нэп\картинки\Zakupki-2_1-750x3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721467" cy="40709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060848"/>
            <a:ext cx="7920880" cy="15121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Изменения, вступившие в силу </a:t>
            </a:r>
          </a:p>
          <a:p>
            <a:pPr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 1 января 2018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42650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" y="1783357"/>
            <a:ext cx="8579296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b="1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перевозке пассажиров автомобильным транспортом и городским наземным электрическим транспортом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исключены из перечня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товаров (работ, услуг), закупки которых должны осуществляться только в форме электронных аукционов.</a:t>
            </a:r>
            <a:endParaRPr lang="ru-RU" sz="2400" dirty="0"/>
          </a:p>
          <a:p>
            <a:pPr algn="just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Распоряжение Правительства от 12.02.2018 №21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 «О внесении изменений в Перечень товаров, работ, услуг, в случае осуществления закупок которых заказчик обязан проводить аукцион в электронной форме (электронный аукцион), утв. распоряжением Правительства РФ от 21.03.2016 N 471-р»</a:t>
            </a:r>
          </a:p>
          <a:p>
            <a:pPr algn="just">
              <a:buNone/>
            </a:pPr>
            <a:endParaRPr lang="ru-RU" sz="2400" dirty="0"/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00B05C-6ADE-4242-B92A-78F5A16D067E}"/>
              </a:ext>
            </a:extLst>
          </p:cNvPr>
          <p:cNvSpPr txBox="1"/>
          <p:nvPr/>
        </p:nvSpPr>
        <p:spPr>
          <a:xfrm>
            <a:off x="1835696" y="847253"/>
            <a:ext cx="62286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«аукционном перечне»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443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Типовые контракты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 диагностику, техобслуживание и ремонт автотранспорта, поставку радиоэлектроники, авиатехники и продукции судостроения, а также выставки и ярмарки.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443" y="4956131"/>
            <a:ext cx="83632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Приказ Минпромторга</a:t>
            </a:r>
          </a:p>
          <a:p>
            <a:pPr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12.03.2018 № 716</a:t>
            </a:r>
          </a:p>
          <a:p>
            <a:endParaRPr lang="ru-RU" sz="2700" dirty="0"/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82803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160" y="1768996"/>
            <a:ext cx="7944397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типовые контракты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 строительство (реконструкцию) объектов капитального строительства, на выполнение проектно-изыскательских работ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443" y="4956131"/>
            <a:ext cx="83632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Приказ Минстроя России </a:t>
            </a:r>
          </a:p>
          <a:p>
            <a:pPr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05.07.2018 № 397/</a:t>
            </a:r>
            <a:r>
              <a:rPr lang="ru-RU" sz="27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№ 398/</a:t>
            </a:r>
            <a:r>
              <a:rPr lang="ru-RU" sz="27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endParaRPr lang="ru-RU" sz="27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700" dirty="0"/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795C16-2243-47FB-B02B-185530B15BC2}"/>
              </a:ext>
            </a:extLst>
          </p:cNvPr>
          <p:cNvSpPr txBox="1"/>
          <p:nvPr/>
        </p:nvSpPr>
        <p:spPr>
          <a:xfrm>
            <a:off x="2987824" y="845666"/>
            <a:ext cx="4806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июля 2019 года</a:t>
            </a:r>
          </a:p>
          <a:p>
            <a:endParaRPr lang="ru-RU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3992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160" y="1768996"/>
            <a:ext cx="7944397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методика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составления графика выполнения строительно-монтажных работ и графика оплаты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выполненных работ по контракту (договору), предметом которого являются строительство (реконструкцию) объектов капитального строительства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443" y="4956131"/>
            <a:ext cx="836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Приказ Минстроя России </a:t>
            </a:r>
          </a:p>
          <a:p>
            <a:pPr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05.06.2018 № 336/</a:t>
            </a:r>
            <a:r>
              <a:rPr lang="ru-RU" sz="27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endParaRPr lang="ru-RU" sz="2700" dirty="0"/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795C16-2243-47FB-B02B-185530B15BC2}"/>
              </a:ext>
            </a:extLst>
          </p:cNvPr>
          <p:cNvSpPr txBox="1"/>
          <p:nvPr/>
        </p:nvSpPr>
        <p:spPr>
          <a:xfrm>
            <a:off x="2987824" y="845666"/>
            <a:ext cx="4806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2019 года</a:t>
            </a:r>
          </a:p>
          <a:p>
            <a:endParaRPr lang="ru-RU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5292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065" y="1772816"/>
            <a:ext cx="8525869" cy="49685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/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Получатели средств федерального бюджета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предусматривают авансовые платежи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заключении договоров (государственных контрактов) о поставке отдельных товаров, об оказании отдельных услуг, включенных в перечень, утверждаемый распоряжением Правительства Российской Федерации от 16 января 2018 г. N 21-р</a:t>
            </a:r>
          </a:p>
          <a:p>
            <a:pPr algn="just">
              <a:buNone/>
            </a:pPr>
            <a:endParaRPr lang="ru-RU" sz="2800" dirty="0"/>
          </a:p>
          <a:p>
            <a:pPr algn="just"/>
            <a:endParaRPr lang="ru-RU" sz="2800" dirty="0"/>
          </a:p>
        </p:txBody>
      </p:sp>
      <p:pic>
        <p:nvPicPr>
          <p:cNvPr id="4" name="Picture 5" descr="C:\Users\Silvanesh\Desktop\экотех и МЧС\нэп\картинки для презы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114550" cy="590550"/>
          </a:xfrm>
          <a:prstGeom prst="rect">
            <a:avLst/>
          </a:prstGeom>
          <a:noFill/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D17927-A445-49F0-923C-8E70AF8E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2540"/>
            <a:ext cx="8229600" cy="19029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 и услуг, в отношении которых при заключении договоров (государственных контрактов) о поставке товаров (об оказании услуг) получателями средств федерального бюджета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предусматриваются авансовые платежи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583B3E68-F580-4F94-980F-80C367E3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3D0C77-BFDB-4C71-8464-E7A494225DA4}"/>
              </a:ext>
            </a:extLst>
          </p:cNvPr>
          <p:cNvSpPr txBox="1"/>
          <p:nvPr/>
        </p:nvSpPr>
        <p:spPr>
          <a:xfrm>
            <a:off x="749212" y="3068961"/>
            <a:ext cx="793122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для печати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Принадлежности канцелярские бумажные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Портативные компьютеры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Автомобили легковые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автотранспортные грузовые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ремонту компьютеров и периферийного оборудования, коммуникационного оборудования, мебели и предметов домашнего обихода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0198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8568952" cy="452596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Уточнено, в каких случаях проводится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сметной стоимости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капремонта объектов капстроительства. Предусмотрена возможность сокращения срока проведения такой проверки до 10 рабочих дней.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Скорректирован перечень документов, представляемых для проведения проверки сметной стоимости. Прописаны особенности проведения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повторной проверки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сметной стоимости в случае внесения изменений в проектную документацию. Уточнен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платы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проведение проверки сметной стоимости.</a:t>
            </a:r>
          </a:p>
          <a:p>
            <a:pPr marL="0" indent="0" algn="just">
              <a:buNone/>
            </a:pP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5721557"/>
            <a:ext cx="7416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</a:t>
            </a:r>
          </a:p>
          <a:p>
            <a: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.12.2017 № 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</a:t>
            </a:r>
            <a:endParaRPr lang="ru-RU" sz="22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980728"/>
            <a:ext cx="622098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составе разделов проектной документации и требованиях к их содержанию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32656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05B351-E4F8-48F0-A21A-08C6F94A2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872" y="372480"/>
            <a:ext cx="5050904" cy="10801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7.1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единых требований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31 44-ФЗ) - реализация</a:t>
            </a:r>
          </a:p>
        </p:txBody>
      </p:sp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C52917EA-15B1-48F4-9BAF-E4843C236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3304B64-E504-4893-ACB2-0904FF4951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2" t="3927"/>
          <a:stretch/>
        </p:blipFill>
        <p:spPr>
          <a:xfrm>
            <a:off x="-1" y="1772816"/>
            <a:ext cx="9127367" cy="47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564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00808"/>
            <a:ext cx="8208912" cy="4176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изменения в Уголовный кодекс РФ, которыми, в том числе, установлена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преступления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государственных закупок. 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6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28" y="197726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16D7F4-221A-447E-9EE6-3E844669CD7C}"/>
              </a:ext>
            </a:extLst>
          </p:cNvPr>
          <p:cNvSpPr txBox="1"/>
          <p:nvPr/>
        </p:nvSpPr>
        <p:spPr>
          <a:xfrm>
            <a:off x="683568" y="549255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Федеральный закон от 23.04.2018 № 99-ФЗ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10521104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4608512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Ст. 200.4 УК РФ. Злоупотребления в сфере закупок товаров, работ, услуг для обеспечения государственных или муниципальных нужд</a:t>
            </a:r>
          </a:p>
          <a:p>
            <a:pPr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максимальная санкция -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лишение свободы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 срок до трех лет с лишением права занимать определенные должности или заниматься определенной деятельностью на срок до трех лет или без такового.</a:t>
            </a:r>
          </a:p>
          <a:p>
            <a:pPr algn="just">
              <a:buFont typeface="Wingdings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28" y="197726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08116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08" y="1457400"/>
            <a:ext cx="8460940" cy="54006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700" dirty="0"/>
              <a:t>	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использование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описании объекта закупки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на товарный знак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условии сопровождения такого указания словами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«или эквивалент»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700" dirty="0"/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6104" y="4437112"/>
            <a:ext cx="86409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п. 1 ч. 1 ст. 33 закона № 44-ФЗ</a:t>
            </a:r>
            <a:endParaRPr lang="en-US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10551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7848872" cy="4752528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Ст. 200.5 УК РФ. Подкуп работника контрактной службы, контрактного управляющего, члена комиссии по осуществлению закупок</a:t>
            </a:r>
          </a:p>
          <a:p>
            <a:pPr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санкция -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лишение свободы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 срок до трех лет со штрафом в размере до двадцатикратной суммы подкупа или без такового и с лишением права занимать определенные должности или заниматься определенной деятельностью на срок до трех лет или без такового.</a:t>
            </a:r>
          </a:p>
          <a:p>
            <a:pPr algn="just">
              <a:buFont typeface="Wingdings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28" y="197726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685606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7848872" cy="41764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endParaRPr lang="ru-RU" dirty="0"/>
          </a:p>
          <a:p>
            <a:pPr algn="just"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196752"/>
            <a:ext cx="74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отдельных составов преступлений выделены преступления в крупном размере, совершенные группой лиц по предварительному сговору и совершенные в особо крупном размере.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Крупным размером подкупа признаются сумма денег, стоимость ценных бумаг, иного имущества, услуг имущественного характера, иных имущественных прав, превышающие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 пятьдесят тысяч рублей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 крупным размером подкупа — превышающие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миллион рублей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28" y="197726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01370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8136904" cy="4824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УК РФ распространяются на следующих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заказчика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контрактной службы,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контрактные управляющие,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комиссии по осуществлению закупок,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лица, осуществляющие приемку товаров, работ, услуг,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уполномоченные лица, представляющие интересы заказчика в сфере закупок.</a:t>
            </a:r>
          </a:p>
          <a:p>
            <a:pPr algn="just">
              <a:buFont typeface="Wingdings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28" y="197726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39367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340768"/>
            <a:ext cx="7848872" cy="50405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УК РФ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которым привлекаются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виновные лица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290 УК РФ – Взятка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159 УК РФ – Мошенничество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169 УК РФ – Препятствие предпринимательской деятельности</a:t>
            </a:r>
          </a:p>
          <a:p>
            <a:pPr>
              <a:buFont typeface="Wingdings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285 УК РФ – Злоупотребление должностными полномочиями</a:t>
            </a: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28" y="197726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186066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3E6F92-A22F-4922-869B-08F06B62C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76338"/>
            <a:ext cx="4392489" cy="452596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разделил закупку на восемь частей и заключил контракты с единственным поставщиком. Региональное управление ФАС признало действия заказчика нарушением Закона № 44-ФЗ и выдало предписание.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исполнителя обязали выплатить в федеральный бюджет общую стоимость всех восьми контрактов. Срок, чтобы выполнить предписание, определили в пять рабочих дней.</a:t>
            </a:r>
          </a:p>
          <a:p>
            <a:pPr marL="0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AE3D538E-1324-42A2-A044-B8C588D2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5D6DF9-12F9-45BF-8590-E13562EB1FB8}"/>
              </a:ext>
            </a:extLst>
          </p:cNvPr>
          <p:cNvSpPr txBox="1"/>
          <p:nvPr/>
        </p:nvSpPr>
        <p:spPr>
          <a:xfrm>
            <a:off x="468052" y="547641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Определение Верховного суда от 05.07.2018</a:t>
            </a:r>
          </a:p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309-КГ18-8614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CAC243-4AB0-4432-BBF4-68BDFA4E0DEC}"/>
              </a:ext>
            </a:extLst>
          </p:cNvPr>
          <p:cNvSpPr txBox="1"/>
          <p:nvPr/>
        </p:nvSpPr>
        <p:spPr>
          <a:xfrm>
            <a:off x="2339752" y="550590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Дробление закупок</a:t>
            </a:r>
          </a:p>
          <a:p>
            <a:endParaRPr lang="ru-RU" sz="2400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D8029BA6-A278-401B-B834-FA7F4C175E06}"/>
              </a:ext>
            </a:extLst>
          </p:cNvPr>
          <p:cNvSpPr txBox="1">
            <a:spLocks/>
          </p:cNvSpPr>
          <p:nvPr/>
        </p:nvSpPr>
        <p:spPr>
          <a:xfrm>
            <a:off x="4572000" y="1576338"/>
            <a:ext cx="4392489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ФАС предлагает изменить практику формирования лотов при проведении государственных закупок для привлечения к участию в них малого и среднего бизнеса.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исправить практику формирования лотов при госзакупках так, чтобы обеспечить максимальное проникновение местных предприятий на эти торги. Чтобы хозяйствующие субъекты, которые являются небольшими, смогли в этих торгах участвовать.</a:t>
            </a:r>
          </a:p>
          <a:p>
            <a:pPr marL="0" indent="0" algn="just">
              <a:buFont typeface="Arial" pitchFamily="34" charset="0"/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Интерфакс-</a:t>
            </a:r>
            <a:r>
              <a:rPr lang="en-US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Закупки - интервью заместителя Руководителя ФАС Максим Овчинников</a:t>
            </a:r>
          </a:p>
          <a:p>
            <a:pPr marL="0" indent="0" algn="just">
              <a:buFont typeface="Arial" pitchFamily="34" charset="0"/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7B1DEE1C-C6EE-46FF-8EC9-8ACD8A50D186}"/>
              </a:ext>
            </a:extLst>
          </p:cNvPr>
          <p:cNvCxnSpPr/>
          <p:nvPr/>
        </p:nvCxnSpPr>
        <p:spPr>
          <a:xfrm>
            <a:off x="4499992" y="1381587"/>
            <a:ext cx="0" cy="5143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25948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360" y="1000298"/>
            <a:ext cx="8435280" cy="48574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ГУПов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МУПов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223-ФЗ</a:t>
            </a:r>
          </a:p>
          <a:p>
            <a:pPr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ru-RU" dirty="0"/>
              <a:t>	</a:t>
            </a:r>
          </a:p>
          <a:p>
            <a:pPr algn="just">
              <a:buNone/>
            </a:pPr>
            <a:r>
              <a:rPr lang="ru-RU" dirty="0"/>
              <a:t>	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2B28F1-6E50-4181-928C-05A9159B2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226" t="8897" r="25588" b="3026"/>
          <a:stretch/>
        </p:blipFill>
        <p:spPr>
          <a:xfrm>
            <a:off x="2231740" y="2060848"/>
            <a:ext cx="468052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3594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360" y="1811957"/>
            <a:ext cx="8435280" cy="485740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/>
              <a:t>	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внесения изменений или  отмены извещений по закупкам у единственного поставщика </a:t>
            </a:r>
          </a:p>
          <a:p>
            <a:pPr algn="ctr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44-ФЗ не регулирует порядок отмены таких закупок, ЕИС технически не позволяет внести подобные изменения.</a:t>
            </a:r>
          </a:p>
          <a:p>
            <a:pPr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Решение: только через выдачу Предписания УФАС</a:t>
            </a:r>
          </a:p>
          <a:p>
            <a:pPr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Риски: процедура внеплановой проверки</a:t>
            </a:r>
          </a:p>
          <a:p>
            <a:pPr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ru-RU" dirty="0"/>
              <a:t>	</a:t>
            </a:r>
          </a:p>
          <a:p>
            <a:pPr algn="just">
              <a:buNone/>
            </a:pPr>
            <a:r>
              <a:rPr lang="ru-RU" dirty="0"/>
              <a:t>	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165401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lvanesh\Desktop\экотех и МЧС\нэп\картинки\Zakupki-2_1-750x3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721467" cy="40709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060848"/>
            <a:ext cx="7920880" cy="15121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Изменения, вступившие в силу </a:t>
            </a:r>
          </a:p>
          <a:p>
            <a:pPr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 1 июля 2018 года</a:t>
            </a:r>
          </a:p>
          <a:p>
            <a:pPr algn="just"/>
            <a:endParaRPr lang="ru-RU" dirty="0"/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42650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4848" y="1412776"/>
            <a:ext cx="8229600" cy="47525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 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 в план-график может осуществляться не позднее чем за один день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до дня размещения в ЕИС извещения по процедурам определения поставщиков (подрядчиков, исполнителей), объявленным после признания конкурсов, аукционов, запросов предложений и запросов котировок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несостоявшимися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связи с отсутствием или отклонением всех заявок, а также в случае проведения закупки у единственного поставщика (подрядчика, исполнителя).</a:t>
            </a:r>
          </a:p>
          <a:p>
            <a:pPr algn="just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7" name="Picture 1" descr="C:\Users\Silvanesh\Desktop\экотех и МЧС\нэп\картинки для презы\5ccb54fc6cf89195da4b0226b6bc2c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391" y="188640"/>
            <a:ext cx="2470057" cy="163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12540"/>
            <a:ext cx="8352928" cy="517403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</a:p>
          <a:p>
            <a:pPr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При осуществлении закупок у единственного поставщика по п. 9 ч. 1 ст. 93 Закона N 44-ФЗ разрешено изменять план-график закупок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заключения контракта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Поправки позволяют заказчикам незамедлительно оказывать помощь пострадавшим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авариях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иных чрезвычайных ситуациях, в случае необходимости в экстренной либо неотложной медицинской помощи.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CC5C86-F281-476C-91A0-A8175A688226}"/>
              </a:ext>
            </a:extLst>
          </p:cNvPr>
          <p:cNvSpPr txBox="1"/>
          <p:nvPr/>
        </p:nvSpPr>
        <p:spPr>
          <a:xfrm>
            <a:off x="755576" y="5013176"/>
            <a:ext cx="7992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постановления Правительства РФ</a:t>
            </a:r>
            <a:b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16.08.2018 № 952</a:t>
            </a:r>
          </a:p>
          <a:p>
            <a:pPr algn="just"/>
            <a:endParaRPr lang="ru-RU" sz="22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Доработан функционал ЕИС по копированию позиций</a:t>
            </a:r>
          </a:p>
          <a:p>
            <a:pPr algn="just"/>
            <a:endParaRPr lang="ru-RU" sz="22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3049733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4472" y="866588"/>
            <a:ext cx="8229600" cy="4176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заключения контракта с участником,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занявшим второе место,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случае отказа заказчика от заключения контракта с победителем определения поставщика (подрядчика, исполнителя)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" descr="C:\Users\Silvanesh\Desktop\экотех и МЧС\нэп\картинки для презы\looking_for_partners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005064"/>
            <a:ext cx="3475484" cy="1989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28" y="197726"/>
            <a:ext cx="2257426" cy="723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16224" y="5229200"/>
            <a:ext cx="51125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ч. 11 </a:t>
            </a:r>
          </a:p>
          <a:p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31 закона № 44-ФЗ</a:t>
            </a:r>
            <a:endParaRPr lang="en-US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ru-RU" dirty="0"/>
              <a:t>	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привлечение «внешних» экспертов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экспертизы результатов контракта по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несостоявшимся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закупкам в электронном виде – часть 4 статьи 94 Федерального закона 44-ФЗ.</a:t>
            </a: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4" y="3561175"/>
            <a:ext cx="4585447" cy="304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018"/>
            <a:ext cx="8352928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инициатива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Единые требования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экспертному заключению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статья в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Уголовный кодекс РФ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статья в Кодекс Российской Федерации об административных правонарушениях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83848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FB0A47-7C83-4A80-83A0-8EFC91194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01" y="836712"/>
            <a:ext cx="835386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контрактов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размещения информации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реестре контрактов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увеличиваются до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рабочих дней.</a:t>
            </a: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информации о расторжении контракта, изменении условий контракта -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рабочих дней</a:t>
            </a:r>
          </a:p>
          <a:p>
            <a:endParaRPr lang="ru-RU" dirty="0"/>
          </a:p>
        </p:txBody>
      </p:sp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092C5869-5F99-4314-A929-8DC99EB1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9D8E1F-9D51-448E-A3DA-90901399C9E7}"/>
              </a:ext>
            </a:extLst>
          </p:cNvPr>
          <p:cNvSpPr txBox="1"/>
          <p:nvPr/>
        </p:nvSpPr>
        <p:spPr>
          <a:xfrm>
            <a:off x="323529" y="5805264"/>
            <a:ext cx="79928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ст. 103 Закона № 44-ФЗ, постановление Правительства от 28.11.2013 № 1084</a:t>
            </a: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068054163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9" y="1063277"/>
            <a:ext cx="8424935" cy="27977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о результатах отдельных этапов исполнения контрактов теперь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размещаются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отчет об исполнении контракта, документы об оплате и приемке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 размещать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результатах отдельных этапов исполнения контракта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будет сохранена только для случаев, если предметом контракта является выполнение работ по строительству, реконструкции, капитальному ремонту объектов капитального строительства, по сохранению объектов культурного наследия (памятников истории и культуры) народов Российской Федерации или цена контракта превышает один миллиард рублей.</a:t>
            </a:r>
          </a:p>
          <a:p>
            <a:pPr algn="just">
              <a:buFont typeface="Wingdings" pitchFamily="2" charset="2"/>
              <a:buChar char="ü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499455-EFF7-4A55-A3B2-284A038B30A9}"/>
              </a:ext>
            </a:extLst>
          </p:cNvPr>
          <p:cNvSpPr txBox="1"/>
          <p:nvPr/>
        </p:nvSpPr>
        <p:spPr>
          <a:xfrm>
            <a:off x="395536" y="5807097"/>
            <a:ext cx="79928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ч.9 ст. 94 Закона № 44-ФЗ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Минфина от 29.08.2018 № 24-03-08/61468</a:t>
            </a:r>
            <a:endParaRPr lang="ru-RU" sz="2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/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0516F9D7-11F8-4876-89D8-0256EB95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B2CDA1-F7D5-4935-BE30-70AA9A3DF4E8}"/>
              </a:ext>
            </a:extLst>
          </p:cNvPr>
          <p:cNvSpPr txBox="1"/>
          <p:nvPr/>
        </p:nvSpPr>
        <p:spPr>
          <a:xfrm>
            <a:off x="683568" y="1556792"/>
            <a:ext cx="77835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(муниципальные) заказчики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вправе заключать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государственные (муниципальные)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отзыва лимитов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обязательств в целях их приведения в соответствие с законом (решением) о бюджете в размере, не превышающем объема принимаемых бюджетных обязательств, поставленных на учет в порядке, установленном финансовым органом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77D3FD-CDCD-4EA3-AA04-B33EAE2BAF44}"/>
              </a:ext>
            </a:extLst>
          </p:cNvPr>
          <p:cNvSpPr txBox="1"/>
          <p:nvPr/>
        </p:nvSpPr>
        <p:spPr>
          <a:xfrm>
            <a:off x="683568" y="5405700"/>
            <a:ext cx="898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ч.3 ст. 72 Бюджетного кодекса РФ</a:t>
            </a:r>
          </a:p>
          <a:p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DEE46B-76E4-4FAC-8EC1-DB8C981ABA63}"/>
              </a:ext>
            </a:extLst>
          </p:cNvPr>
          <p:cNvSpPr txBox="1"/>
          <p:nvPr/>
        </p:nvSpPr>
        <p:spPr>
          <a:xfrm>
            <a:off x="755576" y="1033572"/>
            <a:ext cx="7783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контрактов в период отзыва лимитов</a:t>
            </a:r>
          </a:p>
        </p:txBody>
      </p:sp>
    </p:spTree>
    <p:extLst>
      <p:ext uri="{BB962C8B-B14F-4D97-AF65-F5344CB8AC3E}">
        <p14:creationId xmlns:p14="http://schemas.microsoft.com/office/powerpoint/2010/main" val="117741350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8092" y="1484784"/>
            <a:ext cx="807524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Правительству предоставлено право определять:</a:t>
            </a:r>
          </a:p>
          <a:p>
            <a:pPr marL="0" indent="0" algn="just">
              <a:buNone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определения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минимального срока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исполнения поставщиком (подрядчиком, исполнителем) контракта;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лотов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осуществлении закупок отдельных видов товаров, работ, услуг.</a:t>
            </a:r>
          </a:p>
          <a:p>
            <a:endParaRPr lang="ru-RU" sz="2700" dirty="0"/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8092" y="5595248"/>
            <a:ext cx="9649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часть 29 статьи 34 44-ФЗ</a:t>
            </a:r>
          </a:p>
          <a:p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352928" cy="5400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Правила предоставления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 организациям инвалидов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определении поставщиков (подрядчика, исполнителя) в отношении предлагаемой ими цены контракта </a:t>
            </a:r>
          </a:p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одного контракта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(одного лота) не могут быть товары, работы, услуги, включенные в данный перечень и не включенные в него</a:t>
            </a: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D866FB-09F8-4CE5-BE3A-083E983D9131}"/>
              </a:ext>
            </a:extLst>
          </p:cNvPr>
          <p:cNvSpPr txBox="1"/>
          <p:nvPr/>
        </p:nvSpPr>
        <p:spPr>
          <a:xfrm>
            <a:off x="611560" y="5834191"/>
            <a:ext cx="943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 РФ</a:t>
            </a:r>
          </a:p>
          <a:p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22 июня 2018 года № 716.</a:t>
            </a:r>
          </a:p>
        </p:txBody>
      </p:sp>
    </p:spTree>
    <p:extLst>
      <p:ext uri="{BB962C8B-B14F-4D97-AF65-F5344CB8AC3E}">
        <p14:creationId xmlns:p14="http://schemas.microsoft.com/office/powerpoint/2010/main" val="2026718664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6629"/>
            <a:ext cx="8229600" cy="438194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новое требование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участникам закупки в электронном аукционе: «отсутствие у участника закупки ограничений для участия в закупках, установленных законодательством Российской Федерации».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Silvanesh\Desktop\экотех и МЧС\нэп\картинки для презы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114550" cy="590550"/>
          </a:xfrm>
          <a:prstGeom prst="rect">
            <a:avLst/>
          </a:prstGeom>
          <a:noFill/>
        </p:spPr>
      </p:pic>
      <p:pic>
        <p:nvPicPr>
          <p:cNvPr id="28673" name="Picture 1" descr="C:\Users\Silvanesh\Desktop\экотех и МЧС\нэп\картинки для презы\brigada s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721" y="2996952"/>
            <a:ext cx="6885261" cy="2913555"/>
          </a:xfrm>
          <a:prstGeom prst="rect">
            <a:avLst/>
          </a:prstGeom>
          <a:noFill/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2AF6DF-D9FA-444D-A4D2-2052561C3ECF}"/>
              </a:ext>
            </a:extLst>
          </p:cNvPr>
          <p:cNvSpPr txBox="1"/>
          <p:nvPr/>
        </p:nvSpPr>
        <p:spPr>
          <a:xfrm>
            <a:off x="645645" y="5809239"/>
            <a:ext cx="8085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статья 31 Федерального закона</a:t>
            </a:r>
          </a:p>
          <a:p>
            <a:pPr algn="just"/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44-ФЗ</a:t>
            </a:r>
          </a:p>
          <a:p>
            <a:pPr algn="just"/>
            <a:endParaRPr 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482453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первой части заявки на участие в электронном аукционе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 указывает страну происхождения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товара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случае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заказчиком условий,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запретов, ограничений допуска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товаров, происходящих из иностранного государства или группы иностранных государств, в соответствии со статьей 14 закона № 44-ФЗ.</a:t>
            </a:r>
          </a:p>
          <a:p>
            <a:pPr algn="just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Если заказчиком устанавливались запреты, ограничения или условия в соответствии со ст. 14 44-ФЗ,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протоколе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рассмотрения первых частей заявок указывается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наличии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поданных заявок предложений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поставке иностранных  товаров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работ, услуг </a:t>
            </a:r>
          </a:p>
          <a:p>
            <a:pPr marL="0" indent="0" algn="just">
              <a:buNone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96375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35893"/>
            <a:ext cx="8435280" cy="536145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 1 июля 2018 года стоимость работ по строительству или реконструкции объектов, выполняемых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подрядчиком самостоятельно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привлечения других лиц к исполнению своих обязательств по государственным и муниципальным контрактам, должна составлять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25 %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цены контракта.</a:t>
            </a:r>
          </a:p>
          <a:p>
            <a:pPr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C8526B-3F88-4624-A193-2ED31D56CD78}"/>
              </a:ext>
            </a:extLst>
          </p:cNvPr>
          <p:cNvSpPr txBox="1"/>
          <p:nvPr/>
        </p:nvSpPr>
        <p:spPr>
          <a:xfrm>
            <a:off x="611560" y="551723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 РФ от 15.05.2017 № 570</a:t>
            </a:r>
          </a:p>
        </p:txBody>
      </p:sp>
    </p:spTree>
    <p:extLst>
      <p:ext uri="{BB962C8B-B14F-4D97-AF65-F5344CB8AC3E}">
        <p14:creationId xmlns:p14="http://schemas.microsoft.com/office/powerpoint/2010/main" val="10708991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80120"/>
            <a:ext cx="8604448" cy="580526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/>
              <a:t>	</a:t>
            </a:r>
            <a:endParaRPr lang="ru-RU" sz="2400" dirty="0"/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Изменения в основаниях закупки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единственного поставщика:</a:t>
            </a:r>
          </a:p>
          <a:p>
            <a:pPr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/>
              <a:t>	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«оказание услуг по водоснабжению, 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водоотведению, теплоснабжению, </a:t>
            </a:r>
          </a:p>
          <a:p>
            <a:pPr algn="just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обращению с твердыми </a:t>
            </a:r>
          </a:p>
          <a:p>
            <a:pPr algn="just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коммунальными отходами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газоснабжению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(за исключением услуг по реализации 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сжиженного газа),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&lt;…&gt;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buNone/>
            </a:pPr>
            <a:endParaRPr lang="ru-RU" sz="2400" dirty="0"/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4" name="Picture 6" descr="C:\Users\Silvanesh\Desktop\экотех и МЧС\нэп\картинки для презы\отходы ПВ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276872"/>
            <a:ext cx="210404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5589240"/>
            <a:ext cx="86409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п. 8 ч. 1 ст. 93 закона № 44-ФЗ</a:t>
            </a:r>
            <a:endParaRPr lang="en-US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Picture 2" descr="C:\Users\Silvanesh\Desktop\экотех и МЧС\нэп\картинки для презы\1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6632"/>
            <a:ext cx="2581680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435246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67D716-9D45-45B7-9A86-2096BD86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143397"/>
            <a:ext cx="793122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и декларации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заявки на участие в электронном аукционе будут подаваться с применением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программно-аппаратных средств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 площадки.</a:t>
            </a:r>
          </a:p>
          <a:p>
            <a:pPr marL="0" indent="0" algn="just">
              <a:buNone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1D3ED174-CCFC-44F5-99A4-4A2B832A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2988175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11256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электронной площадки будет возвращать заявку участнику,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информации об участнике закупки, в т.ч. информации об учредителях, о членах коллегиального исполнительного органа, лице, исполняющем функции единоличного исполнительного органа участника закупки - юридического лица 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включена в РНП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условии установления заказчиком данного требования.</a:t>
            </a:r>
          </a:p>
          <a:p>
            <a:pPr marL="0" indent="0" algn="just">
              <a:buNone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Офшорность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закупки теперь проверяет Заказчик</a:t>
            </a: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3110715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360" y="1166018"/>
            <a:ext cx="8435280" cy="452596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«Ставка рефинансирования» заменена на «ключевую ставку».</a:t>
            </a:r>
          </a:p>
          <a:p>
            <a:pPr algn="just">
              <a:buFont typeface="Wingdings" pitchFamily="2" charset="2"/>
              <a:buChar char="ü"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Ключевая ставка -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7,5% годовых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Минфина от 29.08.2018 № 24-03-08/61468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327511" y="635720"/>
            <a:ext cx="8564969" cy="596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мониторинга и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фиксации действий, бездействия участников контрактной системы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закупок в единой информационной системе, на электронной площадке создается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информационная система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должна обеспечивать в том числе:</a:t>
            </a:r>
          </a:p>
          <a:p>
            <a:pPr algn="just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just">
              <a:buNone/>
            </a:pP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фиксацию, включая видеофиксацию, в режиме реального времени действий, бездействия участников контрактной системы в сфере закупок в единой информационной системе, на электронной площадке</a:t>
            </a:r>
            <a:endParaRPr lang="ru-RU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7314F2-0500-4A5A-82DC-CE3BCF964777}"/>
              </a:ext>
            </a:extLst>
          </p:cNvPr>
          <p:cNvSpPr txBox="1"/>
          <p:nvPr/>
        </p:nvSpPr>
        <p:spPr>
          <a:xfrm>
            <a:off x="323529" y="5861134"/>
            <a:ext cx="7992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ч.13 ст. 4 Закона № 44-ФЗ</a:t>
            </a:r>
          </a:p>
          <a:p>
            <a:endParaRPr lang="ru-RU" sz="2600" dirty="0"/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830317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Операторы электронных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специализированных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электронных площадок вправе взимать плату с лица, с которым заключается контракт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проведения электронной или закрытой электронной процедуры.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размер платы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взимается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лица, с которым контракт заключается в случае уклонения победителя процедуры от заключения контракта.</a:t>
            </a:r>
            <a:r>
              <a:rPr lang="ru-RU" sz="2400" dirty="0"/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7029" y="3188874"/>
            <a:ext cx="3659818" cy="1824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общему правилу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1 % НМЦК,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более 5 тысяч рублей, а также НДС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66415" y="3212976"/>
            <a:ext cx="3575222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закупок у СМП и СОНКО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1 % НМЦК,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более 2 тысяч рублей, включая НДС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9E5C61-A295-4491-B2A3-8D09BF590D7E}"/>
              </a:ext>
            </a:extLst>
          </p:cNvPr>
          <p:cNvSpPr txBox="1"/>
          <p:nvPr/>
        </p:nvSpPr>
        <p:spPr>
          <a:xfrm>
            <a:off x="395536" y="6150114"/>
            <a:ext cx="898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 от 10.05.2018 № 564</a:t>
            </a:r>
          </a:p>
          <a:p>
            <a:pPr algn="just"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Минфина России от 06.11.2018 № 24-06-08/79659 </a:t>
            </a:r>
          </a:p>
        </p:txBody>
      </p:sp>
    </p:spTree>
    <p:extLst>
      <p:ext uri="{BB962C8B-B14F-4D97-AF65-F5344CB8AC3E}">
        <p14:creationId xmlns:p14="http://schemas.microsoft.com/office/powerpoint/2010/main" val="2387227386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7"/>
            <a:ext cx="8229600" cy="129614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размер обеспечения заявки на участие в конкурсе или аукционе 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755576" y="2276872"/>
            <a:ext cx="3168352" cy="8640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НМЦК от 5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20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92080" y="2276872"/>
            <a:ext cx="3168352" cy="8640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Размер обеспечения заявки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0,5 до 1 % НМЦК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4283968" y="2564904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5576" y="3789040"/>
            <a:ext cx="3168352" cy="8640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НМЦК более 20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4283968" y="566124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64088" y="3789040"/>
            <a:ext cx="3168352" cy="8640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Размер обеспечения заявки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0,5 до 5 % НМЦК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5576" y="5373216"/>
            <a:ext cx="3168352" cy="8640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НМЦК более 20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рублей и закупка по ст. 28 и 29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44-ФЗ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4283968" y="4077072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64088" y="5373216"/>
            <a:ext cx="3168352" cy="8640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Размер обеспечения заявки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более 2 % НМЦК</a:t>
            </a:r>
          </a:p>
        </p:txBody>
      </p:sp>
    </p:spTree>
    <p:extLst>
      <p:ext uri="{BB962C8B-B14F-4D97-AF65-F5344CB8AC3E}">
        <p14:creationId xmlns:p14="http://schemas.microsoft.com/office/powerpoint/2010/main" val="208117736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4104456" cy="1296144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заявки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</a:t>
            </a: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323528" y="1700808"/>
            <a:ext cx="8640960" cy="396044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Начальная (максимальная) цена контракта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63888" y="1196752"/>
            <a:ext cx="0" cy="36724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11760" y="494116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3707904" y="1268760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заявки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обязательно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16D568-3D58-4639-A767-5573E3C2D3FE}"/>
              </a:ext>
            </a:extLst>
          </p:cNvPr>
          <p:cNvSpPr txBox="1"/>
          <p:nvPr/>
        </p:nvSpPr>
        <p:spPr>
          <a:xfrm>
            <a:off x="323528" y="5767952"/>
            <a:ext cx="89830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</a:t>
            </a:r>
          </a:p>
          <a:p>
            <a:pPr algn="just"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12.04.2018 № 439 </a:t>
            </a: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3E6F92-A22F-4922-869B-08F06B62C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28800"/>
            <a:ext cx="8486293" cy="452596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конкурсов и аукционов (запросов предложений, запросов предложений в электронной форме), когда НМЦК не превышает 1 млн рублей, заказчик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установить требование обеспечения заявки.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НМЦК превышает 1 млн рублей заказчик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установить требование обеспечения заявки).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процедуры, извещения о которых размещены в ЕИС до 1 октября 2018 года проводятся с учетом использования счетов электронных площадок.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процедуры, извещения о которых размещены в ЕИС начиная с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2018 года (включительно) проводятся с учетом использования механизма специальных счетов.</a:t>
            </a: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AE3D538E-1324-42A2-A044-B8C588D2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5D6DF9-12F9-45BF-8590-E13562EB1FB8}"/>
              </a:ext>
            </a:extLst>
          </p:cNvPr>
          <p:cNvSpPr txBox="1"/>
          <p:nvPr/>
        </p:nvSpPr>
        <p:spPr>
          <a:xfrm>
            <a:off x="550202" y="5592142"/>
            <a:ext cx="8486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письмо Минфин России от 02.10.2018 № 24-06-08/70718</a:t>
            </a:r>
          </a:p>
          <a:p>
            <a:endParaRPr lang="ru-RU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также, письмо Минфина от 30 октября 2018 № 24-01-07/77857, где говорится о размере обеспечения для НМЦК менее 1 млн рублей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CAC243-4AB0-4432-BBF4-68BDFA4E0DEC}"/>
              </a:ext>
            </a:extLst>
          </p:cNvPr>
          <p:cNvSpPr txBox="1"/>
          <p:nvPr/>
        </p:nvSpPr>
        <p:spPr>
          <a:xfrm>
            <a:off x="2454179" y="88799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порядке работы с 1 октября 2018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761240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5FBB49A-AA44-4692-ADE9-DF381A9180EE}"/>
              </a:ext>
            </a:extLst>
          </p:cNvPr>
          <p:cNvSpPr/>
          <p:nvPr/>
        </p:nvSpPr>
        <p:spPr>
          <a:xfrm>
            <a:off x="1547664" y="4042142"/>
            <a:ext cx="6480720" cy="118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5" y="569456"/>
            <a:ext cx="5740351" cy="771312"/>
          </a:xfrm>
        </p:spPr>
        <p:txBody>
          <a:bodyPr/>
          <a:lstStyle/>
          <a:p>
            <a:pPr algn="ctr">
              <a:buNone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Проблемы по специальным счетам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2700" dirty="0"/>
          </a:p>
          <a:p>
            <a:pPr algn="just">
              <a:buFont typeface="Wingdings" pitchFamily="2" charset="2"/>
              <a:buChar char="ü"/>
            </a:pPr>
            <a:endParaRPr lang="ru-RU" sz="2700" dirty="0"/>
          </a:p>
          <a:p>
            <a:pPr algn="just">
              <a:buNone/>
            </a:pPr>
            <a:endParaRPr lang="ru-RU" sz="2700" dirty="0"/>
          </a:p>
          <a:p>
            <a:pPr algn="just"/>
            <a:endParaRPr lang="ru-RU" dirty="0"/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16386" name="Picture 2" descr="C:\Users\Silvanesh\Desktop\экотех и МЧС\нэп\картинки для презы\tszh_kaprem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175595" cy="21740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131" y="1567781"/>
            <a:ext cx="5328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 закупки будет вправе открыть на основании договора с любым банком из утвержденного перечня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специальный счет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который вносятся денежные средства, в отношении которых возможно осуществлять (при необходимости) блокирование в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размере обеспечения заявки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8D1422-0E27-45B3-AE1B-2225EAC31AFF}"/>
              </a:ext>
            </a:extLst>
          </p:cNvPr>
          <p:cNvSpPr txBox="1"/>
          <p:nvPr/>
        </p:nvSpPr>
        <p:spPr>
          <a:xfrm>
            <a:off x="323528" y="5517957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МИНИСТЕРСТВО ФИНАНСОВ РОССИЙСКОЙ ФЕДЕРАЦИИ 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Письмо от 31 августа 2018 года № 24-00-09/62461 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Письмо от 6 ноября 2018 года № 24-06-08/79659</a:t>
            </a:r>
          </a:p>
          <a:p>
            <a:pPr fontAlgn="base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4D9657-C1D9-4D5F-9B0B-DC0F5428924D}"/>
              </a:ext>
            </a:extLst>
          </p:cNvPr>
          <p:cNvSpPr txBox="1"/>
          <p:nvPr/>
        </p:nvSpPr>
        <p:spPr>
          <a:xfrm>
            <a:off x="1837246" y="4100880"/>
            <a:ext cx="6703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Отсутствие иммунитета счета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Отказ в открытии счета физическим лицам</a:t>
            </a: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DD8DD8-D21C-46D1-8FDB-20927431EF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801" t="10365" r="27162" b="3026"/>
          <a:stretch/>
        </p:blipFill>
        <p:spPr>
          <a:xfrm>
            <a:off x="1547664" y="764704"/>
            <a:ext cx="5688632" cy="5502119"/>
          </a:xfrm>
          <a:prstGeom prst="rect">
            <a:avLst/>
          </a:prstGeom>
        </p:spPr>
      </p:pic>
      <p:pic>
        <p:nvPicPr>
          <p:cNvPr id="5" name="Picture 2" descr="F:\нэп\Логотип НЭП.PNG">
            <a:extLst>
              <a:ext uri="{FF2B5EF4-FFF2-40B4-BE49-F238E27FC236}">
                <a16:creationId xmlns:a16="http://schemas.microsoft.com/office/drawing/2014/main" xmlns="" id="{3727D9CE-908F-420B-BBA6-AB51CF67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82748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8157592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добавлены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пункты 53 и 54 в часть 1 статьи 93 закона № 44-ФЗ:</a:t>
            </a:r>
          </a:p>
          <a:p>
            <a:pPr algn="just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53) заключение органами государственной власти Российской Федерации, органами государственной власти субъектов Российской Федерации, органами местного самоуправления контрактов на оказание услуг по осуществлению рейтинговых действий юридическими лицами, признаваемыми в соответствии с законодательством Российской Федерации кредитными рейтинговыми агентствами, а также иностранными юридическими лицами, осуществляющими рейтинговые действия за пределами территории Российской Федерации;</a:t>
            </a:r>
          </a:p>
          <a:p>
            <a:pPr algn="just">
              <a:buNone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0026908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C5A57-6BEF-4B86-B7C2-72B8A66DCF01}"/>
              </a:ext>
            </a:extLst>
          </p:cNvPr>
          <p:cNvSpPr/>
          <p:nvPr/>
        </p:nvSpPr>
        <p:spPr>
          <a:xfrm>
            <a:off x="395536" y="1859339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банков,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участниками закупок открываются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счета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нэп\Логотип НЭП.PNG">
            <a:extLst>
              <a:ext uri="{FF2B5EF4-FFF2-40B4-BE49-F238E27FC236}">
                <a16:creationId xmlns:a16="http://schemas.microsoft.com/office/drawing/2014/main" xmlns="" id="{6CE8AC10-73F8-4C09-B36E-96FC5541C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A1E270B-CDBE-40BA-99E6-0852C6E7B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888" t="10366" r="32675" b="90"/>
          <a:stretch/>
        </p:blipFill>
        <p:spPr>
          <a:xfrm>
            <a:off x="3923928" y="256647"/>
            <a:ext cx="4680520" cy="634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4169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6535" t="4060" r="8511"/>
          <a:stretch/>
        </p:blipFill>
        <p:spPr>
          <a:xfrm>
            <a:off x="107504" y="1124744"/>
            <a:ext cx="8928993" cy="5409343"/>
          </a:xfrm>
          <a:prstGeom prst="rect">
            <a:avLst/>
          </a:prstGeom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88CAB4-73B9-475B-98EA-8B5B625C864E}"/>
              </a:ext>
            </a:extLst>
          </p:cNvPr>
          <p:cNvSpPr txBox="1"/>
          <p:nvPr/>
        </p:nvSpPr>
        <p:spPr>
          <a:xfrm>
            <a:off x="2699792" y="510811"/>
            <a:ext cx="59046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Выдача банковских гарантий</a:t>
            </a:r>
          </a:p>
        </p:txBody>
      </p:sp>
    </p:spTree>
    <p:extLst>
      <p:ext uri="{BB962C8B-B14F-4D97-AF65-F5344CB8AC3E}">
        <p14:creationId xmlns:p14="http://schemas.microsoft.com/office/powerpoint/2010/main" val="1394364489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700" dirty="0">
                <a:solidFill>
                  <a:srgbClr val="FF0000"/>
                </a:solidFill>
              </a:rPr>
              <a:t>	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июля 2018 года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закупок должны применять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квалифицированные сертификаты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ключей проверки электронных подписей при участии в закупках в электронной форме.</a:t>
            </a:r>
          </a:p>
          <a:p>
            <a:endParaRPr lang="ru-RU" sz="2700" dirty="0"/>
          </a:p>
        </p:txBody>
      </p:sp>
      <p:pic>
        <p:nvPicPr>
          <p:cNvPr id="8194" name="Picture 2" descr="C:\Users\Silvanesh\Desktop\экотех и МЧС\нэп\картинки для презы\af211b6538374d44a2c196a89cd27f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195" y="3284984"/>
            <a:ext cx="6317173" cy="2477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336117" y="1124744"/>
            <a:ext cx="3875843" cy="5256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Неквалифицированная электронная подпись</a:t>
            </a:r>
          </a:p>
          <a:p>
            <a:pPr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получена в результате криптографического преобразования информации с использованием ключа электронной подписи;</a:t>
            </a:r>
          </a:p>
          <a:p>
            <a:pPr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позволяет определить лицо, подписавшее электронный документ;</a:t>
            </a:r>
          </a:p>
          <a:p>
            <a:pPr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позволяет обнаружить факт внесения изменений в электронный документ после его подписания;</a:t>
            </a:r>
          </a:p>
          <a:p>
            <a:pPr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создается с использованием средств электронной подписи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2040" y="1124744"/>
            <a:ext cx="3960440" cy="5256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Квалифицированная электронная подпись</a:t>
            </a:r>
          </a:p>
          <a:p>
            <a:pPr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соответствует всем признакам неквалифицированной электронной подписи;</a:t>
            </a:r>
          </a:p>
          <a:p>
            <a:pPr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ключ ее проверки указан в квалифицированном сертификате;</a:t>
            </a:r>
          </a:p>
          <a:p>
            <a:pPr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для ее создания и проверки используются средства, получившие подтверждение соответствия требованиям, установленным согласно Федеральному закону № 63-ФЗ</a:t>
            </a:r>
          </a:p>
          <a:p>
            <a:pPr font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позволяет обнаружить какие именно были внесены изменения в электронный документ после его подписания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283968" y="3573016"/>
            <a:ext cx="576064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0183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344552"/>
            <a:ext cx="8280920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ru-RU" sz="2700" dirty="0"/>
              <a:t>	             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Уточнения в открытом конкурсе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/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Добавлено: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участие в открытом конкурсе и </a:t>
            </a:r>
            <a:r>
              <a:rPr lang="ru-RU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 такой заявки должны содержать опись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нахождения (для юридического лица), почтовый адрес участника открытого конкурса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Добавлено: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конверте указывается наименование открытого конкурса (лота), позволяющее определить открытый конкурс (лот), на участие в котором подается заявка.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протоколе исключено приложение информации предложения участника.</a:t>
            </a:r>
          </a:p>
          <a:p>
            <a:pPr lvl="1" algn="just"/>
            <a:endParaRPr lang="ru-RU" sz="2700" dirty="0"/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6AA953-9255-40F5-A308-084590E8E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259" t="15876" r="13464" b="5962"/>
          <a:stretch/>
        </p:blipFill>
        <p:spPr>
          <a:xfrm>
            <a:off x="355886" y="1981200"/>
            <a:ext cx="8464586" cy="4544144"/>
          </a:xfrm>
          <a:prstGeom prst="rect">
            <a:avLst/>
          </a:prstGeom>
        </p:spPr>
      </p:pic>
      <p:pic>
        <p:nvPicPr>
          <p:cNvPr id="5" name="Picture 2" descr="F:\нэп\Логотип НЭП.PNG">
            <a:extLst>
              <a:ext uri="{FF2B5EF4-FFF2-40B4-BE49-F238E27FC236}">
                <a16:creationId xmlns:a16="http://schemas.microsoft.com/office/drawing/2014/main" xmlns="" id="{B4D8BA00-97B7-4A49-8536-43B565AB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760CEDB-FEC1-4015-8FDC-AF5360A56D56}"/>
              </a:ext>
            </a:extLst>
          </p:cNvPr>
          <p:cNvSpPr/>
          <p:nvPr/>
        </p:nvSpPr>
        <p:spPr>
          <a:xfrm>
            <a:off x="322350" y="926185"/>
            <a:ext cx="8608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2019 года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изменяется порядок формирования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отчета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объеме закупок у СМП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СОНКО</a:t>
            </a:r>
          </a:p>
        </p:txBody>
      </p:sp>
    </p:spTree>
    <p:extLst>
      <p:ext uri="{BB962C8B-B14F-4D97-AF65-F5344CB8AC3E}">
        <p14:creationId xmlns:p14="http://schemas.microsoft.com/office/powerpoint/2010/main" val="1958117170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>
            <a:extLst>
              <a:ext uri="{FF2B5EF4-FFF2-40B4-BE49-F238E27FC236}">
                <a16:creationId xmlns:a16="http://schemas.microsoft.com/office/drawing/2014/main" xmlns="" id="{B4D8BA00-97B7-4A49-8536-43B565AB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760CEDB-FEC1-4015-8FDC-AF5360A56D56}"/>
              </a:ext>
            </a:extLst>
          </p:cNvPr>
          <p:cNvSpPr/>
          <p:nvPr/>
        </p:nvSpPr>
        <p:spPr>
          <a:xfrm>
            <a:off x="503548" y="126876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 Участие субъектов малого предпринимательства, социально ориентированных некоммерческих организаций в закупках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E0DAAD5-1131-4BED-A921-0B2B44E9B5D5}"/>
              </a:ext>
            </a:extLst>
          </p:cNvPr>
          <p:cNvSpPr/>
          <p:nvPr/>
        </p:nvSpPr>
        <p:spPr>
          <a:xfrm>
            <a:off x="503548" y="2564904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Заказчики обязаны осуществлять закупки у субъектов малого предпринимательства, социально ориентированных некоммерческих организаций в объеме не менее чем пятнадцать процентов совокупного годового объема закупок, рассчитанного с учетом части 1.1 настоящей статьи, путем:</a:t>
            </a:r>
          </a:p>
          <a:p>
            <a:pPr algn="just"/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проведения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открытых конкурсов, конкурсов с ограниченным участием, двухэтапных конкурсов, электронных аукционов, запросов котировок, запросов предложений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в которых участниками закупок являются только субъекты малого предпринимательства, социально ориентированные некоммерческие организации. При этом начальная (максимальная) цена контракта не должна превышать двадцать миллионов рублей;</a:t>
            </a:r>
            <a:endParaRPr lang="ru-RU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55750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3E6F92-A22F-4922-869B-08F06B62C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43" y="1026402"/>
            <a:ext cx="848629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электронной площадки, в том числе путем информационного взаимодействия с государственными информационными системами, в соответствии с требованиями, установленными частью 2 настоящей статьи, обеспечивает предоставление заказчику в сроки и случаях, установленных настоящим Федеральным законом, следующих документов и информации: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копии учредительных документов участника закупки (для юридического лица), надлежащим образом заверенный перевод на русский язык учредительных документов юридического лица в соответствии с законодательством соответствующего государства (для иностранного лица);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фамилия, имя, отчество (при наличии) и должность лица, имеющего право без доверенности действовать от имени юридического лица, а также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паспортные данные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лица или данные иных документов, удостоверяющих личность в соответствии с законодательством Российской Федерации, и идентификационный номер налогоплательщика (при его наличии);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идентификационный номер налогоплательщика этого участника закупки или в соответствии с законодательством соответствующего государства аналог идентификационного номера налогоплательщика участника закупки (для иностранного лица);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решение (копия решения) о согласии на совершение или о последующем одобрении крупных сделок по результатам электронных процедур от имени участника закупки - юридического лица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максимальных параметров условий одной сделки;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копия документа, удостоверяющего личность участника закупки в соответствии с законодательством Российской Федерации (для физического лица, не являющегося индивидуальным предпринимателем);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надлежащим образом заверенный перевод на русский язык документов о государственной регистрации юридического лица или физического лица в качестве индивидуального предпринимателя в соответствии с законодательством соответствующего государства (для иностранного лица);</a:t>
            </a:r>
          </a:p>
          <a:p>
            <a:pPr marL="0" indent="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AE3D538E-1324-42A2-A044-B8C588D2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5D6DF9-12F9-45BF-8590-E13562EB1FB8}"/>
              </a:ext>
            </a:extLst>
          </p:cNvPr>
          <p:cNvSpPr txBox="1"/>
          <p:nvPr/>
        </p:nvSpPr>
        <p:spPr>
          <a:xfrm>
            <a:off x="395535" y="6154763"/>
            <a:ext cx="8486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п.11 ст. 24.1 44-ФЗ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CAC243-4AB0-4432-BBF4-68BDFA4E0DEC}"/>
              </a:ext>
            </a:extLst>
          </p:cNvPr>
          <p:cNvSpPr txBox="1"/>
          <p:nvPr/>
        </p:nvSpPr>
        <p:spPr>
          <a:xfrm>
            <a:off x="2915816" y="380071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предоставлении документов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202824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5F3144-1038-4175-B9B7-AEE619482C11}"/>
              </a:ext>
            </a:extLst>
          </p:cNvPr>
          <p:cNvSpPr txBox="1"/>
          <p:nvPr/>
        </p:nvSpPr>
        <p:spPr>
          <a:xfrm>
            <a:off x="611560" y="1205476"/>
            <a:ext cx="8172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14 августа 2018 года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Заказчики не вправе устанавливать специальные критерии в запросе предложений.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критерии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Цена контракта;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эксплуатацию и ремонт товаров;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Качественные, функциональные и экологические характеристики объекта закупки;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участников закупки.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A01499-DB20-4391-93A4-CC088DA2910D}"/>
              </a:ext>
            </a:extLst>
          </p:cNvPr>
          <p:cNvSpPr txBox="1"/>
          <p:nvPr/>
        </p:nvSpPr>
        <p:spPr>
          <a:xfrm>
            <a:off x="395536" y="6315417"/>
            <a:ext cx="8983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ч.1 ст. 32 44-ФЗ</a:t>
            </a:r>
          </a:p>
        </p:txBody>
      </p:sp>
    </p:spTree>
    <p:extLst>
      <p:ext uri="{BB962C8B-B14F-4D97-AF65-F5344CB8AC3E}">
        <p14:creationId xmlns:p14="http://schemas.microsoft.com/office/powerpoint/2010/main" val="3585124815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9362" t="4419" b="41078"/>
          <a:stretch/>
        </p:blipFill>
        <p:spPr>
          <a:xfrm>
            <a:off x="611560" y="3645024"/>
            <a:ext cx="8259232" cy="2664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5F3144-1038-4175-B9B7-AEE619482C11}"/>
              </a:ext>
            </a:extLst>
          </p:cNvPr>
          <p:cNvSpPr txBox="1"/>
          <p:nvPr/>
        </p:nvSpPr>
        <p:spPr>
          <a:xfrm>
            <a:off x="611560" y="1205476"/>
            <a:ext cx="817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2019 года в ЕИС будет осуществляться ведение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реестра поставщиков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по 31 декабря 2019 года Поставщикам необходимо пройти регистрацию в ЕИС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54) осуществление закупки работ по модернизации федеральных государственных информационных систем для информационно-правового обеспечения деятельности палат Федерального Собрания Российской Федерации и услуг по сопровождению таких систем.</a:t>
            </a:r>
          </a:p>
        </p:txBody>
      </p:sp>
      <p:pic>
        <p:nvPicPr>
          <p:cNvPr id="1027" name="Picture 3" descr="C:\Users\Silvanesh\Desktop\экотех и МЧС\нэп\картинки для презы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645024"/>
            <a:ext cx="4176464" cy="2338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879109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5F3144-1038-4175-B9B7-AEE619482C11}"/>
              </a:ext>
            </a:extLst>
          </p:cNvPr>
          <p:cNvSpPr txBox="1"/>
          <p:nvPr/>
        </p:nvSpPr>
        <p:spPr>
          <a:xfrm>
            <a:off x="485800" y="912540"/>
            <a:ext cx="81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ноября 2018 года для федеральных заказчиков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обязателен Единый агрегатор торговли «Березка»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канцелярских товаров (Распоряжение Правительства РФ от 27.10.2018 №2326-р).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7817F3-EC28-4FFA-8035-66D18BF6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21" t="4200" b="5340"/>
          <a:stretch/>
        </p:blipFill>
        <p:spPr>
          <a:xfrm>
            <a:off x="429239" y="2523270"/>
            <a:ext cx="8432944" cy="42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38544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5F3144-1038-4175-B9B7-AEE619482C11}"/>
              </a:ext>
            </a:extLst>
          </p:cNvPr>
          <p:cNvSpPr txBox="1"/>
          <p:nvPr/>
        </p:nvSpPr>
        <p:spPr>
          <a:xfrm>
            <a:off x="485800" y="1268760"/>
            <a:ext cx="817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155 приказа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ноября 2018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вступает в силу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приказ о преференциях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российским товарам.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Объединять в одной закупке (одном лоте) товары, включенные в перечень товаров, подпадающих под преференции, и не включенные в него, нельзя.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7791DC-30E7-4377-B2E1-2838CF99245B}"/>
              </a:ext>
            </a:extLst>
          </p:cNvPr>
          <p:cNvSpPr txBox="1"/>
          <p:nvPr/>
        </p:nvSpPr>
        <p:spPr>
          <a:xfrm>
            <a:off x="539552" y="5949280"/>
            <a:ext cx="8983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приказ Минфина России № 126н от 04.06.2018</a:t>
            </a:r>
          </a:p>
        </p:txBody>
      </p:sp>
    </p:spTree>
    <p:extLst>
      <p:ext uri="{BB962C8B-B14F-4D97-AF65-F5344CB8AC3E}">
        <p14:creationId xmlns:p14="http://schemas.microsoft.com/office/powerpoint/2010/main" val="616281295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5F3144-1038-4175-B9B7-AEE619482C11}"/>
              </a:ext>
            </a:extLst>
          </p:cNvPr>
          <p:cNvSpPr txBox="1"/>
          <p:nvPr/>
        </p:nvSpPr>
        <p:spPr>
          <a:xfrm>
            <a:off x="485800" y="1052736"/>
            <a:ext cx="81724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по национальному режиму – иностранное спортивное оружие: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«Установить, что для целей осуществления закупок для обеспечения государственных и муниципальных нужд оружия спортивного огнестрельного с нарезным стволом, являющихся предметом одного контракта, заказчик отклоняет все заявки, содержащие предложения о поставке спортивного оружия, патронов, боеприпасов и их деталей, происходящих из иностранных государств (за исключением государств – членов ЕАЭС)»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A01499-DB20-4391-93A4-CC088DA2910D}"/>
              </a:ext>
            </a:extLst>
          </p:cNvPr>
          <p:cNvSpPr txBox="1"/>
          <p:nvPr/>
        </p:nvSpPr>
        <p:spPr>
          <a:xfrm>
            <a:off x="351723" y="6269250"/>
            <a:ext cx="8983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 от 20.09.2018 № 1119</a:t>
            </a:r>
          </a:p>
        </p:txBody>
      </p:sp>
    </p:spTree>
    <p:extLst>
      <p:ext uri="{BB962C8B-B14F-4D97-AF65-F5344CB8AC3E}">
        <p14:creationId xmlns:p14="http://schemas.microsoft.com/office/powerpoint/2010/main" val="782287200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5F3144-1038-4175-B9B7-AEE619482C11}"/>
              </a:ext>
            </a:extLst>
          </p:cNvPr>
          <p:cNvSpPr txBox="1"/>
          <p:nvPr/>
        </p:nvSpPr>
        <p:spPr>
          <a:xfrm>
            <a:off x="485800" y="1056918"/>
            <a:ext cx="81724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НДС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Новую ставку необходимо учитывать при расчете НМЦК для закупок 2019 года. По долгосрочным контрактам повышение «оплатят» исполнители.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цена уже сформирована, можно ее скорректировать формулой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(НМЦК х 120/118 = НМЦК скор.)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ставки – коммерческий риск исполнителя.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контракт заключен до 1 января 2019 года, а приемка уже в 2019 году, надо применять новую основную ставку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A01499-DB20-4391-93A4-CC088DA2910D}"/>
              </a:ext>
            </a:extLst>
          </p:cNvPr>
          <p:cNvSpPr txBox="1"/>
          <p:nvPr/>
        </p:nvSpPr>
        <p:spPr>
          <a:xfrm>
            <a:off x="395536" y="5851969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информационное письмо Минфина России </a:t>
            </a:r>
            <a:b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28.08.2018 № 24-03-07/61247</a:t>
            </a:r>
          </a:p>
          <a:p>
            <a:pPr algn="just"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ФНС России от 23.10.2018 № СД-4-3/20667</a:t>
            </a:r>
          </a:p>
        </p:txBody>
      </p:sp>
    </p:spTree>
    <p:extLst>
      <p:ext uri="{BB962C8B-B14F-4D97-AF65-F5344CB8AC3E}">
        <p14:creationId xmlns:p14="http://schemas.microsoft.com/office/powerpoint/2010/main" val="1159481694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Каталог товаров, работ, услуг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065" t="35304" r="21547" b="17624"/>
          <a:stretch>
            <a:fillRect/>
          </a:stretch>
        </p:blipFill>
        <p:spPr bwMode="auto">
          <a:xfrm>
            <a:off x="101503" y="1610016"/>
            <a:ext cx="9007001" cy="469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6165304"/>
            <a:ext cx="89289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7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ПП РФ от 08.02.2017 № 145</a:t>
            </a:r>
            <a:endParaRPr lang="ru-RU" sz="2700" dirty="0"/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" y="91726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Каталог товаров, работ, услуг</a:t>
            </a:r>
            <a:br>
              <a:rPr lang="ru-RU" sz="32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типичные нарушения</a:t>
            </a: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5940736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Решение Новгородского УФАС от 17.10.2018, 21.05.2018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F64BAB-BD1F-4728-8ED6-2DE65A632CF9}"/>
              </a:ext>
            </a:extLst>
          </p:cNvPr>
          <p:cNvSpPr txBox="1"/>
          <p:nvPr/>
        </p:nvSpPr>
        <p:spPr>
          <a:xfrm>
            <a:off x="899592" y="2636912"/>
            <a:ext cx="69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Неверно выбран код позиции КТРУ</a:t>
            </a:r>
          </a:p>
          <a:p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Неправильное наименование объекта закупки и часто указание излишних характеристик.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Расценивается как проведение закупки без учета КТРУ и нарушение 44-ФЗ</a:t>
            </a:r>
          </a:p>
        </p:txBody>
      </p:sp>
    </p:spTree>
    <p:extLst>
      <p:ext uri="{BB962C8B-B14F-4D97-AF65-F5344CB8AC3E}">
        <p14:creationId xmlns:p14="http://schemas.microsoft.com/office/powerpoint/2010/main" val="827267431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" y="91726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Каталог товаров, работ, услуг</a:t>
            </a:r>
            <a:br>
              <a:rPr lang="ru-RU" sz="32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типичные нарушения</a:t>
            </a: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5940736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Решение Омского УФАС от 17.10.2018,</a:t>
            </a:r>
            <a:b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Астраханского УФАС от 21.06.2018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F64BAB-BD1F-4728-8ED6-2DE65A632CF9}"/>
              </a:ext>
            </a:extLst>
          </p:cNvPr>
          <p:cNvSpPr txBox="1"/>
          <p:nvPr/>
        </p:nvSpPr>
        <p:spPr>
          <a:xfrm>
            <a:off x="642392" y="2420888"/>
            <a:ext cx="78592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Не обоснованы дополнительные характеристики товара</a:t>
            </a:r>
          </a:p>
          <a:p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Используются дополнительные характеристики, однако необходимость их использования не обоснована</a:t>
            </a:r>
          </a:p>
          <a:p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Применение дополнительных характеристик обосновано не достаточно полно и аргументированно</a:t>
            </a:r>
          </a:p>
        </p:txBody>
      </p:sp>
    </p:spTree>
    <p:extLst>
      <p:ext uri="{BB962C8B-B14F-4D97-AF65-F5344CB8AC3E}">
        <p14:creationId xmlns:p14="http://schemas.microsoft.com/office/powerpoint/2010/main" val="3916641519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3E6F92-A22F-4922-869B-08F06B62C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66018"/>
            <a:ext cx="8486293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из сферы применения Закона № 44-ФЗ заключения соглашений об установлении сервитутов.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возможности заключения договора аренды с единственным поставщиком (подрядчиком, исполнителем) не только в отношении здания, строения, сооружения, нежилого помещения, но также и в отношении такого объекта недвижимости, как земельный участок.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способов закрепления нежилых помещений, переданных заказчику, с целью применения заказчиком пункта 23 части 1 статьи 93 Закона № 44-ФЗ.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избыточной процедуры размещения извещения об осуществлении закупки у единственного поставщика (подрядчика, исполнителя) в соответствии с пунктами 1 - 3, 6 - 8, 11 - 14, 16 - 19 части 1 статьи 93 Закона № 44-ФЗ.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исключить обязанность заказчиков составлять обоснование о нецелесообразно использования иных способов осуществления закупки, указанное в части 3 статьи 93 Закона № 44-ФЗ.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устанавливается право заключения заказчиком контракта с участником закупки, которому присвоен второй номер, в случае расторжения контракта с участником закупки, признанным победителем.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AE3D538E-1324-42A2-A044-B8C588D2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5D6DF9-12F9-45BF-8590-E13562EB1FB8}"/>
              </a:ext>
            </a:extLst>
          </p:cNvPr>
          <p:cNvSpPr txBox="1"/>
          <p:nvPr/>
        </p:nvSpPr>
        <p:spPr>
          <a:xfrm>
            <a:off x="328853" y="5592142"/>
            <a:ext cx="8486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проект федерального закона «О внесении изменений в Федеральный закон «О контрактной системе в сфере закупок товаров, работ, услуг для обеспечения </a:t>
            </a:r>
            <a:b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‎государственных и муниципальных нужд»</a:t>
            </a:r>
          </a:p>
          <a:p>
            <a:r>
              <a:rPr lang="en-US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http://regulation.gov.ru/projects#npa=80532</a:t>
            </a:r>
            <a:endParaRPr lang="ru-RU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CAC243-4AB0-4432-BBF4-68BDFA4E0DEC}"/>
              </a:ext>
            </a:extLst>
          </p:cNvPr>
          <p:cNvSpPr txBox="1"/>
          <p:nvPr/>
        </p:nvSpPr>
        <p:spPr>
          <a:xfrm>
            <a:off x="2771800" y="43610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инициатива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470749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3E6F92-A22F-4922-869B-08F06B62C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66018"/>
            <a:ext cx="8486293" cy="452596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проектом контракта предусмотрены отдельные этапы его исполнения, цена каждого этапа устанавливается в размере, сниженном пропорционально снижению начальной (максимальной) цены контракта участником закупки, с которым заключается контракт.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возврата заказчиком поставщику (подрядчику, исполнителю) таких денежных средств, внесенных в качестве обеспечения исполнения контракта не должен превышать тридцати дней с даты исполнения поставщиком (подрядчиком, исполнителем) обязательств, предусмотренных контрактом, а в случае установления заказчиком ограничения, предусмотренного частью 3 статьи 30 настоящего Федерального закона, такой срок не должен превышать пятнадцати дней с даты исполнения поставщиком (подрядчиком, исполнителем) обязательств, предусмотренных контрактом.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AE3D538E-1324-42A2-A044-B8C588D2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5D6DF9-12F9-45BF-8590-E13562EB1FB8}"/>
              </a:ext>
            </a:extLst>
          </p:cNvPr>
          <p:cNvSpPr txBox="1"/>
          <p:nvPr/>
        </p:nvSpPr>
        <p:spPr>
          <a:xfrm>
            <a:off x="328853" y="5592142"/>
            <a:ext cx="8486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проект федерального закона «О внесении изменений в Федеральный закон «О контрактной системе в сфере закупок товаров, работ, услуг для обеспечения государственных и муниципальных нужд»  </a:t>
            </a:r>
            <a:r>
              <a:rPr lang="en-US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http://regulation.gov.ru/projects#npa=81088</a:t>
            </a:r>
            <a:endParaRPr lang="ru-RU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CAC243-4AB0-4432-BBF4-68BDFA4E0DEC}"/>
              </a:ext>
            </a:extLst>
          </p:cNvPr>
          <p:cNvSpPr txBox="1"/>
          <p:nvPr/>
        </p:nvSpPr>
        <p:spPr>
          <a:xfrm>
            <a:off x="2771800" y="43610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инициатива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052018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435280" cy="48574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Конкурентные процедуры закупок в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электронной форме.</a:t>
            </a:r>
          </a:p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Переходный период: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1 июля 2018 года по</a:t>
            </a:r>
          </a:p>
          <a:p>
            <a:pPr algn="just">
              <a:buNone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1 января 2019 года.</a:t>
            </a:r>
          </a:p>
        </p:txBody>
      </p:sp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11266" name="Picture 2" descr="C:\Users\Silvanesh\Desktop\экотех и МЧС\нэп\картинки для презы\9c923258e59b9e90005d08329d8fd7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4118794" cy="350685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21084"/>
            <a:ext cx="8229600" cy="324036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Правила, определяющие порядок формирования и ведения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реестра российских программ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электронных вычислительных машин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баз данных дополнены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единым реестром программ для электронных вычислительных машин и баз данных из государств - членов Евразийского экономического союза, за исключением Российской Федерации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Picture 5" descr="C:\Users\Silvanesh\Desktop\экотех и МЧС\нэп\картинки для презы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114550" cy="590550"/>
          </a:xfrm>
          <a:prstGeom prst="rect">
            <a:avLst/>
          </a:prstGeom>
          <a:noFill/>
        </p:spPr>
      </p:pic>
      <p:pic>
        <p:nvPicPr>
          <p:cNvPr id="3075" name="Picture 3" descr="C:\Users\Silvanesh\Desktop\экотех и МЧС\нэп\картинки для презы\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284984"/>
            <a:ext cx="2568285" cy="192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5065784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постановление Правительства РФ</a:t>
            </a:r>
          </a:p>
          <a:p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20.12.2017 № 1594 "О внесении изменений в постановление Правительства Российской Федерации от 16 ноября 2015 г.</a:t>
            </a:r>
          </a:p>
          <a:p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1236"</a:t>
            </a:r>
          </a:p>
          <a:p>
            <a:endParaRPr lang="en-US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232" t="19379" r="25312" b="20871"/>
          <a:stretch>
            <a:fillRect/>
          </a:stretch>
        </p:blipFill>
        <p:spPr bwMode="auto">
          <a:xfrm>
            <a:off x="0" y="-46652"/>
            <a:ext cx="9144000" cy="690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E4D55D13-86F2-48F3-9E3C-2DC477E0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F6713-C678-445B-885D-EB05E15095B7}"/>
              </a:ext>
            </a:extLst>
          </p:cNvPr>
          <p:cNvSpPr txBox="1"/>
          <p:nvPr/>
        </p:nvSpPr>
        <p:spPr>
          <a:xfrm>
            <a:off x="683568" y="1052736"/>
            <a:ext cx="8208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аукцион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рассмотрения 1-х частей заявок: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НМЦК менее 3 млн рублей –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рабочий день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НМЦК более 3 млн рублей – не более 7 дней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алгоритм заключения контракта с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 января 2019 года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5BF052-386C-45B2-91B0-AB929E4CE53B}"/>
              </a:ext>
            </a:extLst>
          </p:cNvPr>
          <p:cNvSpPr txBox="1"/>
          <p:nvPr/>
        </p:nvSpPr>
        <p:spPr>
          <a:xfrm>
            <a:off x="395536" y="5862871"/>
            <a:ext cx="898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основание: статья 67 Федерального закона № 44-ФЗ</a:t>
            </a:r>
          </a:p>
        </p:txBody>
      </p:sp>
    </p:spTree>
    <p:extLst>
      <p:ext uri="{BB962C8B-B14F-4D97-AF65-F5344CB8AC3E}">
        <p14:creationId xmlns:p14="http://schemas.microsoft.com/office/powerpoint/2010/main" val="2386139851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E4D55D13-86F2-48F3-9E3C-2DC477E0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F6713-C678-445B-885D-EB05E15095B7}"/>
              </a:ext>
            </a:extLst>
          </p:cNvPr>
          <p:cNvSpPr txBox="1"/>
          <p:nvPr/>
        </p:nvSpPr>
        <p:spPr>
          <a:xfrm>
            <a:off x="467544" y="2736502"/>
            <a:ext cx="82089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прав пользователя</a:t>
            </a:r>
          </a:p>
          <a:p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55942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/>
          <p:cNvCxnSpPr>
            <a:stCxn id="41" idx="3"/>
            <a:endCxn id="28" idx="3"/>
          </p:cNvCxnSpPr>
          <p:nvPr/>
        </p:nvCxnSpPr>
        <p:spPr>
          <a:xfrm flipH="1">
            <a:off x="402354" y="3207694"/>
            <a:ext cx="2" cy="151301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43" idx="1"/>
            <a:endCxn id="28" idx="1"/>
          </p:cNvCxnSpPr>
          <p:nvPr/>
        </p:nvCxnSpPr>
        <p:spPr>
          <a:xfrm flipH="1">
            <a:off x="3079251" y="3205760"/>
            <a:ext cx="1" cy="151494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46" idx="3"/>
            <a:endCxn id="35" idx="3"/>
          </p:cNvCxnSpPr>
          <p:nvPr/>
        </p:nvCxnSpPr>
        <p:spPr>
          <a:xfrm flipH="1">
            <a:off x="3281872" y="3205760"/>
            <a:ext cx="9943" cy="14168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46" idx="1"/>
            <a:endCxn id="35" idx="1"/>
          </p:cNvCxnSpPr>
          <p:nvPr/>
        </p:nvCxnSpPr>
        <p:spPr>
          <a:xfrm flipH="1">
            <a:off x="4528197" y="3205760"/>
            <a:ext cx="1334" cy="14168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177447" y="4077794"/>
            <a:ext cx="0" cy="31009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7423752" y="4062424"/>
            <a:ext cx="0" cy="32388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4743144" y="4074003"/>
            <a:ext cx="0" cy="31009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5980877" y="4065778"/>
            <a:ext cx="0" cy="32388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7635353" y="4068437"/>
            <a:ext cx="0" cy="31009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8873086" y="4060211"/>
            <a:ext cx="0" cy="32388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 flipH="1">
            <a:off x="7629978" y="2340955"/>
            <a:ext cx="1237716" cy="1729611"/>
          </a:xfrm>
          <a:prstGeom prst="rect">
            <a:avLst/>
          </a:prstGeom>
          <a:solidFill>
            <a:schemeClr val="bg1"/>
          </a:solidFill>
          <a:ln w="19050">
            <a:solidFill>
              <a:srgbClr val="0A5C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 flipH="1">
            <a:off x="4745418" y="2340954"/>
            <a:ext cx="1237716" cy="1729611"/>
          </a:xfrm>
          <a:prstGeom prst="rect">
            <a:avLst/>
          </a:prstGeom>
          <a:solidFill>
            <a:schemeClr val="bg1"/>
          </a:solidFill>
          <a:ln w="19050">
            <a:solidFill>
              <a:srgbClr val="0A5C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 flipH="1">
            <a:off x="402356" y="2340955"/>
            <a:ext cx="1237716" cy="1733477"/>
          </a:xfrm>
          <a:prstGeom prst="rect">
            <a:avLst/>
          </a:prstGeom>
          <a:solidFill>
            <a:schemeClr val="bg1"/>
          </a:solidFill>
          <a:ln w="19050">
            <a:solidFill>
              <a:srgbClr val="0A5C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1105428" y="1499313"/>
            <a:ext cx="2648425" cy="301553"/>
          </a:xfrm>
          <a:prstGeom prst="rect">
            <a:avLst/>
          </a:prstGeom>
          <a:solidFill>
            <a:srgbClr val="E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9029" y="1197548"/>
            <a:ext cx="5526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АЛГОРИТМ ПРОВЕДЕНИЯ </a:t>
            </a:r>
          </a:p>
          <a:p>
            <a:r>
              <a:rPr lang="ru-RU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ОТКРЫТОГО КОНКУРСА</a:t>
            </a:r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В ЭЛЕКТРОННОЙ ФОРМЕ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4735" y="2931025"/>
            <a:ext cx="10307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Разработка КД</a:t>
            </a:r>
          </a:p>
          <a:p>
            <a:pPr algn="ctr"/>
            <a:endParaRPr lang="ru-RU" sz="900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Критерии </a:t>
            </a:r>
            <a:b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 порядок оценки</a:t>
            </a:r>
          </a:p>
        </p:txBody>
      </p:sp>
      <p:sp>
        <p:nvSpPr>
          <p:cNvPr id="28" name="Прямоугольник 27"/>
          <p:cNvSpPr/>
          <p:nvPr/>
        </p:nvSpPr>
        <p:spPr>
          <a:xfrm flipH="1">
            <a:off x="402355" y="4607220"/>
            <a:ext cx="2676896" cy="2269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05429" y="4603354"/>
            <a:ext cx="118853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15 рабочих дней</a:t>
            </a:r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3281872" y="4180140"/>
            <a:ext cx="1246325" cy="88500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308378" y="4187974"/>
            <a:ext cx="1223130" cy="98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НМЦК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&gt;=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млн.руб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, 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то не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5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НМЦК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&lt;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млн.руб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, 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то не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Наука, искусство, культура не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 10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  <a:p>
            <a:endParaRPr lang="ru-RU" sz="825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6945" y="2477061"/>
            <a:ext cx="1188538" cy="37179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Публикация извещения </a:t>
            </a:r>
          </a:p>
        </p:txBody>
      </p:sp>
      <p:sp>
        <p:nvSpPr>
          <p:cNvPr id="43" name="Прямоугольник 42"/>
          <p:cNvSpPr/>
          <p:nvPr/>
        </p:nvSpPr>
        <p:spPr>
          <a:xfrm flipH="1">
            <a:off x="1841535" y="2340954"/>
            <a:ext cx="1237716" cy="1729611"/>
          </a:xfrm>
          <a:prstGeom prst="rect">
            <a:avLst/>
          </a:prstGeom>
          <a:solidFill>
            <a:schemeClr val="bg1"/>
          </a:solidFill>
          <a:ln w="19050">
            <a:solidFill>
              <a:srgbClr val="0A5C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866124" y="2556656"/>
            <a:ext cx="1188538" cy="21335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Подача заявок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69040" y="2930655"/>
            <a:ext cx="111198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Запросы на разъяснение КД</a:t>
            </a:r>
          </a:p>
          <a:p>
            <a:pPr algn="ctr"/>
            <a:endParaRPr lang="ru-RU" sz="900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Изменение извещения</a:t>
            </a:r>
          </a:p>
        </p:txBody>
      </p:sp>
      <p:cxnSp>
        <p:nvCxnSpPr>
          <p:cNvPr id="21" name="Прямая со стрелкой 20"/>
          <p:cNvCxnSpPr>
            <a:stCxn id="41" idx="1"/>
            <a:endCxn id="43" idx="3"/>
          </p:cNvCxnSpPr>
          <p:nvPr/>
        </p:nvCxnSpPr>
        <p:spPr>
          <a:xfrm flipV="1">
            <a:off x="1640071" y="3205759"/>
            <a:ext cx="201464" cy="193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 flipH="1">
            <a:off x="3291815" y="2340954"/>
            <a:ext cx="1237716" cy="1729611"/>
          </a:xfrm>
          <a:prstGeom prst="rect">
            <a:avLst/>
          </a:prstGeom>
          <a:solidFill>
            <a:schemeClr val="bg1"/>
          </a:solidFill>
          <a:ln w="19050">
            <a:solidFill>
              <a:srgbClr val="0A5C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3305772" y="2468140"/>
            <a:ext cx="1188538" cy="48266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Рассмотрение </a:t>
            </a:r>
          </a:p>
          <a:p>
            <a:pPr algn="ctr"/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1-х частей заявок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42877" y="2934458"/>
            <a:ext cx="111432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Присвоение балла </a:t>
            </a:r>
            <a:b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 критерию "качественные, функциональные и экологические характеристики"</a:t>
            </a:r>
          </a:p>
        </p:txBody>
      </p:sp>
      <p:sp>
        <p:nvSpPr>
          <p:cNvPr id="52" name="Прямоугольник 51"/>
          <p:cNvSpPr/>
          <p:nvPr/>
        </p:nvSpPr>
        <p:spPr>
          <a:xfrm flipH="1">
            <a:off x="4739797" y="4180140"/>
            <a:ext cx="1246871" cy="88500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795420" y="4202147"/>
            <a:ext cx="119601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Рабочий день, следующий после истечения 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 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 даты окончания рассмотрения 1-х частей заявок</a:t>
            </a: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4792339" y="2801104"/>
            <a:ext cx="1188538" cy="672239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Процедура подачи окончательных ценовых предложений</a:t>
            </a:r>
          </a:p>
        </p:txBody>
      </p:sp>
      <p:sp>
        <p:nvSpPr>
          <p:cNvPr id="61" name="Прямоугольник 60"/>
          <p:cNvSpPr/>
          <p:nvPr/>
        </p:nvSpPr>
        <p:spPr>
          <a:xfrm flipH="1">
            <a:off x="6171256" y="4187975"/>
            <a:ext cx="1255958" cy="8771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188636" y="4214598"/>
            <a:ext cx="1200038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НМЦК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&gt;=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млн.руб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– 3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НМЦК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&lt;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млн.руб</a:t>
            </a:r>
            <a:endParaRPr lang="ru-RU" sz="825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– 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Наука, искусство, культура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&lt; 5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</p:txBody>
      </p:sp>
      <p:sp>
        <p:nvSpPr>
          <p:cNvPr id="63" name="Прямоугольник 62"/>
          <p:cNvSpPr/>
          <p:nvPr/>
        </p:nvSpPr>
        <p:spPr>
          <a:xfrm flipH="1">
            <a:off x="6181274" y="2340954"/>
            <a:ext cx="1237716" cy="1729611"/>
          </a:xfrm>
          <a:prstGeom prst="rect">
            <a:avLst/>
          </a:prstGeom>
          <a:solidFill>
            <a:schemeClr val="bg1"/>
          </a:solidFill>
          <a:ln w="19050">
            <a:solidFill>
              <a:srgbClr val="0A5C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6204966" y="2530889"/>
            <a:ext cx="1188538" cy="48266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Рассмотрение </a:t>
            </a:r>
          </a:p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 оценка </a:t>
            </a:r>
          </a:p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2-х частей заявок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6242072" y="3040815"/>
            <a:ext cx="11143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Присвоение баллов согласно порядку</a:t>
            </a:r>
            <a:b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и критериям оценки заявки</a:t>
            </a:r>
          </a:p>
        </p:txBody>
      </p:sp>
      <p:sp>
        <p:nvSpPr>
          <p:cNvPr id="69" name="Прямоугольник 68"/>
          <p:cNvSpPr/>
          <p:nvPr/>
        </p:nvSpPr>
        <p:spPr>
          <a:xfrm flipH="1">
            <a:off x="7629977" y="4180140"/>
            <a:ext cx="1246960" cy="15774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>
              <a:latin typeface="Roboto" pitchFamily="2" charset="0"/>
              <a:ea typeface="Roboto" pitchFamily="2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661860" y="4164856"/>
            <a:ext cx="122045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позднее следующего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 после получения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от ЭТП протокола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 подаче окончательных ценовых  предложений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 размещения оператором ЭТП протоколов 1-х и 2-х частей в ЕИС</a:t>
            </a:r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7661860" y="2641224"/>
            <a:ext cx="1188538" cy="118053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Подведение итогов </a:t>
            </a:r>
          </a:p>
          <a:p>
            <a:pPr algn="ctr"/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 присвоением каждой заявке порядкового номера</a:t>
            </a:r>
            <a:b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в зависимости </a:t>
            </a:r>
          </a:p>
          <a:p>
            <a:pPr algn="ctr"/>
            <a:r>
              <a:rPr lang="ru-RU" sz="900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от выгодности</a:t>
            </a:r>
          </a:p>
        </p:txBody>
      </p:sp>
      <p:cxnSp>
        <p:nvCxnSpPr>
          <p:cNvPr id="82" name="Прямая со стрелкой 81"/>
          <p:cNvCxnSpPr/>
          <p:nvPr/>
        </p:nvCxnSpPr>
        <p:spPr>
          <a:xfrm flipV="1">
            <a:off x="3084801" y="3200280"/>
            <a:ext cx="201464" cy="193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V="1">
            <a:off x="4545985" y="3198346"/>
            <a:ext cx="201464" cy="193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flipV="1">
            <a:off x="5988033" y="3198346"/>
            <a:ext cx="201464" cy="193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V="1">
            <a:off x="7434041" y="3196413"/>
            <a:ext cx="201464" cy="193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386344" y="1241723"/>
            <a:ext cx="559143" cy="559143"/>
          </a:xfrm>
          <a:prstGeom prst="ellipse">
            <a:avLst/>
          </a:prstGeom>
          <a:solidFill>
            <a:srgbClr val="E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9885" y="1359130"/>
            <a:ext cx="3320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</a:t>
            </a:r>
          </a:p>
        </p:txBody>
      </p:sp>
      <p:pic>
        <p:nvPicPr>
          <p:cNvPr id="50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90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444360" y="1269782"/>
            <a:ext cx="2906059" cy="301553"/>
          </a:xfrm>
          <a:prstGeom prst="rect">
            <a:avLst/>
          </a:prstGeom>
          <a:solidFill>
            <a:srgbClr val="0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833" y="1255658"/>
            <a:ext cx="575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ЭЛЕКТРОННЫЙ КОНКУРС:  </a:t>
            </a:r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ЭТАП ПОДАЧИ ЗАЯВОК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52" y="2963473"/>
            <a:ext cx="497551" cy="49755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5" y="3502030"/>
            <a:ext cx="1330948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Извещение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Конкурсная документация (кд)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67720" y="4145582"/>
            <a:ext cx="660175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76436" y="2854988"/>
            <a:ext cx="11407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позднее, чем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 15 рабочих дней до окончания срока подачи заявок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652542" y="2719098"/>
            <a:ext cx="1188538" cy="37179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 публикации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82" y="2149662"/>
            <a:ext cx="429455" cy="4294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06416" y="4331688"/>
            <a:ext cx="11407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позднее, чем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 5 дней до даты окончания срока подачи заявок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559606" y="4054403"/>
            <a:ext cx="1434362" cy="37179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Внесение изменений,</a:t>
            </a:r>
          </a:p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изменение извещения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64" y="3602488"/>
            <a:ext cx="459125" cy="459125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530972" y="2040353"/>
            <a:ext cx="0" cy="3308884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059735" y="2043791"/>
            <a:ext cx="0" cy="3308884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261281" y="4145582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 txBox="1">
            <a:spLocks/>
          </p:cNvSpPr>
          <p:nvPr/>
        </p:nvSpPr>
        <p:spPr>
          <a:xfrm>
            <a:off x="2959843" y="3564109"/>
            <a:ext cx="1313045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РАЗЪЯСНЕНИЕ КД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27" y="3009767"/>
            <a:ext cx="404961" cy="404961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4178625" y="2040353"/>
            <a:ext cx="0" cy="3308884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707388" y="2043791"/>
            <a:ext cx="0" cy="3308884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249561" y="2654444"/>
            <a:ext cx="14227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Только в ответ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на запрос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Один УЗ может подать только 3 запроса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4262020" y="3924735"/>
            <a:ext cx="1358883" cy="37179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 подачи запроса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62" y="3402412"/>
            <a:ext cx="429455" cy="429455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372398" y="4065232"/>
            <a:ext cx="11407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позднее, чем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за 5 дней до даты окончания срока подачи заявок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4348503" y="4723403"/>
            <a:ext cx="1188538" cy="37179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 ответа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372398" y="4844585"/>
            <a:ext cx="1140748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2 рабочих дня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26" y="2139467"/>
            <a:ext cx="459125" cy="459125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>
            <a:off x="5913252" y="4145582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Заголовок 1"/>
          <p:cNvSpPr txBox="1">
            <a:spLocks/>
          </p:cNvSpPr>
          <p:nvPr/>
        </p:nvSpPr>
        <p:spPr>
          <a:xfrm>
            <a:off x="5724537" y="3564109"/>
            <a:ext cx="1093234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ПОДАЧА ЗАЯВОК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9" y="3002155"/>
            <a:ext cx="389577" cy="389577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7072663" y="1863899"/>
            <a:ext cx="171301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позднее даты окончания срока подачи заявок</a:t>
            </a: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6911049" y="1716175"/>
            <a:ext cx="1381735" cy="29262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821702" y="2393742"/>
            <a:ext cx="197531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AutoNum type="arabicPeriod"/>
            </a:pPr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1-ая часть заявки:</a:t>
            </a:r>
          </a:p>
          <a:p>
            <a:pPr marL="271463" indent="-7262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Согласие</a:t>
            </a:r>
          </a:p>
          <a:p>
            <a:pPr marL="271463" indent="-7262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Качественные, функциональные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 экологические характеристики</a:t>
            </a:r>
          </a:p>
          <a:p>
            <a:pPr marL="271463" indent="-7262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Показатели товара</a:t>
            </a:r>
          </a:p>
          <a:p>
            <a:pPr indent="271463"/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+ страна</a:t>
            </a:r>
          </a:p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2.    2-ая часть заявки:</a:t>
            </a:r>
          </a:p>
          <a:p>
            <a:pPr marL="271463" indent="-7262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Информация об участнике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 его соотв. ч.1 ст.31 44-ФЗ</a:t>
            </a:r>
          </a:p>
          <a:p>
            <a:pPr marL="271463" indent="-7262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Квалификация, соответствующая требованиям и оценочным критериям</a:t>
            </a:r>
          </a:p>
          <a:p>
            <a:pPr marL="271463" indent="-7262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Информация о преимуществах (ст.28, 29, Россия)</a:t>
            </a:r>
          </a:p>
          <a:p>
            <a:pPr marL="271463" indent="-7262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Соответствие ТРУ законодательству</a:t>
            </a:r>
          </a:p>
          <a:p>
            <a:pPr marL="271463" indent="-7262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Информация о СМП</a:t>
            </a:r>
          </a:p>
          <a:p>
            <a:pPr marL="197644" indent="-197644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3.    Предложение о цене</a:t>
            </a: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6871090" y="2222640"/>
            <a:ext cx="1667518" cy="21743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0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СОСТАВ ЗАЯВКИ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784181" y="1737593"/>
            <a:ext cx="0" cy="3373553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785157" y="1721644"/>
            <a:ext cx="0" cy="3382316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 flipH="1">
            <a:off x="6779334" y="5118248"/>
            <a:ext cx="2018366" cy="555552"/>
          </a:xfrm>
          <a:prstGeom prst="rect">
            <a:avLst/>
          </a:prstGeom>
          <a:solidFill>
            <a:srgbClr val="E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257103" y="5118247"/>
            <a:ext cx="1539914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Отклонение заявки:</a:t>
            </a:r>
            <a:endParaRPr lang="ru-RU" sz="825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Наличие в РНП на момент подачи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ru-RU" sz="825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67" y="5225103"/>
            <a:ext cx="338450" cy="338450"/>
          </a:xfrm>
          <a:prstGeom prst="rect">
            <a:avLst/>
          </a:prstGeom>
        </p:spPr>
      </p:pic>
      <p:pic>
        <p:nvPicPr>
          <p:cNvPr id="42" name="Picture 2" descr="F:\нэп\Логотип НЭП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1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422928" y="1269782"/>
            <a:ext cx="2974171" cy="301553"/>
          </a:xfrm>
          <a:prstGeom prst="rect">
            <a:avLst/>
          </a:prstGeom>
          <a:solidFill>
            <a:srgbClr val="0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833" y="1241371"/>
            <a:ext cx="5705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ЭЛЕКТРОННЫЙ КОНКУРС:  </a:t>
            </a:r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ЭТАП РАССМОТРЕНИЯ И ОЦЕНКИ ЗАЯВОК. 1-Е ЧАСТИ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1" y="2711304"/>
            <a:ext cx="497551" cy="497551"/>
          </a:xfrm>
          <a:prstGeom prst="rect">
            <a:avLst/>
          </a:prstGeom>
        </p:spPr>
      </p:pic>
      <p:cxnSp>
        <p:nvCxnSpPr>
          <p:cNvPr id="43" name="Прямая со стрелкой 42"/>
          <p:cNvCxnSpPr/>
          <p:nvPr/>
        </p:nvCxnSpPr>
        <p:spPr>
          <a:xfrm>
            <a:off x="298983" y="3806890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Заголовок 1"/>
          <p:cNvSpPr txBox="1">
            <a:spLocks/>
          </p:cNvSpPr>
          <p:nvPr/>
        </p:nvSpPr>
        <p:spPr>
          <a:xfrm>
            <a:off x="121180" y="3295378"/>
            <a:ext cx="1093234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1-Е ЧАСТИ ЗАЯВОК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1275512" y="2078944"/>
            <a:ext cx="0" cy="3511346"/>
          </a:xfrm>
          <a:prstGeom prst="line">
            <a:avLst/>
          </a:prstGeom>
          <a:ln w="22225">
            <a:solidFill>
              <a:srgbClr val="303D4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358172" y="2078945"/>
            <a:ext cx="0" cy="3568370"/>
          </a:xfrm>
          <a:prstGeom prst="line">
            <a:avLst/>
          </a:prstGeom>
          <a:ln w="22225">
            <a:solidFill>
              <a:srgbClr val="303D4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1355290" y="2217850"/>
            <a:ext cx="2528471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5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., если НМЦК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&gt;=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млн.руб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., если НМЦК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&lt;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млн.руб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 10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., если ТРУ – наука, искусство, культура</a:t>
            </a:r>
          </a:p>
          <a:p>
            <a:endParaRPr lang="ru-RU" sz="825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1355291" y="2078944"/>
            <a:ext cx="1446243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 рассмотрения: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355290" y="2964943"/>
            <a:ext cx="3746264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 допуске/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недопуске</a:t>
            </a:r>
            <a:endParaRPr lang="ru-RU" sz="825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Присвоение балла*, при наличии критерия «качественные, функциональные и экологические характеристики ТРУ»</a:t>
            </a:r>
          </a:p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*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Отсутствие в заявке УЗ вышеуказанного предложения НЕ является основанием о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недопуске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1357584" y="2840446"/>
            <a:ext cx="1446243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Принятие решения:</a:t>
            </a: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1355291" y="3722573"/>
            <a:ext cx="1994184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Формирование протокола: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355290" y="3863672"/>
            <a:ext cx="3942749" cy="1488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Осуществляется комиссией по осуществлению закупок средствами ЭП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Решение принимается в структурированной форме каждым членом комиссии по каждой поданной заявке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Подписанный протокол рассмотрения и оценки 1-х частей размещается в ЗАКРЫТОЙ части ЭТП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УЗ получает от ЭТП уведомление с:</a:t>
            </a:r>
          </a:p>
          <a:p>
            <a:pPr marL="334566" indent="-63104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Информацией с решением о допуске/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недопуске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 поданной им заявке</a:t>
            </a:r>
          </a:p>
          <a:p>
            <a:pPr marL="334566" indent="-63104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Обезличенной информацией о наименьшей предложенной допущенным УЗ цене контр.</a:t>
            </a:r>
          </a:p>
          <a:p>
            <a:pPr marL="334566" indent="-63104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Информацией о присутствии предложений о поставке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российск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 товара</a:t>
            </a:r>
          </a:p>
          <a:p>
            <a:pPr marL="334566" indent="-63104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Информацией о дате и времени подачи окончательных предложений</a:t>
            </a: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5508394" y="3813376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Заголовок 1"/>
          <p:cNvSpPr txBox="1">
            <a:spLocks/>
          </p:cNvSpPr>
          <p:nvPr/>
        </p:nvSpPr>
        <p:spPr>
          <a:xfrm>
            <a:off x="5281561" y="3094412"/>
            <a:ext cx="1156583" cy="93894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Подача окончательных предложений </a:t>
            </a:r>
            <a:b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 цене контракта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03" y="2603982"/>
            <a:ext cx="408498" cy="408498"/>
          </a:xfrm>
          <a:prstGeom prst="rect">
            <a:avLst/>
          </a:prstGeom>
        </p:spPr>
      </p:pic>
      <p:cxnSp>
        <p:nvCxnSpPr>
          <p:cNvPr id="65" name="Прямая соединительная линия 64"/>
          <p:cNvCxnSpPr/>
          <p:nvPr/>
        </p:nvCxnSpPr>
        <p:spPr>
          <a:xfrm>
            <a:off x="6471558" y="2078945"/>
            <a:ext cx="0" cy="3515389"/>
          </a:xfrm>
          <a:prstGeom prst="line">
            <a:avLst/>
          </a:prstGeom>
          <a:ln w="22225">
            <a:solidFill>
              <a:srgbClr val="303D4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862458" y="2078945"/>
            <a:ext cx="0" cy="3515389"/>
          </a:xfrm>
          <a:prstGeom prst="line">
            <a:avLst/>
          </a:prstGeom>
          <a:ln w="22225">
            <a:solidFill>
              <a:srgbClr val="303D4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Заголовок 1"/>
          <p:cNvSpPr txBox="1">
            <a:spLocks/>
          </p:cNvSpPr>
          <p:nvPr/>
        </p:nvSpPr>
        <p:spPr>
          <a:xfrm>
            <a:off x="6501647" y="2033300"/>
            <a:ext cx="1446243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Сроки проведения: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6501647" y="2146290"/>
            <a:ext cx="2230564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Рабочий день, следующий после истечения 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 с даты окончания рассмотрения 1-х частей заявок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Продолжительность приема ЦП составляет 3 часа</a:t>
            </a: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6501647" y="2949002"/>
            <a:ext cx="1446243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Порядок проведения: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501647" y="3074033"/>
            <a:ext cx="235172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Подача окончательных ЦП происходит на ЭП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Подать ЦП может только допущенный УЗ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УЗ может подать только 1 ЦП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Окончательное ЦП может быть только ниже первоначального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Если УЗ не подал окончательное ЦП 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при проведении процедуры подачи окончательных предложений о цене контракта, его первоначальное предложение будет считаться окончательным</a:t>
            </a:r>
          </a:p>
        </p:txBody>
      </p:sp>
      <p:sp>
        <p:nvSpPr>
          <p:cNvPr id="74" name="Заголовок 1"/>
          <p:cNvSpPr txBox="1">
            <a:spLocks/>
          </p:cNvSpPr>
          <p:nvPr/>
        </p:nvSpPr>
        <p:spPr>
          <a:xfrm>
            <a:off x="6501647" y="4845916"/>
            <a:ext cx="1908742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Формирование протокола: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6501647" y="4967932"/>
            <a:ext cx="2295498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Происходит автоматически на ЭП</a:t>
            </a:r>
            <a:b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течение 1 часа с момента завершения подачи ЦП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Протокол заказчику не направляется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общем доступе не размещается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207200" y="3876534"/>
            <a:ext cx="1006830" cy="57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88" i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течение 1 часа </a:t>
            </a:r>
            <a:br>
              <a:rPr lang="ru-RU" sz="788" i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</a:br>
            <a:r>
              <a:rPr lang="ru-RU" sz="788" i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 момента окончания приёма заявок</a:t>
            </a:r>
          </a:p>
        </p:txBody>
      </p:sp>
      <p:pic>
        <p:nvPicPr>
          <p:cNvPr id="27" name="Picture 2" descr="F:\нэп\Логотип НЭ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422929" y="1293706"/>
            <a:ext cx="2977496" cy="301553"/>
          </a:xfrm>
          <a:prstGeom prst="rect">
            <a:avLst/>
          </a:prstGeom>
          <a:solidFill>
            <a:srgbClr val="0A5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833" y="1265294"/>
            <a:ext cx="6109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ЭЛЕКТРОННЫЙ КОНКУРС:  </a:t>
            </a:r>
            <a:r>
              <a:rPr lang="ru-RU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ПОДВЕДЕНИЕ ИТОГОВ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2" y="2762916"/>
            <a:ext cx="497551" cy="497551"/>
          </a:xfrm>
          <a:prstGeom prst="rect">
            <a:avLst/>
          </a:prstGeom>
        </p:spPr>
      </p:pic>
      <p:cxnSp>
        <p:nvCxnSpPr>
          <p:cNvPr id="43" name="Прямая со стрелкой 42"/>
          <p:cNvCxnSpPr/>
          <p:nvPr/>
        </p:nvCxnSpPr>
        <p:spPr>
          <a:xfrm>
            <a:off x="410404" y="3762808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Заголовок 1"/>
          <p:cNvSpPr txBox="1">
            <a:spLocks/>
          </p:cNvSpPr>
          <p:nvPr/>
        </p:nvSpPr>
        <p:spPr>
          <a:xfrm>
            <a:off x="232602" y="3346991"/>
            <a:ext cx="1093234" cy="3384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2-Е ЧАСТИ ЗАЯВОК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1570346" y="2137935"/>
            <a:ext cx="0" cy="3503968"/>
          </a:xfrm>
          <a:prstGeom prst="line">
            <a:avLst/>
          </a:prstGeom>
          <a:ln w="22225">
            <a:solidFill>
              <a:srgbClr val="303D4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851449" y="2102018"/>
            <a:ext cx="0" cy="3503967"/>
          </a:xfrm>
          <a:prstGeom prst="line">
            <a:avLst/>
          </a:prstGeom>
          <a:ln w="22225">
            <a:solidFill>
              <a:srgbClr val="303D4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1678432" y="2295136"/>
            <a:ext cx="2528471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3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., если НМЦК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&gt;=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млн.руб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., если НМЦК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&lt;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млн.руб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</a:t>
            </a:r>
            <a:r>
              <a:rPr lang="en-US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&gt; 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5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., если ТРУ – наука, искусство, культура</a:t>
            </a:r>
          </a:p>
          <a:p>
            <a:endParaRPr lang="ru-RU" sz="825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1678432" y="2137935"/>
            <a:ext cx="1446243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 рассмотрения: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678432" y="3069707"/>
            <a:ext cx="30208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 соответствии / несоответствии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Присвоение баллов каждой заявке по каждому критерию в соответствии с Порядком оценки заявок в КД</a:t>
            </a: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1678432" y="2920483"/>
            <a:ext cx="1446243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Принятие решения:</a:t>
            </a: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1678432" y="3632681"/>
            <a:ext cx="1994184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Формирование протокола: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678432" y="3806066"/>
            <a:ext cx="3037703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Осуществляется комиссией по осуществлению закупок средствами ЭТП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Решение принимается в структурированной форме по каждой заявке каждым членом комиссии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Подписанный протокол 2-х частей размещается на ЭП</a:t>
            </a: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5234383" y="3769294"/>
            <a:ext cx="666604" cy="0"/>
          </a:xfrm>
          <a:prstGeom prst="straightConnector1">
            <a:avLst/>
          </a:prstGeom>
          <a:ln w="28575">
            <a:solidFill>
              <a:srgbClr val="E2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Заголовок 1"/>
          <p:cNvSpPr txBox="1">
            <a:spLocks/>
          </p:cNvSpPr>
          <p:nvPr/>
        </p:nvSpPr>
        <p:spPr>
          <a:xfrm>
            <a:off x="5004450" y="3346990"/>
            <a:ext cx="1156583" cy="7379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ПОДВЕДЕНИЕ ИТОГОВ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6367671" y="2137935"/>
            <a:ext cx="0" cy="3508011"/>
          </a:xfrm>
          <a:prstGeom prst="line">
            <a:avLst/>
          </a:prstGeom>
          <a:ln w="22225">
            <a:solidFill>
              <a:srgbClr val="303D4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758571" y="2137935"/>
            <a:ext cx="0" cy="3508011"/>
          </a:xfrm>
          <a:prstGeom prst="line">
            <a:avLst/>
          </a:prstGeom>
          <a:ln w="22225">
            <a:solidFill>
              <a:srgbClr val="303D4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Заголовок 1"/>
          <p:cNvSpPr txBox="1">
            <a:spLocks/>
          </p:cNvSpPr>
          <p:nvPr/>
        </p:nvSpPr>
        <p:spPr>
          <a:xfrm>
            <a:off x="6439802" y="2137935"/>
            <a:ext cx="2049431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Сроки принятия решения: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6439803" y="2288877"/>
            <a:ext cx="2230564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Не позднее следующего </a:t>
            </a:r>
            <a:r>
              <a:rPr lang="ru-RU" sz="825" dirty="0" err="1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раб.д</a:t>
            </a: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. с момента получения заказчиком от ЭП протокола об окончательных ЦП</a:t>
            </a: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6439802" y="2811041"/>
            <a:ext cx="2154237" cy="4244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Содержание протокола подведения итогов: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439803" y="3078925"/>
            <a:ext cx="2351726" cy="98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Присвоение каждой заявке порядкового номера в зависимости от её выгодности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Вся информация из протокола рассмотрения  и оценки 1-х частей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Вся информация из протокола рассмотрения  2-х частей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ru-RU" sz="825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4" name="Заголовок 1"/>
          <p:cNvSpPr txBox="1">
            <a:spLocks/>
          </p:cNvSpPr>
          <p:nvPr/>
        </p:nvSpPr>
        <p:spPr>
          <a:xfrm>
            <a:off x="6439803" y="4018218"/>
            <a:ext cx="2053811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Формирование протокола: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6439802" y="4167367"/>
            <a:ext cx="21453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Производится комиссией по осуществлению закупок средствами ЭП, подписывается и размещается на ЭП и в ЕИС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18622" y="3928146"/>
            <a:ext cx="100683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i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В течение 1 часа с момента формирования протокола окончательных ЦП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678432" y="4675371"/>
            <a:ext cx="1994184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Опубличивание информации: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678432" y="4828669"/>
            <a:ext cx="2855572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После получения оператором ЭП подписанного протокола 2-х частей, оба протокола рассмотрения и оценки заявок </a:t>
            </a:r>
          </a:p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1-х и 2-х частей размещаются в ОТКРЫТОЙ части ЭП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35" y="2840736"/>
            <a:ext cx="428529" cy="428529"/>
          </a:xfrm>
          <a:prstGeom prst="rect">
            <a:avLst/>
          </a:prstGeom>
        </p:spPr>
      </p:pic>
      <p:sp>
        <p:nvSpPr>
          <p:cNvPr id="32" name="Заголовок 1"/>
          <p:cNvSpPr txBox="1">
            <a:spLocks/>
          </p:cNvSpPr>
          <p:nvPr/>
        </p:nvSpPr>
        <p:spPr>
          <a:xfrm>
            <a:off x="6439802" y="4858057"/>
            <a:ext cx="2053811" cy="2213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Проект контракта с победителем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439803" y="4994588"/>
            <a:ext cx="2145355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Размещается заказчиком в ЕИС без подписи в течение 5 дней с момента размещения итогового протокола</a:t>
            </a:r>
          </a:p>
        </p:txBody>
      </p:sp>
      <p:pic>
        <p:nvPicPr>
          <p:cNvPr id="31" name="Picture 2" descr="F:\нэп\Логотип НЭ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4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2"/>
          <p:cNvSpPr txBox="1"/>
          <p:nvPr/>
        </p:nvSpPr>
        <p:spPr>
          <a:xfrm>
            <a:off x="270026" y="1195916"/>
            <a:ext cx="3174615" cy="40076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ru-RU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ЧТО? ГДЕ? КОГДА?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51277" y="3095131"/>
            <a:ext cx="703370" cy="391034"/>
          </a:xfrm>
          <a:prstGeom prst="rect">
            <a:avLst/>
          </a:prstGeom>
          <a:noFill/>
          <a:ln>
            <a:noFill/>
          </a:ln>
          <a:effectLst>
            <a:outerShdw blurRad="444500" algn="tl" rotWithShape="0">
              <a:srgbClr val="303D48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05002" y="3187312"/>
            <a:ext cx="920704" cy="27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Извещение и документация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099051" y="3805448"/>
            <a:ext cx="1102158" cy="942993"/>
          </a:xfrm>
          <a:prstGeom prst="rect">
            <a:avLst/>
          </a:prstGeom>
          <a:noFill/>
          <a:ln>
            <a:noFill/>
          </a:ln>
          <a:effectLst>
            <a:outerShdw blurRad="444500" algn="tl" rotWithShape="0">
              <a:srgbClr val="303D48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1067550" y="4018159"/>
            <a:ext cx="1163393" cy="75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Направление запроса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На разъяснение КД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Не позднее чем</a:t>
            </a:r>
            <a:b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</a:b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 за 5 дней до даты окончания срока подачи заявок</a:t>
            </a:r>
          </a:p>
        </p:txBody>
      </p:sp>
      <p:cxnSp>
        <p:nvCxnSpPr>
          <p:cNvPr id="143" name="Прямая со стрелкой 142"/>
          <p:cNvCxnSpPr/>
          <p:nvPr/>
        </p:nvCxnSpPr>
        <p:spPr>
          <a:xfrm>
            <a:off x="4672845" y="4000149"/>
            <a:ext cx="351786" cy="0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Прямоугольник 143"/>
          <p:cNvSpPr/>
          <p:nvPr/>
        </p:nvSpPr>
        <p:spPr>
          <a:xfrm>
            <a:off x="2327859" y="1899292"/>
            <a:ext cx="1495515" cy="809570"/>
          </a:xfrm>
          <a:prstGeom prst="rect">
            <a:avLst/>
          </a:prstGeom>
          <a:noFill/>
          <a:ln>
            <a:noFill/>
          </a:ln>
          <a:effectLst>
            <a:outerShdw blurRad="444500" algn="tl" rotWithShape="0">
              <a:srgbClr val="303D48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2173232" y="1964713"/>
            <a:ext cx="1794207" cy="75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Рассмотрение и оценка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1-х частей заявок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 Не более 5 </a:t>
            </a:r>
            <a:r>
              <a:rPr lang="ru-RU" sz="675" spc="-1" dirty="0" err="1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раб.дн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.,</a:t>
            </a:r>
            <a:b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</a:b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Если НМЦК </a:t>
            </a:r>
            <a:r>
              <a:rPr lang="en-US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&lt;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 1 млн – не более 1 </a:t>
            </a:r>
            <a:r>
              <a:rPr lang="ru-RU" sz="675" spc="-1" dirty="0" err="1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раб.дн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., </a:t>
            </a:r>
            <a:b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</a:b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Не более 10 </a:t>
            </a:r>
            <a:r>
              <a:rPr lang="ru-RU" sz="675" spc="-1" dirty="0" err="1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раб.дн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. – наука, искусство, культура</a:t>
            </a:r>
          </a:p>
        </p:txBody>
      </p:sp>
      <p:sp>
        <p:nvSpPr>
          <p:cNvPr id="148" name="Прямоугольник 147"/>
          <p:cNvSpPr/>
          <p:nvPr/>
        </p:nvSpPr>
        <p:spPr>
          <a:xfrm rot="16200000">
            <a:off x="-140045" y="3085911"/>
            <a:ext cx="730541" cy="289571"/>
          </a:xfrm>
          <a:prstGeom prst="rect">
            <a:avLst/>
          </a:prstGeom>
          <a:solidFill>
            <a:srgbClr val="E20000"/>
          </a:solidFill>
          <a:ln>
            <a:noFill/>
          </a:ln>
          <a:effectLst>
            <a:outerShdw blurRad="228600" dir="2700000" sx="104000" sy="104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ЕИС</a:t>
            </a:r>
          </a:p>
        </p:txBody>
      </p:sp>
      <p:sp>
        <p:nvSpPr>
          <p:cNvPr id="151" name="Прямоугольник 150"/>
          <p:cNvSpPr/>
          <p:nvPr/>
        </p:nvSpPr>
        <p:spPr>
          <a:xfrm rot="16200000">
            <a:off x="-286830" y="5254629"/>
            <a:ext cx="1024112" cy="289570"/>
          </a:xfrm>
          <a:prstGeom prst="rect">
            <a:avLst/>
          </a:prstGeom>
          <a:solidFill>
            <a:srgbClr val="E20000"/>
          </a:solidFill>
          <a:ln>
            <a:noFill/>
          </a:ln>
          <a:effectLst>
            <a:outerShdw blurRad="228600" dir="2700000" sx="104000" sy="104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УЧАСТНИК КОНКУРСА</a:t>
            </a:r>
          </a:p>
        </p:txBody>
      </p:sp>
      <p:sp>
        <p:nvSpPr>
          <p:cNvPr id="153" name="Прямоугольник 152"/>
          <p:cNvSpPr/>
          <p:nvPr/>
        </p:nvSpPr>
        <p:spPr>
          <a:xfrm rot="16200000">
            <a:off x="-213602" y="2181474"/>
            <a:ext cx="883656" cy="283573"/>
          </a:xfrm>
          <a:prstGeom prst="rect">
            <a:avLst/>
          </a:prstGeom>
          <a:solidFill>
            <a:srgbClr val="E20000"/>
          </a:solidFill>
          <a:ln>
            <a:noFill/>
          </a:ln>
          <a:effectLst>
            <a:outerShdw blurRad="228600" dir="2700000" sx="104000" sy="104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ЗАКАЗЧИК</a:t>
            </a:r>
          </a:p>
        </p:txBody>
      </p:sp>
      <p:sp>
        <p:nvSpPr>
          <p:cNvPr id="155" name="Прямоугольник 154"/>
          <p:cNvSpPr/>
          <p:nvPr/>
        </p:nvSpPr>
        <p:spPr>
          <a:xfrm rot="16200000">
            <a:off x="-270745" y="4107687"/>
            <a:ext cx="992482" cy="289030"/>
          </a:xfrm>
          <a:prstGeom prst="rect">
            <a:avLst/>
          </a:prstGeom>
          <a:solidFill>
            <a:srgbClr val="E20000"/>
          </a:solidFill>
          <a:ln>
            <a:noFill/>
          </a:ln>
          <a:effectLst>
            <a:outerShdw blurRad="228600" dir="2700000" sx="104000" sy="104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ЭТП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3105366" y="3929203"/>
            <a:ext cx="847870" cy="755472"/>
          </a:xfrm>
          <a:prstGeom prst="rect">
            <a:avLst/>
          </a:prstGeom>
          <a:noFill/>
          <a:ln>
            <a:noFill/>
          </a:ln>
          <a:effectLst>
            <a:outerShdw blurRad="444500" algn="tl" rotWithShape="0">
              <a:srgbClr val="303D48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3021915" y="4014913"/>
            <a:ext cx="955799" cy="61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Протокол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 рассмотрения </a:t>
            </a:r>
            <a:b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</a:b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и оценки 1-х частей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Направление уведомления  УЗ</a:t>
            </a:r>
          </a:p>
        </p:txBody>
      </p:sp>
      <p:cxnSp>
        <p:nvCxnSpPr>
          <p:cNvPr id="165" name="Прямая соединительная линия 164"/>
          <p:cNvCxnSpPr/>
          <p:nvPr/>
        </p:nvCxnSpPr>
        <p:spPr>
          <a:xfrm>
            <a:off x="1347" y="2811790"/>
            <a:ext cx="914589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/>
          <p:nvPr/>
        </p:nvCxnSpPr>
        <p:spPr>
          <a:xfrm>
            <a:off x="4763" y="3683903"/>
            <a:ext cx="914589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>
            <a:off x="9171" y="4818357"/>
            <a:ext cx="914589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672257" y="2704963"/>
            <a:ext cx="0" cy="1022289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 стрелкой 170"/>
          <p:cNvCxnSpPr/>
          <p:nvPr/>
        </p:nvCxnSpPr>
        <p:spPr>
          <a:xfrm>
            <a:off x="3521745" y="2713133"/>
            <a:ext cx="0" cy="1028007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Прямоугольник 171"/>
          <p:cNvSpPr/>
          <p:nvPr/>
        </p:nvSpPr>
        <p:spPr>
          <a:xfrm>
            <a:off x="2974116" y="5098966"/>
            <a:ext cx="1100588" cy="5685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3000595" y="5224265"/>
            <a:ext cx="1086608" cy="517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Уведомление</a:t>
            </a:r>
            <a:endParaRPr lang="ru-RU" sz="675" spc="-1" dirty="0">
              <a:solidFill>
                <a:srgbClr val="303D48"/>
              </a:solidFill>
              <a:uFill>
                <a:solidFill>
                  <a:srgbClr val="FFFFFF"/>
                </a:solidFill>
              </a:uFill>
              <a:latin typeface="Roboto" pitchFamily="2" charset="0"/>
              <a:ea typeface="Roboto" pitchFamily="2" charset="0"/>
            </a:endParaRP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Допуск/</a:t>
            </a:r>
            <a:r>
              <a:rPr lang="ru-RU" sz="675" spc="-1" dirty="0" err="1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недопуск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, </a:t>
            </a:r>
            <a:r>
              <a:rPr lang="en-US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min 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ЦП, о дате, времени подачи ЦП</a:t>
            </a:r>
          </a:p>
        </p:txBody>
      </p:sp>
      <p:cxnSp>
        <p:nvCxnSpPr>
          <p:cNvPr id="175" name="Прямая со стрелкой 174"/>
          <p:cNvCxnSpPr/>
          <p:nvPr/>
        </p:nvCxnSpPr>
        <p:spPr>
          <a:xfrm>
            <a:off x="3529301" y="4616649"/>
            <a:ext cx="0" cy="299276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Прямоугольник 175"/>
          <p:cNvSpPr/>
          <p:nvPr/>
        </p:nvSpPr>
        <p:spPr>
          <a:xfrm>
            <a:off x="3976670" y="3928698"/>
            <a:ext cx="872094" cy="749378"/>
          </a:xfrm>
          <a:prstGeom prst="rect">
            <a:avLst/>
          </a:prstGeom>
          <a:noFill/>
          <a:ln>
            <a:noFill/>
          </a:ln>
          <a:effectLst>
            <a:outerShdw blurRad="444500" algn="tl" rotWithShape="0">
              <a:srgbClr val="303D48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4027606" y="4175322"/>
            <a:ext cx="876473" cy="372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Подача окончательных ЦП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5491564" y="1938359"/>
            <a:ext cx="1298582" cy="8138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5498335" y="2014593"/>
            <a:ext cx="1291811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Рассмотрение 2-х частей заявок 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3 </a:t>
            </a:r>
            <a:r>
              <a:rPr lang="ru-RU" sz="675" spc="-1" dirty="0" err="1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раб.дн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., Если НМЦК</a:t>
            </a:r>
            <a:r>
              <a:rPr lang="en-US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&lt;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 млн – не более 1 </a:t>
            </a:r>
            <a:r>
              <a:rPr lang="ru-RU" sz="675" spc="-1" dirty="0" err="1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раб.дн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.. </a:t>
            </a:r>
            <a:b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</a:b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Не более 5 </a:t>
            </a:r>
            <a:r>
              <a:rPr lang="ru-RU" sz="675" spc="-1" dirty="0" err="1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раб.дн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. – Наука, искусство, культура</a:t>
            </a:r>
          </a:p>
        </p:txBody>
      </p:sp>
      <p:cxnSp>
        <p:nvCxnSpPr>
          <p:cNvPr id="183" name="Прямая со стрелкой 182"/>
          <p:cNvCxnSpPr/>
          <p:nvPr/>
        </p:nvCxnSpPr>
        <p:spPr>
          <a:xfrm flipV="1">
            <a:off x="6774735" y="3558046"/>
            <a:ext cx="0" cy="349304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Прямоугольник 183"/>
          <p:cNvSpPr/>
          <p:nvPr/>
        </p:nvSpPr>
        <p:spPr>
          <a:xfrm>
            <a:off x="6242455" y="4038149"/>
            <a:ext cx="697574" cy="59282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6213802" y="4119312"/>
            <a:ext cx="754880" cy="46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Протокол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 рассмотрения и оценки 2-х частей заявок</a:t>
            </a:r>
          </a:p>
        </p:txBody>
      </p:sp>
      <p:cxnSp>
        <p:nvCxnSpPr>
          <p:cNvPr id="187" name="Прямая со стрелкой 186"/>
          <p:cNvCxnSpPr/>
          <p:nvPr/>
        </p:nvCxnSpPr>
        <p:spPr>
          <a:xfrm>
            <a:off x="6600294" y="2717034"/>
            <a:ext cx="0" cy="1092324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Прямоугольник 187"/>
          <p:cNvSpPr/>
          <p:nvPr/>
        </p:nvSpPr>
        <p:spPr>
          <a:xfrm>
            <a:off x="6886707" y="1881433"/>
            <a:ext cx="721387" cy="8568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>
            <a:off x="6803795" y="2012903"/>
            <a:ext cx="820863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Протокол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 подачи окончательных ЦП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Размещается в общем доступе</a:t>
            </a:r>
          </a:p>
        </p:txBody>
      </p:sp>
      <p:cxnSp>
        <p:nvCxnSpPr>
          <p:cNvPr id="190" name="Прямая со стрелкой 189"/>
          <p:cNvCxnSpPr/>
          <p:nvPr/>
        </p:nvCxnSpPr>
        <p:spPr>
          <a:xfrm flipV="1">
            <a:off x="5852668" y="2717035"/>
            <a:ext cx="0" cy="1076528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Прямоугольник 190"/>
          <p:cNvSpPr/>
          <p:nvPr/>
        </p:nvSpPr>
        <p:spPr>
          <a:xfrm>
            <a:off x="7191326" y="4001836"/>
            <a:ext cx="898290" cy="81450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7198243" y="4089870"/>
            <a:ext cx="882655" cy="75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Протокол подведения итогов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Размещается</a:t>
            </a:r>
            <a:b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</a:b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в общем доступе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endParaRPr lang="ru-RU" sz="675" spc="-1" dirty="0">
              <a:solidFill>
                <a:srgbClr val="303D48"/>
              </a:solidFill>
              <a:uFill>
                <a:solidFill>
                  <a:srgbClr val="FFFFFF"/>
                </a:solidFill>
              </a:u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94" name="Овал 193"/>
          <p:cNvSpPr/>
          <p:nvPr/>
        </p:nvSpPr>
        <p:spPr>
          <a:xfrm>
            <a:off x="1547762" y="3774971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560983" y="3785125"/>
            <a:ext cx="218201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3</a:t>
            </a:r>
          </a:p>
        </p:txBody>
      </p:sp>
      <p:sp>
        <p:nvSpPr>
          <p:cNvPr id="197" name="Овал 196"/>
          <p:cNvSpPr/>
          <p:nvPr/>
        </p:nvSpPr>
        <p:spPr>
          <a:xfrm>
            <a:off x="2956205" y="1737273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98" name="Прямоугольник 197"/>
          <p:cNvSpPr/>
          <p:nvPr/>
        </p:nvSpPr>
        <p:spPr>
          <a:xfrm>
            <a:off x="2971077" y="1758818"/>
            <a:ext cx="218201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6</a:t>
            </a:r>
          </a:p>
        </p:txBody>
      </p:sp>
      <p:sp>
        <p:nvSpPr>
          <p:cNvPr id="199" name="Овал 198"/>
          <p:cNvSpPr/>
          <p:nvPr/>
        </p:nvSpPr>
        <p:spPr>
          <a:xfrm>
            <a:off x="3407773" y="3777799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3422487" y="3793563"/>
            <a:ext cx="218201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7</a:t>
            </a:r>
          </a:p>
        </p:txBody>
      </p:sp>
      <p:sp>
        <p:nvSpPr>
          <p:cNvPr id="201" name="Овал 200"/>
          <p:cNvSpPr/>
          <p:nvPr/>
        </p:nvSpPr>
        <p:spPr>
          <a:xfrm>
            <a:off x="3423038" y="4974446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3444642" y="4983330"/>
            <a:ext cx="218201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8</a:t>
            </a:r>
          </a:p>
        </p:txBody>
      </p:sp>
      <p:sp>
        <p:nvSpPr>
          <p:cNvPr id="203" name="Овал 202"/>
          <p:cNvSpPr/>
          <p:nvPr/>
        </p:nvSpPr>
        <p:spPr>
          <a:xfrm>
            <a:off x="4338641" y="3903047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358171" y="3913818"/>
            <a:ext cx="218201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9</a:t>
            </a:r>
          </a:p>
        </p:txBody>
      </p:sp>
      <p:sp>
        <p:nvSpPr>
          <p:cNvPr id="205" name="Овал 204"/>
          <p:cNvSpPr/>
          <p:nvPr/>
        </p:nvSpPr>
        <p:spPr>
          <a:xfrm>
            <a:off x="6033918" y="1801034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6011588" y="1817194"/>
            <a:ext cx="25173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12</a:t>
            </a:r>
          </a:p>
        </p:txBody>
      </p:sp>
      <p:sp>
        <p:nvSpPr>
          <p:cNvPr id="207" name="Овал 206"/>
          <p:cNvSpPr/>
          <p:nvPr/>
        </p:nvSpPr>
        <p:spPr>
          <a:xfrm>
            <a:off x="6495236" y="3890675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6471338" y="3903003"/>
            <a:ext cx="25173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13</a:t>
            </a:r>
          </a:p>
        </p:txBody>
      </p:sp>
      <p:sp>
        <p:nvSpPr>
          <p:cNvPr id="209" name="Овал 208"/>
          <p:cNvSpPr/>
          <p:nvPr/>
        </p:nvSpPr>
        <p:spPr>
          <a:xfrm>
            <a:off x="7123251" y="1787685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7101640" y="1806867"/>
            <a:ext cx="25173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15</a:t>
            </a:r>
          </a:p>
        </p:txBody>
      </p:sp>
      <p:sp>
        <p:nvSpPr>
          <p:cNvPr id="211" name="Овал 210"/>
          <p:cNvSpPr/>
          <p:nvPr/>
        </p:nvSpPr>
        <p:spPr>
          <a:xfrm>
            <a:off x="7525642" y="3885238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7478555" y="3902065"/>
            <a:ext cx="309483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17</a:t>
            </a:r>
            <a:endParaRPr lang="ru-RU" sz="675" b="1" spc="-1" dirty="0">
              <a:solidFill>
                <a:srgbClr val="303D48"/>
              </a:solidFill>
              <a:uFill>
                <a:solidFill>
                  <a:srgbClr val="FFFFFF"/>
                </a:solidFill>
              </a:u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251595" y="4452674"/>
            <a:ext cx="785813" cy="28761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22754" y="2501754"/>
            <a:ext cx="423026" cy="395611"/>
            <a:chOff x="1426302" y="2383104"/>
            <a:chExt cx="564034" cy="527481"/>
          </a:xfrm>
          <a:noFill/>
        </p:grpSpPr>
        <p:cxnSp>
          <p:nvCxnSpPr>
            <p:cNvPr id="71" name="Прямая со стрелкой 70"/>
            <p:cNvCxnSpPr/>
            <p:nvPr/>
          </p:nvCxnSpPr>
          <p:spPr>
            <a:xfrm>
              <a:off x="1990336" y="2383104"/>
              <a:ext cx="0" cy="527481"/>
            </a:xfrm>
            <a:prstGeom prst="straightConnector1">
              <a:avLst/>
            </a:prstGeom>
            <a:grpFill/>
            <a:ln w="19050">
              <a:solidFill>
                <a:srgbClr val="0A5CAC"/>
              </a:solidFill>
              <a:prstDash val="solid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 flipH="1">
              <a:off x="1426302" y="2383104"/>
              <a:ext cx="561919" cy="0"/>
            </a:xfrm>
            <a:prstGeom prst="line">
              <a:avLst/>
            </a:prstGeom>
            <a:grpFill/>
            <a:ln w="19050">
              <a:solidFill>
                <a:srgbClr val="0A5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Овал 50"/>
          <p:cNvSpPr/>
          <p:nvPr/>
        </p:nvSpPr>
        <p:spPr>
          <a:xfrm>
            <a:off x="738791" y="2934940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38722" y="4155185"/>
            <a:ext cx="687590" cy="27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Заявка на участие</a:t>
            </a:r>
          </a:p>
        </p:txBody>
      </p:sp>
      <p:grpSp>
        <p:nvGrpSpPr>
          <p:cNvPr id="79" name="Группа 78"/>
          <p:cNvGrpSpPr/>
          <p:nvPr/>
        </p:nvGrpSpPr>
        <p:grpSpPr>
          <a:xfrm flipV="1">
            <a:off x="512938" y="4423503"/>
            <a:ext cx="279799" cy="694418"/>
            <a:chOff x="1618789" y="1990000"/>
            <a:chExt cx="373065" cy="925891"/>
          </a:xfrm>
          <a:noFill/>
        </p:grpSpPr>
        <p:cxnSp>
          <p:nvCxnSpPr>
            <p:cNvPr id="80" name="Прямая со стрелкой 79"/>
            <p:cNvCxnSpPr/>
            <p:nvPr/>
          </p:nvCxnSpPr>
          <p:spPr>
            <a:xfrm>
              <a:off x="1988221" y="1994171"/>
              <a:ext cx="0" cy="921720"/>
            </a:xfrm>
            <a:prstGeom prst="straightConnector1">
              <a:avLst/>
            </a:prstGeom>
            <a:grpFill/>
            <a:ln w="19050">
              <a:solidFill>
                <a:srgbClr val="0A5CAC"/>
              </a:solidFill>
              <a:prstDash val="solid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flipH="1" flipV="1">
              <a:off x="1618789" y="1990000"/>
              <a:ext cx="373065" cy="0"/>
            </a:xfrm>
            <a:prstGeom prst="line">
              <a:avLst/>
            </a:prstGeom>
            <a:grpFill/>
            <a:ln w="19050">
              <a:solidFill>
                <a:srgbClr val="0A5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Овал 81"/>
          <p:cNvSpPr/>
          <p:nvPr/>
        </p:nvSpPr>
        <p:spPr>
          <a:xfrm>
            <a:off x="679451" y="3906137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2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519936" y="3384722"/>
            <a:ext cx="628146" cy="19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75" i="1" dirty="0">
                <a:solidFill>
                  <a:srgbClr val="303D48"/>
                </a:solidFill>
                <a:latin typeface="Roboto" pitchFamily="2" charset="0"/>
                <a:ea typeface="Roboto" pitchFamily="2" charset="0"/>
              </a:rPr>
              <a:t>15 дней</a:t>
            </a:r>
          </a:p>
        </p:txBody>
      </p:sp>
      <p:grpSp>
        <p:nvGrpSpPr>
          <p:cNvPr id="89" name="Группа 88"/>
          <p:cNvGrpSpPr/>
          <p:nvPr/>
        </p:nvGrpSpPr>
        <p:grpSpPr>
          <a:xfrm flipV="1">
            <a:off x="1131599" y="4725126"/>
            <a:ext cx="486621" cy="290483"/>
            <a:chOff x="1339393" y="2215436"/>
            <a:chExt cx="648828" cy="387311"/>
          </a:xfrm>
          <a:noFill/>
        </p:grpSpPr>
        <p:cxnSp>
          <p:nvCxnSpPr>
            <p:cNvPr id="90" name="Прямая со стрелкой 89"/>
            <p:cNvCxnSpPr/>
            <p:nvPr/>
          </p:nvCxnSpPr>
          <p:spPr>
            <a:xfrm>
              <a:off x="1988221" y="2215436"/>
              <a:ext cx="0" cy="387311"/>
            </a:xfrm>
            <a:prstGeom prst="straightConnector1">
              <a:avLst/>
            </a:prstGeom>
            <a:grpFill/>
            <a:ln w="19050">
              <a:solidFill>
                <a:srgbClr val="0A5CAC"/>
              </a:solidFill>
              <a:prstDash val="solid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1339393" y="2215437"/>
              <a:ext cx="648828" cy="0"/>
            </a:xfrm>
            <a:prstGeom prst="line">
              <a:avLst/>
            </a:prstGeom>
            <a:grpFill/>
            <a:ln w="19050">
              <a:solidFill>
                <a:srgbClr val="0A5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Прямоугольник 95"/>
          <p:cNvSpPr/>
          <p:nvPr/>
        </p:nvSpPr>
        <p:spPr>
          <a:xfrm>
            <a:off x="1199290" y="2949655"/>
            <a:ext cx="785975" cy="691815"/>
          </a:xfrm>
          <a:prstGeom prst="rect">
            <a:avLst/>
          </a:prstGeom>
          <a:noFill/>
          <a:ln>
            <a:noFill/>
          </a:ln>
          <a:effectLst>
            <a:outerShdw blurRad="444500" algn="tl" rotWithShape="0">
              <a:srgbClr val="303D48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1257337" y="3195579"/>
            <a:ext cx="896036" cy="424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Ответ на запрос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Разъяснение </a:t>
            </a:r>
            <a:r>
              <a:rPr lang="ru-RU" sz="675" spc="-1" dirty="0" err="1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доукментации</a:t>
            </a:r>
            <a:endParaRPr lang="ru-RU" sz="675" spc="-1" dirty="0">
              <a:solidFill>
                <a:srgbClr val="303D48"/>
              </a:solidFill>
              <a:uFill>
                <a:solidFill>
                  <a:srgbClr val="FFFFFF"/>
                </a:solidFill>
              </a:u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1235972" y="3478885"/>
            <a:ext cx="717070" cy="131312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9" name="Овал 98"/>
          <p:cNvSpPr/>
          <p:nvPr/>
        </p:nvSpPr>
        <p:spPr>
          <a:xfrm>
            <a:off x="1600874" y="2936395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612263" y="2951670"/>
            <a:ext cx="218201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4</a:t>
            </a:r>
          </a:p>
        </p:txBody>
      </p:sp>
      <p:grpSp>
        <p:nvGrpSpPr>
          <p:cNvPr id="101" name="Группа 100"/>
          <p:cNvGrpSpPr/>
          <p:nvPr/>
        </p:nvGrpSpPr>
        <p:grpSpPr>
          <a:xfrm>
            <a:off x="1235971" y="2538772"/>
            <a:ext cx="478676" cy="349838"/>
            <a:chOff x="1339393" y="2394422"/>
            <a:chExt cx="638234" cy="466450"/>
          </a:xfrm>
          <a:noFill/>
        </p:grpSpPr>
        <p:cxnSp>
          <p:nvCxnSpPr>
            <p:cNvPr id="102" name="Прямая со стрелкой 101"/>
            <p:cNvCxnSpPr/>
            <p:nvPr/>
          </p:nvCxnSpPr>
          <p:spPr>
            <a:xfrm>
              <a:off x="1977627" y="2403337"/>
              <a:ext cx="0" cy="457535"/>
            </a:xfrm>
            <a:prstGeom prst="straightConnector1">
              <a:avLst/>
            </a:prstGeom>
            <a:grpFill/>
            <a:ln w="19050">
              <a:solidFill>
                <a:srgbClr val="0A5CAC"/>
              </a:solidFill>
              <a:prstDash val="solid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flipH="1">
              <a:off x="1339393" y="2394422"/>
              <a:ext cx="637737" cy="0"/>
            </a:xfrm>
            <a:prstGeom prst="line">
              <a:avLst/>
            </a:prstGeom>
            <a:grpFill/>
            <a:ln w="19050">
              <a:solidFill>
                <a:srgbClr val="0A5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Прямоугольник 107"/>
          <p:cNvSpPr/>
          <p:nvPr/>
        </p:nvSpPr>
        <p:spPr>
          <a:xfrm>
            <a:off x="2255270" y="3880903"/>
            <a:ext cx="823445" cy="665552"/>
          </a:xfrm>
          <a:prstGeom prst="rect">
            <a:avLst/>
          </a:prstGeom>
          <a:noFill/>
          <a:ln>
            <a:noFill/>
          </a:ln>
          <a:effectLst>
            <a:outerShdw blurRad="444500" algn="tl" rotWithShape="0">
              <a:srgbClr val="303D48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2237814" y="4031707"/>
            <a:ext cx="858358" cy="424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Направление 1-х частей заявок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?</a:t>
            </a:r>
          </a:p>
        </p:txBody>
      </p:sp>
      <p:sp>
        <p:nvSpPr>
          <p:cNvPr id="110" name="Овал 109"/>
          <p:cNvSpPr/>
          <p:nvPr/>
        </p:nvSpPr>
        <p:spPr>
          <a:xfrm>
            <a:off x="2564602" y="3793562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2580054" y="3805028"/>
            <a:ext cx="218201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5</a:t>
            </a:r>
          </a:p>
        </p:txBody>
      </p:sp>
      <p:grpSp>
        <p:nvGrpSpPr>
          <p:cNvPr id="123" name="Группа 122"/>
          <p:cNvGrpSpPr/>
          <p:nvPr/>
        </p:nvGrpSpPr>
        <p:grpSpPr>
          <a:xfrm flipV="1">
            <a:off x="4061406" y="4521477"/>
            <a:ext cx="383729" cy="885384"/>
            <a:chOff x="1320343" y="2215437"/>
            <a:chExt cx="511638" cy="1180512"/>
          </a:xfrm>
          <a:noFill/>
        </p:grpSpPr>
        <p:cxnSp>
          <p:nvCxnSpPr>
            <p:cNvPr id="124" name="Прямая со стрелкой 123"/>
            <p:cNvCxnSpPr/>
            <p:nvPr/>
          </p:nvCxnSpPr>
          <p:spPr>
            <a:xfrm>
              <a:off x="1831981" y="2222099"/>
              <a:ext cx="0" cy="1173850"/>
            </a:xfrm>
            <a:prstGeom prst="straightConnector1">
              <a:avLst/>
            </a:prstGeom>
            <a:grpFill/>
            <a:ln w="19050">
              <a:solidFill>
                <a:srgbClr val="0A5CAC"/>
              </a:solidFill>
              <a:prstDash val="solid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/>
            <p:nvPr/>
          </p:nvCxnSpPr>
          <p:spPr>
            <a:xfrm flipH="1" flipV="1">
              <a:off x="1320343" y="2215437"/>
              <a:ext cx="510072" cy="0"/>
            </a:xfrm>
            <a:prstGeom prst="line">
              <a:avLst/>
            </a:prstGeom>
            <a:grpFill/>
            <a:ln w="19050">
              <a:solidFill>
                <a:srgbClr val="0A5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Прямоугольник 136"/>
          <p:cNvSpPr/>
          <p:nvPr/>
        </p:nvSpPr>
        <p:spPr>
          <a:xfrm>
            <a:off x="4877924" y="4032433"/>
            <a:ext cx="608605" cy="74937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4844929" y="4176730"/>
            <a:ext cx="704023" cy="424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Протокол подачи ЦП</a:t>
            </a:r>
          </a:p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Закрытый</a:t>
            </a:r>
          </a:p>
        </p:txBody>
      </p:sp>
      <p:sp>
        <p:nvSpPr>
          <p:cNvPr id="140" name="Овал 139"/>
          <p:cNvSpPr/>
          <p:nvPr/>
        </p:nvSpPr>
        <p:spPr>
          <a:xfrm>
            <a:off x="5101560" y="3901216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5081689" y="3915808"/>
            <a:ext cx="25173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10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5515688" y="4036999"/>
            <a:ext cx="700343" cy="5443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5475542" y="4172212"/>
            <a:ext cx="757129" cy="372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Направление 2-х частей заявок</a:t>
            </a:r>
          </a:p>
        </p:txBody>
      </p:sp>
      <p:sp>
        <p:nvSpPr>
          <p:cNvPr id="149" name="Овал 148"/>
          <p:cNvSpPr/>
          <p:nvPr/>
        </p:nvSpPr>
        <p:spPr>
          <a:xfrm>
            <a:off x="5739308" y="3886339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5723235" y="3908297"/>
            <a:ext cx="25173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11</a:t>
            </a:r>
          </a:p>
        </p:txBody>
      </p:sp>
      <p:cxnSp>
        <p:nvCxnSpPr>
          <p:cNvPr id="154" name="Прямая со стрелкой 153"/>
          <p:cNvCxnSpPr/>
          <p:nvPr/>
        </p:nvCxnSpPr>
        <p:spPr>
          <a:xfrm>
            <a:off x="5425701" y="4008248"/>
            <a:ext cx="200236" cy="0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Прямоугольник 155"/>
          <p:cNvSpPr/>
          <p:nvPr/>
        </p:nvSpPr>
        <p:spPr>
          <a:xfrm>
            <a:off x="6644037" y="2994596"/>
            <a:ext cx="554441" cy="59282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6516216" y="3140968"/>
            <a:ext cx="720080" cy="27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ПРОТОКОЛ</a:t>
            </a:r>
            <a:r>
              <a:rPr lang="ru-RU" sz="675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 1-х и 2-х частей</a:t>
            </a:r>
          </a:p>
        </p:txBody>
      </p:sp>
      <p:sp>
        <p:nvSpPr>
          <p:cNvPr id="160" name="Овал 159"/>
          <p:cNvSpPr/>
          <p:nvPr/>
        </p:nvSpPr>
        <p:spPr>
          <a:xfrm>
            <a:off x="6807034" y="2909869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788131" y="2924485"/>
            <a:ext cx="25173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14</a:t>
            </a:r>
          </a:p>
        </p:txBody>
      </p:sp>
      <p:grpSp>
        <p:nvGrpSpPr>
          <p:cNvPr id="162" name="Группа 161"/>
          <p:cNvGrpSpPr/>
          <p:nvPr/>
        </p:nvGrpSpPr>
        <p:grpSpPr>
          <a:xfrm flipV="1">
            <a:off x="6996268" y="2811790"/>
            <a:ext cx="237005" cy="978036"/>
            <a:chOff x="1515974" y="2310687"/>
            <a:chExt cx="316007" cy="1304048"/>
          </a:xfrm>
          <a:noFill/>
        </p:grpSpPr>
        <p:cxnSp>
          <p:nvCxnSpPr>
            <p:cNvPr id="163" name="Прямая со стрелкой 162"/>
            <p:cNvCxnSpPr/>
            <p:nvPr/>
          </p:nvCxnSpPr>
          <p:spPr>
            <a:xfrm>
              <a:off x="1831981" y="2313305"/>
              <a:ext cx="0" cy="1301430"/>
            </a:xfrm>
            <a:prstGeom prst="straightConnector1">
              <a:avLst/>
            </a:prstGeom>
            <a:grpFill/>
            <a:ln w="19050">
              <a:solidFill>
                <a:srgbClr val="0A5CAC"/>
              </a:solidFill>
              <a:prstDash val="solid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>
            <a:xfrm flipH="1" flipV="1">
              <a:off x="1515974" y="2310687"/>
              <a:ext cx="314440" cy="0"/>
            </a:xfrm>
            <a:prstGeom prst="line">
              <a:avLst/>
            </a:prstGeom>
            <a:grpFill/>
            <a:ln w="19050">
              <a:solidFill>
                <a:srgbClr val="0A5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" name="Прямоугольник 166"/>
          <p:cNvSpPr/>
          <p:nvPr/>
        </p:nvSpPr>
        <p:spPr>
          <a:xfrm>
            <a:off x="7687811" y="1960496"/>
            <a:ext cx="676895" cy="3786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9" name="Овал 168"/>
          <p:cNvSpPr/>
          <p:nvPr/>
        </p:nvSpPr>
        <p:spPr>
          <a:xfrm>
            <a:off x="7911431" y="1809836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7896992" y="1823049"/>
            <a:ext cx="25173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16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7656597" y="2056647"/>
            <a:ext cx="757129" cy="27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Подведение итогов</a:t>
            </a:r>
          </a:p>
        </p:txBody>
      </p:sp>
      <p:cxnSp>
        <p:nvCxnSpPr>
          <p:cNvPr id="186" name="Прямая со стрелкой 185"/>
          <p:cNvCxnSpPr/>
          <p:nvPr/>
        </p:nvCxnSpPr>
        <p:spPr>
          <a:xfrm>
            <a:off x="7603851" y="1938359"/>
            <a:ext cx="200236" cy="0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 стрелкой 212"/>
          <p:cNvCxnSpPr/>
          <p:nvPr/>
        </p:nvCxnSpPr>
        <p:spPr>
          <a:xfrm flipV="1">
            <a:off x="7801568" y="3509251"/>
            <a:ext cx="0" cy="349304"/>
          </a:xfrm>
          <a:prstGeom prst="straightConnector1">
            <a:avLst/>
          </a:prstGeom>
          <a:ln w="19050">
            <a:solidFill>
              <a:srgbClr val="0A5CAC"/>
            </a:solidFill>
            <a:prstDash val="soli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Прямоугольник 213"/>
          <p:cNvSpPr/>
          <p:nvPr/>
        </p:nvSpPr>
        <p:spPr>
          <a:xfrm>
            <a:off x="7632893" y="3071800"/>
            <a:ext cx="687299" cy="4463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7609762" y="3155752"/>
            <a:ext cx="723545" cy="372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Протокол подведения итогов</a:t>
            </a:r>
          </a:p>
        </p:txBody>
      </p:sp>
      <p:sp>
        <p:nvSpPr>
          <p:cNvPr id="216" name="Овал 215"/>
          <p:cNvSpPr/>
          <p:nvPr/>
        </p:nvSpPr>
        <p:spPr>
          <a:xfrm>
            <a:off x="7875141" y="2929153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7812360" y="2924944"/>
            <a:ext cx="387748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18</a:t>
            </a:r>
            <a:endParaRPr lang="ru-RU" sz="675" b="1" spc="-1" dirty="0">
              <a:solidFill>
                <a:srgbClr val="303D48"/>
              </a:solidFill>
              <a:uFill>
                <a:solidFill>
                  <a:srgbClr val="FFFFFF"/>
                </a:solidFill>
              </a:u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219" name="Группа 218"/>
          <p:cNvGrpSpPr/>
          <p:nvPr/>
        </p:nvGrpSpPr>
        <p:grpSpPr>
          <a:xfrm>
            <a:off x="8582503" y="2490420"/>
            <a:ext cx="152956" cy="395611"/>
            <a:chOff x="1773695" y="2383104"/>
            <a:chExt cx="203941" cy="527481"/>
          </a:xfrm>
          <a:noFill/>
        </p:grpSpPr>
        <p:cxnSp>
          <p:nvCxnSpPr>
            <p:cNvPr id="220" name="Прямая со стрелкой 219"/>
            <p:cNvCxnSpPr/>
            <p:nvPr/>
          </p:nvCxnSpPr>
          <p:spPr>
            <a:xfrm>
              <a:off x="1977636" y="2383104"/>
              <a:ext cx="0" cy="527481"/>
            </a:xfrm>
            <a:prstGeom prst="straightConnector1">
              <a:avLst/>
            </a:prstGeom>
            <a:grpFill/>
            <a:ln w="19050">
              <a:solidFill>
                <a:srgbClr val="0A5CAC"/>
              </a:solidFill>
              <a:prstDash val="solid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/>
            <p:cNvCxnSpPr/>
            <p:nvPr/>
          </p:nvCxnSpPr>
          <p:spPr>
            <a:xfrm flipH="1">
              <a:off x="1773695" y="2383104"/>
              <a:ext cx="193261" cy="0"/>
            </a:xfrm>
            <a:prstGeom prst="line">
              <a:avLst/>
            </a:prstGeom>
            <a:grpFill/>
            <a:ln w="19050">
              <a:solidFill>
                <a:srgbClr val="0A5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Прямоугольник 221"/>
          <p:cNvSpPr/>
          <p:nvPr/>
        </p:nvSpPr>
        <p:spPr>
          <a:xfrm>
            <a:off x="8432229" y="3073314"/>
            <a:ext cx="610086" cy="4463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23" name="Прямоугольник 222"/>
          <p:cNvSpPr/>
          <p:nvPr/>
        </p:nvSpPr>
        <p:spPr>
          <a:xfrm>
            <a:off x="8363717" y="3174882"/>
            <a:ext cx="743483" cy="372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68"/>
              </a:spcAft>
            </a:pPr>
            <a:r>
              <a:rPr lang="ru-RU" sz="675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Размещение проекта контракта</a:t>
            </a:r>
          </a:p>
        </p:txBody>
      </p:sp>
      <p:sp>
        <p:nvSpPr>
          <p:cNvPr id="224" name="Овал 223"/>
          <p:cNvSpPr/>
          <p:nvPr/>
        </p:nvSpPr>
        <p:spPr>
          <a:xfrm>
            <a:off x="8677170" y="2931199"/>
            <a:ext cx="215310" cy="215310"/>
          </a:xfrm>
          <a:prstGeom prst="ellipse">
            <a:avLst/>
          </a:prstGeom>
          <a:noFill/>
          <a:ln w="285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 b="1" dirty="0">
              <a:solidFill>
                <a:srgbClr val="303D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8598453" y="2944196"/>
            <a:ext cx="366035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88" b="1" spc="-1" dirty="0">
                <a:solidFill>
                  <a:srgbClr val="303D48"/>
                </a:solidFill>
                <a:uFill>
                  <a:solidFill>
                    <a:srgbClr val="FFFFFF"/>
                  </a:solidFill>
                </a:uFill>
                <a:latin typeface="Roboto" pitchFamily="2" charset="0"/>
                <a:ea typeface="Roboto" pitchFamily="2" charset="0"/>
              </a:rPr>
              <a:t>19</a:t>
            </a:r>
            <a:endParaRPr lang="ru-RU" sz="675" b="1" spc="-1" dirty="0">
              <a:solidFill>
                <a:srgbClr val="303D48"/>
              </a:solidFill>
              <a:uFill>
                <a:solidFill>
                  <a:srgbClr val="FFFFFF"/>
                </a:solidFill>
              </a:u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56" name="Соединительная линия уступом 55"/>
          <p:cNvCxnSpPr/>
          <p:nvPr/>
        </p:nvCxnSpPr>
        <p:spPr>
          <a:xfrm rot="5400000">
            <a:off x="6972725" y="2928670"/>
            <a:ext cx="1465976" cy="309162"/>
          </a:xfrm>
          <a:prstGeom prst="bentConnector3">
            <a:avLst>
              <a:gd name="adj1" fmla="val 50000"/>
            </a:avLst>
          </a:prstGeom>
          <a:ln w="19050">
            <a:solidFill>
              <a:srgbClr val="0A5CA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A5D2B2D-4237-4B97-9942-ED85C8531F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200" t="17705" r="21367" b="11834"/>
          <a:stretch/>
        </p:blipFill>
        <p:spPr>
          <a:xfrm>
            <a:off x="26478" y="1052736"/>
            <a:ext cx="9091044" cy="5172615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8B7188DB-1DC9-47A4-ACE0-C9F6254C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5361724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9118D26-B813-4241-9E68-BB7077458C6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68" y="1196752"/>
            <a:ext cx="9018463" cy="495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5C9D7E30-0106-4CAE-8CE2-68AA9419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13343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3153"/>
          <a:stretch/>
        </p:blipFill>
        <p:spPr>
          <a:xfrm>
            <a:off x="29049" y="1268760"/>
            <a:ext cx="9114951" cy="4735624"/>
          </a:xfrm>
          <a:prstGeom prst="rect">
            <a:avLst/>
          </a:prstGeom>
        </p:spPr>
      </p:pic>
      <p:pic>
        <p:nvPicPr>
          <p:cNvPr id="5" name="Picture 2" descr="F:\нэп\Логотип НЭ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042435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DFD4B5C-2F40-4244-A039-1B3BB79B19B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65" y="1268760"/>
            <a:ext cx="9090470" cy="488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E74913B0-A06C-43CA-B4EF-B7EAA5313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9097336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E6F153-DDA1-4E44-ACB1-BDBE078AC8F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39" y="1268760"/>
            <a:ext cx="9066921" cy="493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C89F6122-58A6-4B66-9A2A-143B266A1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074698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3FA07CC-A532-48FA-9988-AAD1A2498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36789" r="26375" b="23577"/>
          <a:stretch/>
        </p:blipFill>
        <p:spPr>
          <a:xfrm>
            <a:off x="1331640" y="1052735"/>
            <a:ext cx="6272699" cy="30243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FE81E2-6A29-4066-A0B6-657AA49FD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738" t="30917" r="25588" b="42660"/>
          <a:stretch/>
        </p:blipFill>
        <p:spPr>
          <a:xfrm>
            <a:off x="1284355" y="4293096"/>
            <a:ext cx="6496722" cy="2016224"/>
          </a:xfrm>
          <a:prstGeom prst="rect">
            <a:avLst/>
          </a:prstGeom>
        </p:spPr>
      </p:pic>
      <p:pic>
        <p:nvPicPr>
          <p:cNvPr id="4" name="Picture 2" descr="F:\нэп\Логотип НЭП.PNG">
            <a:extLst>
              <a:ext uri="{FF2B5EF4-FFF2-40B4-BE49-F238E27FC236}">
                <a16:creationId xmlns:a16="http://schemas.microsoft.com/office/drawing/2014/main" xmlns="" id="{FDBB43D4-1E66-419C-BE14-66E2D9A9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546829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F13E45D-51AE-4A9E-9B91-D1903D5EA4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738" t="20642" r="27163" b="19173"/>
          <a:stretch/>
        </p:blipFill>
        <p:spPr>
          <a:xfrm>
            <a:off x="539552" y="908720"/>
            <a:ext cx="8064896" cy="5904656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199E95F0-2841-47CE-8E42-FCAFA210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B45507-CEA1-43BD-9B25-0ACCF12360EE}"/>
              </a:ext>
            </a:extLst>
          </p:cNvPr>
          <p:cNvSpPr txBox="1"/>
          <p:nvPr/>
        </p:nvSpPr>
        <p:spPr>
          <a:xfrm>
            <a:off x="3923928" y="25568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части</a:t>
            </a:r>
          </a:p>
        </p:txBody>
      </p:sp>
    </p:spTree>
    <p:extLst>
      <p:ext uri="{BB962C8B-B14F-4D97-AF65-F5344CB8AC3E}">
        <p14:creationId xmlns:p14="http://schemas.microsoft.com/office/powerpoint/2010/main" val="2905544774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C09B1EA-6B8E-43E0-848D-621974B659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313" t="41192" r="25588" b="14770"/>
          <a:stretch/>
        </p:blipFill>
        <p:spPr>
          <a:xfrm>
            <a:off x="174712" y="1412776"/>
            <a:ext cx="8871386" cy="4752528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613473F0-2789-4463-A664-724C9C38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9437CA-11E8-48B7-8745-0F5B4F2D7EBD}"/>
              </a:ext>
            </a:extLst>
          </p:cNvPr>
          <p:cNvSpPr txBox="1"/>
          <p:nvPr/>
        </p:nvSpPr>
        <p:spPr>
          <a:xfrm>
            <a:off x="3923928" y="25568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части</a:t>
            </a:r>
          </a:p>
        </p:txBody>
      </p:sp>
    </p:spTree>
    <p:extLst>
      <p:ext uri="{BB962C8B-B14F-4D97-AF65-F5344CB8AC3E}">
        <p14:creationId xmlns:p14="http://schemas.microsoft.com/office/powerpoint/2010/main" val="1186320971"/>
      </p:ext>
    </p:extLst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D346E3-53FE-471B-99C2-6B1DC620A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6" t="45596" r="27163" b="32385"/>
          <a:stretch/>
        </p:blipFill>
        <p:spPr>
          <a:xfrm>
            <a:off x="179512" y="803981"/>
            <a:ext cx="8568948" cy="2336988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994C6518-BDC7-4B8B-942D-A9F1B221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8142AD-3226-40D1-9C6A-85A047D579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8738" t="13301" r="25587" b="45596"/>
          <a:stretch/>
        </p:blipFill>
        <p:spPr>
          <a:xfrm>
            <a:off x="575554" y="3140968"/>
            <a:ext cx="7632848" cy="3684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B1CF00-82DA-4351-8415-F99ADEE2BAEA}"/>
              </a:ext>
            </a:extLst>
          </p:cNvPr>
          <p:cNvSpPr txBox="1"/>
          <p:nvPr/>
        </p:nvSpPr>
        <p:spPr>
          <a:xfrm>
            <a:off x="3923928" y="25568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части</a:t>
            </a:r>
          </a:p>
        </p:txBody>
      </p:sp>
    </p:spTree>
    <p:extLst>
      <p:ext uri="{BB962C8B-B14F-4D97-AF65-F5344CB8AC3E}">
        <p14:creationId xmlns:p14="http://schemas.microsoft.com/office/powerpoint/2010/main" val="859961124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A289438-052B-4576-9D49-5E006EB30B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26513" r="25588" b="20641"/>
          <a:stretch/>
        </p:blipFill>
        <p:spPr>
          <a:xfrm>
            <a:off x="611560" y="1196752"/>
            <a:ext cx="8328924" cy="5260375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B19C84AF-41D8-4882-854F-94CDD99CE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CEE0AF-20E7-45DE-B67B-C4F940815362}"/>
              </a:ext>
            </a:extLst>
          </p:cNvPr>
          <p:cNvSpPr txBox="1"/>
          <p:nvPr/>
        </p:nvSpPr>
        <p:spPr>
          <a:xfrm>
            <a:off x="3923928" y="25568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Вторые части</a:t>
            </a:r>
          </a:p>
        </p:txBody>
      </p:sp>
    </p:spTree>
    <p:extLst>
      <p:ext uri="{BB962C8B-B14F-4D97-AF65-F5344CB8AC3E}">
        <p14:creationId xmlns:p14="http://schemas.microsoft.com/office/powerpoint/2010/main" val="2050547683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5F3A108-B684-4B4E-8826-8E5121A67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44128" r="26375" b="27981"/>
          <a:stretch/>
        </p:blipFill>
        <p:spPr>
          <a:xfrm>
            <a:off x="2637" y="1874398"/>
            <a:ext cx="9163965" cy="3109203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9D175CD8-A342-4E5D-89A1-8BCED8EC8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31DEA9-2CD3-4878-B1E5-F8E36CF62A06}"/>
              </a:ext>
            </a:extLst>
          </p:cNvPr>
          <p:cNvSpPr txBox="1"/>
          <p:nvPr/>
        </p:nvSpPr>
        <p:spPr>
          <a:xfrm>
            <a:off x="3923928" y="25568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Вторые части</a:t>
            </a:r>
          </a:p>
        </p:txBody>
      </p:sp>
    </p:spTree>
    <p:extLst>
      <p:ext uri="{BB962C8B-B14F-4D97-AF65-F5344CB8AC3E}">
        <p14:creationId xmlns:p14="http://schemas.microsoft.com/office/powerpoint/2010/main" val="87314479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B3F3314-4FEB-435B-87BD-F9E68FCC10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313" t="32385" r="27163" b="27981"/>
          <a:stretch/>
        </p:blipFill>
        <p:spPr>
          <a:xfrm>
            <a:off x="179511" y="1412776"/>
            <a:ext cx="8640962" cy="4320481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5050F773-684D-4C8B-9555-97AB919E0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2E0F4-7578-4619-B09A-943B54AB7ECB}"/>
              </a:ext>
            </a:extLst>
          </p:cNvPr>
          <p:cNvSpPr txBox="1"/>
          <p:nvPr/>
        </p:nvSpPr>
        <p:spPr>
          <a:xfrm>
            <a:off x="3923928" y="25568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Вторые части</a:t>
            </a:r>
          </a:p>
        </p:txBody>
      </p:sp>
    </p:spTree>
    <p:extLst>
      <p:ext uri="{BB962C8B-B14F-4D97-AF65-F5344CB8AC3E}">
        <p14:creationId xmlns:p14="http://schemas.microsoft.com/office/powerpoint/2010/main" val="3209869710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4AA882D-CE78-4C9A-8C87-09FF0F7D5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30917" r="26375" b="3025"/>
          <a:stretch/>
        </p:blipFill>
        <p:spPr>
          <a:xfrm>
            <a:off x="1043608" y="1003836"/>
            <a:ext cx="6960820" cy="5593516"/>
          </a:xfrm>
          <a:prstGeom prst="rect">
            <a:avLst/>
          </a:prstGeom>
        </p:spPr>
      </p:pic>
      <p:pic>
        <p:nvPicPr>
          <p:cNvPr id="3" name="Picture 2" descr="F:\нэп\Логотип НЭП.PNG">
            <a:extLst>
              <a:ext uri="{FF2B5EF4-FFF2-40B4-BE49-F238E27FC236}">
                <a16:creationId xmlns:a16="http://schemas.microsoft.com/office/drawing/2014/main" xmlns="" id="{EB0908BA-359F-46B2-AA72-BCFFF9A5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57426" cy="7239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64E16C-A6A2-4AE0-8E0E-AE2EFE15BC10}"/>
              </a:ext>
            </a:extLst>
          </p:cNvPr>
          <p:cNvSpPr txBox="1"/>
          <p:nvPr/>
        </p:nvSpPr>
        <p:spPr>
          <a:xfrm>
            <a:off x="3923928" y="25568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Вторые части</a:t>
            </a:r>
          </a:p>
        </p:txBody>
      </p:sp>
    </p:spTree>
    <p:extLst>
      <p:ext uri="{BB962C8B-B14F-4D97-AF65-F5344CB8AC3E}">
        <p14:creationId xmlns:p14="http://schemas.microsoft.com/office/powerpoint/2010/main" val="42044295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4106</TotalTime>
  <Words>3780</Words>
  <Application>Microsoft Office PowerPoint</Application>
  <PresentationFormat>Экран (4:3)</PresentationFormat>
  <Paragraphs>691</Paragraphs>
  <Slides>117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Каталог товаров, работ, услуг</vt:lpstr>
      <vt:lpstr>Каталог товаров, работ, услуг типичные нарушения</vt:lpstr>
      <vt:lpstr>Каталог товаров, работ, услуг типичные нарушения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Аппба Константин</dc:creator>
  <cp:lastModifiedBy>User</cp:lastModifiedBy>
  <cp:revision>252</cp:revision>
  <dcterms:created xsi:type="dcterms:W3CDTF">2018-01-31T12:57:39Z</dcterms:created>
  <dcterms:modified xsi:type="dcterms:W3CDTF">2018-11-27T14:35:38Z</dcterms:modified>
</cp:coreProperties>
</file>