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3"/>
  </p:notesMasterIdLst>
  <p:sldIdLst>
    <p:sldId id="374" r:id="rId2"/>
    <p:sldId id="424" r:id="rId3"/>
    <p:sldId id="422" r:id="rId4"/>
    <p:sldId id="423" r:id="rId5"/>
    <p:sldId id="458" r:id="rId6"/>
    <p:sldId id="459" r:id="rId7"/>
    <p:sldId id="460" r:id="rId8"/>
    <p:sldId id="426" r:id="rId9"/>
    <p:sldId id="425" r:id="rId10"/>
    <p:sldId id="429" r:id="rId11"/>
    <p:sldId id="457" r:id="rId12"/>
    <p:sldId id="433" r:id="rId13"/>
    <p:sldId id="430" r:id="rId14"/>
    <p:sldId id="455" r:id="rId15"/>
    <p:sldId id="432" r:id="rId16"/>
    <p:sldId id="435" r:id="rId17"/>
    <p:sldId id="437" r:id="rId18"/>
    <p:sldId id="436" r:id="rId19"/>
    <p:sldId id="456" r:id="rId20"/>
    <p:sldId id="438" r:id="rId21"/>
    <p:sldId id="439" r:id="rId22"/>
    <p:sldId id="441" r:id="rId23"/>
    <p:sldId id="440" r:id="rId24"/>
    <p:sldId id="442" r:id="rId25"/>
    <p:sldId id="443" r:id="rId26"/>
    <p:sldId id="444" r:id="rId27"/>
    <p:sldId id="445" r:id="rId28"/>
    <p:sldId id="448" r:id="rId29"/>
    <p:sldId id="449" r:id="rId30"/>
    <p:sldId id="453" r:id="rId31"/>
    <p:sldId id="314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алимский Анатолий Вячеславович" initials="ГАВ" lastIdx="0" clrIdx="0">
    <p:extLst>
      <p:ext uri="{19B8F6BF-5375-455C-9EA6-DF929625EA0E}">
        <p15:presenceInfo xmlns:p15="http://schemas.microsoft.com/office/powerpoint/2012/main" userId="S-1-5-21-2529896611-1974912738-2059752564-14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1A0"/>
    <a:srgbClr val="444444"/>
    <a:srgbClr val="F2F2F2"/>
    <a:srgbClr val="E4465A"/>
    <a:srgbClr val="F5CFD1"/>
    <a:srgbClr val="FAE9EA"/>
    <a:srgbClr val="C3B8B9"/>
    <a:srgbClr val="D85734"/>
    <a:srgbClr val="F1C900"/>
    <a:srgbClr val="90C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89413" autoAdjust="0"/>
  </p:normalViewPr>
  <p:slideViewPr>
    <p:cSldViewPr snapToGrid="0">
      <p:cViewPr varScale="1">
        <p:scale>
          <a:sx n="100" d="100"/>
          <a:sy n="100" d="100"/>
        </p:scale>
        <p:origin x="1068" y="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636834-E218-40A7-88FA-09D974B52C67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BE03F7F-E013-434E-942F-9F702C25FAC0}">
      <dgm:prSet phldrT="[Текст]" custT="1"/>
      <dgm:spPr>
        <a:solidFill>
          <a:srgbClr val="E4465A"/>
        </a:solidFill>
        <a:ln w="19050">
          <a:noFill/>
        </a:ln>
      </dgm:spPr>
      <dgm:t>
        <a:bodyPr/>
        <a:lstStyle/>
        <a:p>
          <a:r>
            <a:rPr lang="ru-RU" sz="1600" b="1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Пишем ли в документации «Товары должны соответствовать ГОСТ…»?</a:t>
          </a:r>
          <a:endParaRPr lang="ru-RU" sz="1600" b="1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2DD29CAC-5504-48CA-9FC3-BABC8578175E}" type="parTrans" cxnId="{E3EAD89D-9783-4348-BC7C-8550364C301F}">
      <dgm:prSet/>
      <dgm:spPr/>
      <dgm:t>
        <a:bodyPr/>
        <a:lstStyle/>
        <a:p>
          <a:endParaRPr lang="ru-RU" sz="1600"/>
        </a:p>
      </dgm:t>
    </dgm:pt>
    <dgm:pt modelId="{CEE47AA9-2B62-406A-A88C-F6721C8450E3}" type="sibTrans" cxnId="{E3EAD89D-9783-4348-BC7C-8550364C301F}">
      <dgm:prSet custT="1"/>
      <dgm:spPr>
        <a:noFill/>
      </dgm:spPr>
      <dgm:t>
        <a:bodyPr/>
        <a:lstStyle/>
        <a:p>
          <a:endParaRPr lang="ru-RU" sz="1600"/>
        </a:p>
      </dgm:t>
    </dgm:pt>
    <dgm:pt modelId="{222B5C4C-50B8-4407-BC86-27D9789CAB71}">
      <dgm:prSet phldrT="[Текст]" custT="1"/>
      <dgm:spPr>
        <a:solidFill>
          <a:srgbClr val="F2F2F2"/>
        </a:solidFill>
      </dgm:spPr>
      <dgm:t>
        <a:bodyPr/>
        <a:lstStyle/>
        <a:p>
          <a:r>
            <a:rPr lang="ru-RU" sz="1600" b="1" dirty="0" smtClean="0">
              <a:solidFill>
                <a:srgbClr val="0291A0"/>
              </a:solidFill>
              <a:latin typeface="Segoe UI" panose="020B0502040204020203" pitchFamily="34" charset="0"/>
              <a:cs typeface="Segoe UI" panose="020B0502040204020203" pitchFamily="34" charset="0"/>
            </a:rPr>
            <a:t>Минимизируем риски ошибок в ТЗ</a:t>
          </a:r>
          <a:endParaRPr lang="ru-RU" sz="1600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F4236C1-3675-4018-9AAA-82C263125B78}" type="parTrans" cxnId="{CF714AB2-CA27-4335-BCBB-94B80B497248}">
      <dgm:prSet/>
      <dgm:spPr/>
      <dgm:t>
        <a:bodyPr/>
        <a:lstStyle/>
        <a:p>
          <a:endParaRPr lang="ru-RU" sz="1600"/>
        </a:p>
      </dgm:t>
    </dgm:pt>
    <dgm:pt modelId="{8C7B8EBB-C605-491C-9555-C8BE76091DF0}" type="sibTrans" cxnId="{CF714AB2-CA27-4335-BCBB-94B80B497248}">
      <dgm:prSet custT="1"/>
      <dgm:spPr>
        <a:solidFill>
          <a:schemeClr val="bg1"/>
        </a:solidFill>
      </dgm:spPr>
      <dgm:t>
        <a:bodyPr/>
        <a:lstStyle/>
        <a:p>
          <a:endParaRPr lang="ru-RU" sz="1600"/>
        </a:p>
      </dgm:t>
    </dgm:pt>
    <dgm:pt modelId="{81406654-1BE3-4027-A64C-AB88EBA2C4FD}">
      <dgm:prSet phldrT="[Текст]" custT="1"/>
      <dgm:spPr>
        <a:solidFill>
          <a:srgbClr val="F2F2F2"/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1600" b="1" dirty="0" smtClean="0">
              <a:solidFill>
                <a:srgbClr val="0291A0"/>
              </a:solidFill>
              <a:latin typeface="Segoe UI" panose="020B0502040204020203" pitchFamily="34" charset="0"/>
              <a:cs typeface="Segoe UI" panose="020B0502040204020203" pitchFamily="34" charset="0"/>
            </a:rPr>
            <a:t>Создаем следующие риски:</a:t>
          </a:r>
        </a:p>
        <a:p>
          <a:pPr>
            <a:lnSpc>
              <a:spcPct val="100000"/>
            </a:lnSpc>
          </a:pPr>
          <a:r>
            <a:rPr lang="ru-RU" sz="1600" b="1" dirty="0" smtClean="0">
              <a:solidFill>
                <a:srgbClr val="0291A0"/>
              </a:solidFill>
              <a:latin typeface="Segoe UI" panose="020B0502040204020203" pitchFamily="34" charset="0"/>
              <a:cs typeface="Segoe UI" panose="020B0502040204020203" pitchFamily="34" charset="0"/>
            </a:rPr>
            <a:t>1) Наличие противоречий между ТЗ и ГОСТом</a:t>
          </a:r>
        </a:p>
        <a:p>
          <a:pPr>
            <a:lnSpc>
              <a:spcPct val="100000"/>
            </a:lnSpc>
          </a:pPr>
          <a:r>
            <a:rPr lang="ru-RU" sz="1600" b="1" dirty="0" smtClean="0">
              <a:solidFill>
                <a:srgbClr val="0291A0"/>
              </a:solidFill>
              <a:latin typeface="Segoe UI" panose="020B0502040204020203" pitchFamily="34" charset="0"/>
              <a:cs typeface="Segoe UI" panose="020B0502040204020203" pitchFamily="34" charset="0"/>
            </a:rPr>
            <a:t>2) Риски при приемке: проверять придется не только по прямо поименованным характеристикам, но и по всем прочим в соответствии с ГОСТ</a:t>
          </a:r>
          <a:endParaRPr lang="ru-RU" sz="1600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9CCB0ED-4E0F-4C59-AECE-26C8BC03857F}" type="parTrans" cxnId="{C62F17BE-14C2-4852-978B-5B5CBFC8427E}">
      <dgm:prSet/>
      <dgm:spPr/>
      <dgm:t>
        <a:bodyPr/>
        <a:lstStyle/>
        <a:p>
          <a:endParaRPr lang="ru-RU" sz="1600"/>
        </a:p>
      </dgm:t>
    </dgm:pt>
    <dgm:pt modelId="{FEDDFE56-C804-46D8-9C9C-E68D24954533}" type="sibTrans" cxnId="{C62F17BE-14C2-4852-978B-5B5CBFC8427E}">
      <dgm:prSet custT="1"/>
      <dgm:spPr>
        <a:noFill/>
      </dgm:spPr>
      <dgm:t>
        <a:bodyPr/>
        <a:lstStyle/>
        <a:p>
          <a:endParaRPr lang="ru-RU" sz="1600"/>
        </a:p>
      </dgm:t>
    </dgm:pt>
    <dgm:pt modelId="{8A3FB283-08E8-40AD-922A-3A46944E3FC7}" type="pres">
      <dgm:prSet presAssocID="{6C636834-E218-40A7-88FA-09D974B52C6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93F8A60-84A1-41CF-B674-BC75426947F1}" type="pres">
      <dgm:prSet presAssocID="{ABE03F7F-E013-434E-942F-9F702C25FAC0}" presName="node" presStyleLbl="node1" presStyleIdx="0" presStyleCnt="3" custScaleX="158804" custRadScaleRad="85407" custRadScaleInc="-93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FE8535-A537-4027-9525-8632094AC34E}" type="pres">
      <dgm:prSet presAssocID="{CEE47AA9-2B62-406A-A88C-F6721C8450E3}" presName="sibTrans" presStyleLbl="sibTrans2D1" presStyleIdx="0" presStyleCnt="3" custScaleX="255630" custLinFactX="-500548" custLinFactY="-247744" custLinFactNeighborX="-600000" custLinFactNeighborY="-300000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3B512C34-7152-4DAA-8280-AB32F021B552}" type="pres">
      <dgm:prSet presAssocID="{CEE47AA9-2B62-406A-A88C-F6721C8450E3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F6971630-4D83-4AA3-B984-0222D23CE55F}" type="pres">
      <dgm:prSet presAssocID="{222B5C4C-50B8-4407-BC86-27D9789CAB71}" presName="node" presStyleLbl="node1" presStyleIdx="1" presStyleCnt="3" custScaleX="228246" custScaleY="200906" custRadScaleRad="127975" custRadScaleInc="-389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BEE057-376B-46EE-9E80-72248C2C304D}" type="pres">
      <dgm:prSet presAssocID="{8C7B8EBB-C605-491C-9555-C8BE76091DF0}" presName="sibTrans" presStyleLbl="sibTrans2D1" presStyleIdx="1" presStyleCnt="3" custLinFactY="200000" custLinFactNeighborX="10596" custLinFactNeighborY="203974"/>
      <dgm:spPr/>
      <dgm:t>
        <a:bodyPr/>
        <a:lstStyle/>
        <a:p>
          <a:endParaRPr lang="ru-RU"/>
        </a:p>
      </dgm:t>
    </dgm:pt>
    <dgm:pt modelId="{2C174630-036C-4962-BAA8-333CCC448471}" type="pres">
      <dgm:prSet presAssocID="{8C7B8EBB-C605-491C-9555-C8BE76091DF0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FE6D0D2C-B6DC-4C19-86A4-AE7670ABF7E7}" type="pres">
      <dgm:prSet presAssocID="{81406654-1BE3-4027-A64C-AB88EBA2C4FD}" presName="node" presStyleLbl="node1" presStyleIdx="2" presStyleCnt="3" custScaleX="228199" custScaleY="202564" custRadScaleRad="134337" custRadScaleInc="394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DFB257-CD92-480C-929B-B65F91224E33}" type="pres">
      <dgm:prSet presAssocID="{FEDDFE56-C804-46D8-9C9C-E68D24954533}" presName="sibTrans" presStyleLbl="sibTrans2D1" presStyleIdx="2" presStyleCnt="3" custAng="10617938" custScaleX="255630" custLinFactX="-500000" custLinFactY="-200000" custLinFactNeighborX="-516639" custLinFactNeighborY="-217287"/>
      <dgm:spPr>
        <a:prstGeom prst="rightArrow">
          <a:avLst/>
        </a:prstGeom>
      </dgm:spPr>
      <dgm:t>
        <a:bodyPr/>
        <a:lstStyle/>
        <a:p>
          <a:endParaRPr lang="ru-RU"/>
        </a:p>
      </dgm:t>
    </dgm:pt>
    <dgm:pt modelId="{3AAAC3B0-B4F2-467B-8A84-B716245BA24E}" type="pres">
      <dgm:prSet presAssocID="{FEDDFE56-C804-46D8-9C9C-E68D24954533}" presName="connectorText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38026B0F-4F00-454F-9BD2-1F6B35E04A97}" type="presOf" srcId="{8C7B8EBB-C605-491C-9555-C8BE76091DF0}" destId="{03BEE057-376B-46EE-9E80-72248C2C304D}" srcOrd="0" destOrd="0" presId="urn:microsoft.com/office/officeart/2005/8/layout/cycle7"/>
    <dgm:cxn modelId="{0B080573-CFB5-4846-9F53-6AFF5A41D356}" type="presOf" srcId="{ABE03F7F-E013-434E-942F-9F702C25FAC0}" destId="{993F8A60-84A1-41CF-B674-BC75426947F1}" srcOrd="0" destOrd="0" presId="urn:microsoft.com/office/officeart/2005/8/layout/cycle7"/>
    <dgm:cxn modelId="{E3EAD89D-9783-4348-BC7C-8550364C301F}" srcId="{6C636834-E218-40A7-88FA-09D974B52C67}" destId="{ABE03F7F-E013-434E-942F-9F702C25FAC0}" srcOrd="0" destOrd="0" parTransId="{2DD29CAC-5504-48CA-9FC3-BABC8578175E}" sibTransId="{CEE47AA9-2B62-406A-A88C-F6721C8450E3}"/>
    <dgm:cxn modelId="{6F6AE5C6-CEDE-419C-8A49-A5F498888A25}" type="presOf" srcId="{FEDDFE56-C804-46D8-9C9C-E68D24954533}" destId="{E7DFB257-CD92-480C-929B-B65F91224E33}" srcOrd="0" destOrd="0" presId="urn:microsoft.com/office/officeart/2005/8/layout/cycle7"/>
    <dgm:cxn modelId="{73307A7B-43AA-40FF-9557-961B3EB98866}" type="presOf" srcId="{CEE47AA9-2B62-406A-A88C-F6721C8450E3}" destId="{40FE8535-A537-4027-9525-8632094AC34E}" srcOrd="0" destOrd="0" presId="urn:microsoft.com/office/officeart/2005/8/layout/cycle7"/>
    <dgm:cxn modelId="{8827EFDB-8EE7-418B-9FB5-68416E4C753E}" type="presOf" srcId="{FEDDFE56-C804-46D8-9C9C-E68D24954533}" destId="{3AAAC3B0-B4F2-467B-8A84-B716245BA24E}" srcOrd="1" destOrd="0" presId="urn:microsoft.com/office/officeart/2005/8/layout/cycle7"/>
    <dgm:cxn modelId="{EAF3BB00-469D-4483-826C-37DC33E17B9F}" type="presOf" srcId="{CEE47AA9-2B62-406A-A88C-F6721C8450E3}" destId="{3B512C34-7152-4DAA-8280-AB32F021B552}" srcOrd="1" destOrd="0" presId="urn:microsoft.com/office/officeart/2005/8/layout/cycle7"/>
    <dgm:cxn modelId="{F7CBF2A6-F99C-4D75-AE9E-8D427026B271}" type="presOf" srcId="{222B5C4C-50B8-4407-BC86-27D9789CAB71}" destId="{F6971630-4D83-4AA3-B984-0222D23CE55F}" srcOrd="0" destOrd="0" presId="urn:microsoft.com/office/officeart/2005/8/layout/cycle7"/>
    <dgm:cxn modelId="{02FF8EA5-C0DD-42E7-B3FE-2D6FA0AD7C0A}" type="presOf" srcId="{8C7B8EBB-C605-491C-9555-C8BE76091DF0}" destId="{2C174630-036C-4962-BAA8-333CCC448471}" srcOrd="1" destOrd="0" presId="urn:microsoft.com/office/officeart/2005/8/layout/cycle7"/>
    <dgm:cxn modelId="{CF714AB2-CA27-4335-BCBB-94B80B497248}" srcId="{6C636834-E218-40A7-88FA-09D974B52C67}" destId="{222B5C4C-50B8-4407-BC86-27D9789CAB71}" srcOrd="1" destOrd="0" parTransId="{0F4236C1-3675-4018-9AAA-82C263125B78}" sibTransId="{8C7B8EBB-C605-491C-9555-C8BE76091DF0}"/>
    <dgm:cxn modelId="{59807BDB-410A-477B-930F-A04D2A7D5FEF}" type="presOf" srcId="{6C636834-E218-40A7-88FA-09D974B52C67}" destId="{8A3FB283-08E8-40AD-922A-3A46944E3FC7}" srcOrd="0" destOrd="0" presId="urn:microsoft.com/office/officeart/2005/8/layout/cycle7"/>
    <dgm:cxn modelId="{C62F17BE-14C2-4852-978B-5B5CBFC8427E}" srcId="{6C636834-E218-40A7-88FA-09D974B52C67}" destId="{81406654-1BE3-4027-A64C-AB88EBA2C4FD}" srcOrd="2" destOrd="0" parTransId="{B9CCB0ED-4E0F-4C59-AECE-26C8BC03857F}" sibTransId="{FEDDFE56-C804-46D8-9C9C-E68D24954533}"/>
    <dgm:cxn modelId="{C14DBEC2-BA75-49B7-AE90-BA4566B5BD7A}" type="presOf" srcId="{81406654-1BE3-4027-A64C-AB88EBA2C4FD}" destId="{FE6D0D2C-B6DC-4C19-86A4-AE7670ABF7E7}" srcOrd="0" destOrd="0" presId="urn:microsoft.com/office/officeart/2005/8/layout/cycle7"/>
    <dgm:cxn modelId="{42417437-D0D2-440E-A7C8-F1D5B9DF1289}" type="presParOf" srcId="{8A3FB283-08E8-40AD-922A-3A46944E3FC7}" destId="{993F8A60-84A1-41CF-B674-BC75426947F1}" srcOrd="0" destOrd="0" presId="urn:microsoft.com/office/officeart/2005/8/layout/cycle7"/>
    <dgm:cxn modelId="{BB9A897C-E7DE-4B73-8A47-10FFD204B5A8}" type="presParOf" srcId="{8A3FB283-08E8-40AD-922A-3A46944E3FC7}" destId="{40FE8535-A537-4027-9525-8632094AC34E}" srcOrd="1" destOrd="0" presId="urn:microsoft.com/office/officeart/2005/8/layout/cycle7"/>
    <dgm:cxn modelId="{310F2357-AF41-4FAA-9400-12A76D3EB06C}" type="presParOf" srcId="{40FE8535-A537-4027-9525-8632094AC34E}" destId="{3B512C34-7152-4DAA-8280-AB32F021B552}" srcOrd="0" destOrd="0" presId="urn:microsoft.com/office/officeart/2005/8/layout/cycle7"/>
    <dgm:cxn modelId="{A148E279-6848-4147-B114-242C311F36A3}" type="presParOf" srcId="{8A3FB283-08E8-40AD-922A-3A46944E3FC7}" destId="{F6971630-4D83-4AA3-B984-0222D23CE55F}" srcOrd="2" destOrd="0" presId="urn:microsoft.com/office/officeart/2005/8/layout/cycle7"/>
    <dgm:cxn modelId="{15E93162-AE27-4F0A-A2BE-228C77227AC2}" type="presParOf" srcId="{8A3FB283-08E8-40AD-922A-3A46944E3FC7}" destId="{03BEE057-376B-46EE-9E80-72248C2C304D}" srcOrd="3" destOrd="0" presId="urn:microsoft.com/office/officeart/2005/8/layout/cycle7"/>
    <dgm:cxn modelId="{DBEC4E92-9FD5-4498-955D-4CB5747D4C85}" type="presParOf" srcId="{03BEE057-376B-46EE-9E80-72248C2C304D}" destId="{2C174630-036C-4962-BAA8-333CCC448471}" srcOrd="0" destOrd="0" presId="urn:microsoft.com/office/officeart/2005/8/layout/cycle7"/>
    <dgm:cxn modelId="{86E1B31E-2972-42B3-901C-7A78894768BF}" type="presParOf" srcId="{8A3FB283-08E8-40AD-922A-3A46944E3FC7}" destId="{FE6D0D2C-B6DC-4C19-86A4-AE7670ABF7E7}" srcOrd="4" destOrd="0" presId="urn:microsoft.com/office/officeart/2005/8/layout/cycle7"/>
    <dgm:cxn modelId="{912B2BF2-ACFE-4D33-9E7C-BBDD91BACD71}" type="presParOf" srcId="{8A3FB283-08E8-40AD-922A-3A46944E3FC7}" destId="{E7DFB257-CD92-480C-929B-B65F91224E33}" srcOrd="5" destOrd="0" presId="urn:microsoft.com/office/officeart/2005/8/layout/cycle7"/>
    <dgm:cxn modelId="{04848CD5-DF38-47F2-B0E1-0A7A3C075D4A}" type="presParOf" srcId="{E7DFB257-CD92-480C-929B-B65F91224E33}" destId="{3AAAC3B0-B4F2-467B-8A84-B716245BA24E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3F8A60-84A1-41CF-B674-BC75426947F1}">
      <dsp:nvSpPr>
        <dsp:cNvPr id="0" name=""/>
        <dsp:cNvSpPr/>
      </dsp:nvSpPr>
      <dsp:spPr>
        <a:xfrm>
          <a:off x="3394018" y="31779"/>
          <a:ext cx="3344503" cy="1053028"/>
        </a:xfrm>
        <a:prstGeom prst="roundRect">
          <a:avLst>
            <a:gd name="adj" fmla="val 10000"/>
          </a:avLst>
        </a:prstGeom>
        <a:solidFill>
          <a:srgbClr val="E4465A"/>
        </a:solid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rPr>
            <a:t>Пишем ли в документации «Товары должны соответствовать ГОСТ…»?</a:t>
          </a:r>
          <a:endParaRPr lang="ru-RU" sz="1600" b="1" kern="1200" dirty="0">
            <a:solidFill>
              <a:schemeClr val="bg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3424860" y="62621"/>
        <a:ext cx="3282819" cy="991344"/>
      </dsp:txXfrm>
    </dsp:sp>
    <dsp:sp modelId="{40FE8535-A537-4027-9525-8632094AC34E}">
      <dsp:nvSpPr>
        <dsp:cNvPr id="0" name=""/>
        <dsp:cNvSpPr/>
      </dsp:nvSpPr>
      <dsp:spPr>
        <a:xfrm rot="2182227">
          <a:off x="1910828" y="-184280"/>
          <a:ext cx="864454" cy="368560"/>
        </a:xfrm>
        <a:prstGeom prst="rightArrow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2021396" y="-110568"/>
        <a:ext cx="643318" cy="221136"/>
      </dsp:txXfrm>
    </dsp:sp>
    <dsp:sp modelId="{F6971630-4D83-4AA3-B984-0222D23CE55F}">
      <dsp:nvSpPr>
        <dsp:cNvPr id="0" name=""/>
        <dsp:cNvSpPr/>
      </dsp:nvSpPr>
      <dsp:spPr>
        <a:xfrm>
          <a:off x="5381102" y="1502456"/>
          <a:ext cx="4806991" cy="2115597"/>
        </a:xfrm>
        <a:prstGeom prst="roundRect">
          <a:avLst>
            <a:gd name="adj" fmla="val 10000"/>
          </a:avLst>
        </a:prstGeom>
        <a:solidFill>
          <a:srgbClr val="F2F2F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291A0"/>
              </a:solidFill>
              <a:latin typeface="Segoe UI" panose="020B0502040204020203" pitchFamily="34" charset="0"/>
              <a:cs typeface="Segoe UI" panose="020B0502040204020203" pitchFamily="34" charset="0"/>
            </a:rPr>
            <a:t>Минимизируем риски ошибок в ТЗ</a:t>
          </a:r>
          <a:endParaRPr lang="ru-RU" sz="1600" kern="1200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5443066" y="1564420"/>
        <a:ext cx="4683063" cy="1991669"/>
      </dsp:txXfrm>
    </dsp:sp>
    <dsp:sp modelId="{03BEE057-376B-46EE-9E80-72248C2C304D}">
      <dsp:nvSpPr>
        <dsp:cNvPr id="0" name=""/>
        <dsp:cNvSpPr/>
      </dsp:nvSpPr>
      <dsp:spPr>
        <a:xfrm rot="10799983">
          <a:off x="5036498" y="3864874"/>
          <a:ext cx="338166" cy="368560"/>
        </a:xfrm>
        <a:prstGeom prst="left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 rot="10800000">
        <a:off x="5137948" y="3938586"/>
        <a:ext cx="135266" cy="221136"/>
      </dsp:txXfrm>
    </dsp:sp>
    <dsp:sp modelId="{FE6D0D2C-B6DC-4C19-86A4-AE7670ABF7E7}">
      <dsp:nvSpPr>
        <dsp:cNvPr id="0" name=""/>
        <dsp:cNvSpPr/>
      </dsp:nvSpPr>
      <dsp:spPr>
        <a:xfrm>
          <a:off x="152393" y="1493752"/>
          <a:ext cx="4806002" cy="2133057"/>
        </a:xfrm>
        <a:prstGeom prst="roundRect">
          <a:avLst>
            <a:gd name="adj" fmla="val 10000"/>
          </a:avLst>
        </a:prstGeom>
        <a:solidFill>
          <a:srgbClr val="F2F2F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291A0"/>
              </a:solidFill>
              <a:latin typeface="Segoe UI" panose="020B0502040204020203" pitchFamily="34" charset="0"/>
              <a:cs typeface="Segoe UI" panose="020B0502040204020203" pitchFamily="34" charset="0"/>
            </a:rPr>
            <a:t>Создаем следующие риски: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291A0"/>
              </a:solidFill>
              <a:latin typeface="Segoe UI" panose="020B0502040204020203" pitchFamily="34" charset="0"/>
              <a:cs typeface="Segoe UI" panose="020B0502040204020203" pitchFamily="34" charset="0"/>
            </a:rPr>
            <a:t>1) Наличие противоречий между ТЗ и ГОСТом</a:t>
          </a: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291A0"/>
              </a:solidFill>
              <a:latin typeface="Segoe UI" panose="020B0502040204020203" pitchFamily="34" charset="0"/>
              <a:cs typeface="Segoe UI" panose="020B0502040204020203" pitchFamily="34" charset="0"/>
            </a:rPr>
            <a:t>2) Риски при приемке: проверять придется не только по прямо поименованным характеристикам, но и по всем прочим в соответствии с ГОСТ</a:t>
          </a:r>
          <a:endParaRPr lang="ru-RU" sz="1600" kern="1200" dirty="0">
            <a:solidFill>
              <a:schemeClr val="tx1"/>
            </a:solidFill>
            <a:latin typeface="Segoe UI" panose="020B0502040204020203" pitchFamily="34" charset="0"/>
            <a:cs typeface="Segoe UI" panose="020B0502040204020203" pitchFamily="34" charset="0"/>
          </a:endParaRPr>
        </a:p>
      </dsp:txBody>
      <dsp:txXfrm>
        <a:off x="214868" y="1556227"/>
        <a:ext cx="4681052" cy="2008107"/>
      </dsp:txXfrm>
    </dsp:sp>
    <dsp:sp modelId="{E7DFB257-CD92-480C-929B-B65F91224E33}">
      <dsp:nvSpPr>
        <dsp:cNvPr id="0" name=""/>
        <dsp:cNvSpPr/>
      </dsp:nvSpPr>
      <dsp:spPr>
        <a:xfrm rot="8303962">
          <a:off x="279316" y="-184280"/>
          <a:ext cx="864454" cy="368560"/>
        </a:xfrm>
        <a:prstGeom prst="rightArrow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389884" y="-110568"/>
        <a:ext cx="643318" cy="221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7B227-4A70-4DA1-BCAB-4272055EF28C}" type="datetimeFigureOut">
              <a:rPr lang="ru-RU" smtClean="0"/>
              <a:t>30.07.2019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4FF4BF-4D56-4BC3-A5E2-BC91E8E794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506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4FF4BF-4D56-4BC3-A5E2-BC91E8E7940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5751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3442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550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4824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8290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061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1251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5643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2578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9400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117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1997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3080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89637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2302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8924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08502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5911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51608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5427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38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236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Образ слайда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5632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  <p:sp>
        <p:nvSpPr>
          <p:cNvPr id="56324" name="Номер слайда 3"/>
          <p:cNvSpPr>
            <a:spLocks noGrp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fld id="{98D5C45C-2718-48B6-AF32-99390BF2EED5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</a:t>
            </a:fld>
            <a:endParaRPr lang="ru-RU" altLang="ru-RU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438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1585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9321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336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939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5CF4F-30C4-4E7A-B3D4-55A954EDF638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529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01" t="372" r="12689" b="7004"/>
          <a:stretch/>
        </p:blipFill>
        <p:spPr>
          <a:xfrm>
            <a:off x="-10277" y="716756"/>
            <a:ext cx="12202277" cy="577691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>
          <a:xfrm>
            <a:off x="1524000" y="3848100"/>
            <a:ext cx="9144000" cy="1881188"/>
          </a:xfrm>
          <a:noFill/>
        </p:spPr>
        <p:txBody>
          <a:bodyPr anchor="b"/>
          <a:lstStyle>
            <a:lvl1pPr marL="0" algn="ctr" defTabSz="914400" rtl="0" eaLnBrk="1" latinLnBrk="0" hangingPunct="1">
              <a:defRPr lang="ru-RU" sz="2800" b="1" kern="1200" cap="all" dirty="0">
                <a:solidFill>
                  <a:schemeClr val="bg1"/>
                </a:solidFill>
                <a:latin typeface="Trebuchet MS" panose="020B0603020202020204" pitchFamily="34" charset="0"/>
                <a:ea typeface="Arial Unicode MS" pitchFamily="34" charset="-128"/>
                <a:cs typeface="Segoe UI" panose="020B0502040204020203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>
          <a:xfrm>
            <a:off x="1524000" y="5729288"/>
            <a:ext cx="9144000" cy="738187"/>
          </a:xfrm>
          <a:noFill/>
        </p:spPr>
        <p:txBody>
          <a:bodyPr>
            <a:normAutofit/>
          </a:bodyPr>
          <a:lstStyle>
            <a:lvl1pPr marL="0" indent="0" algn="ctr" defTabSz="914400" rtl="0" eaLnBrk="1" latinLnBrk="0" hangingPunct="1">
              <a:buNone/>
              <a:defRPr lang="ru-RU" sz="1800" b="1" kern="1200" cap="all" baseline="0" dirty="0">
                <a:solidFill>
                  <a:schemeClr val="bg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0"/>
            <a:ext cx="1800225" cy="666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grpSp>
        <p:nvGrpSpPr>
          <p:cNvPr id="6" name="Группа 5"/>
          <p:cNvGrpSpPr/>
          <p:nvPr userDrawn="1"/>
        </p:nvGrpSpPr>
        <p:grpSpPr>
          <a:xfrm>
            <a:off x="-10275" y="740565"/>
            <a:ext cx="4137658" cy="3642745"/>
            <a:chOff x="-10275" y="740565"/>
            <a:chExt cx="4137658" cy="3642745"/>
          </a:xfrm>
        </p:grpSpPr>
        <p:sp>
          <p:nvSpPr>
            <p:cNvPr id="17" name="Прямоугольник: скругленные верхние углы 16"/>
            <p:cNvSpPr/>
            <p:nvPr/>
          </p:nvSpPr>
          <p:spPr>
            <a:xfrm rot="5400000">
              <a:off x="-873801" y="1604101"/>
              <a:ext cx="3642737" cy="1915682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8" name="Прямоугольник: скругленные верхние углы 17"/>
            <p:cNvSpPr/>
            <p:nvPr/>
          </p:nvSpPr>
          <p:spPr>
            <a:xfrm rot="5400000">
              <a:off x="-538206" y="1268506"/>
              <a:ext cx="3348541" cy="2292676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9" name="Прямоугольник: скругленные верхние углы 18"/>
            <p:cNvSpPr/>
            <p:nvPr/>
          </p:nvSpPr>
          <p:spPr>
            <a:xfrm rot="5400000">
              <a:off x="-209667" y="939966"/>
              <a:ext cx="3058957" cy="2660171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0" name="Прямоугольник: скругленные верхние углы 19"/>
            <p:cNvSpPr/>
            <p:nvPr/>
          </p:nvSpPr>
          <p:spPr>
            <a:xfrm rot="5400000">
              <a:off x="126607" y="603693"/>
              <a:ext cx="2745422" cy="3019180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8" name="Прямоугольник: скругленные верхние углы 27"/>
            <p:cNvSpPr/>
            <p:nvPr userDrawn="1"/>
          </p:nvSpPr>
          <p:spPr>
            <a:xfrm rot="10800000">
              <a:off x="-10275" y="740570"/>
              <a:ext cx="3769945" cy="2158227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9" name="Прямоугольник: скругленные верхние углы 28"/>
            <p:cNvSpPr/>
            <p:nvPr userDrawn="1"/>
          </p:nvSpPr>
          <p:spPr>
            <a:xfrm rot="10800000">
              <a:off x="-10275" y="740565"/>
              <a:ext cx="3402456" cy="2449233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6" name="Прямоугольник: скругленные верхние углы 25"/>
            <p:cNvSpPr/>
            <p:nvPr userDrawn="1"/>
          </p:nvSpPr>
          <p:spPr>
            <a:xfrm rot="10800000">
              <a:off x="-10274" y="740569"/>
              <a:ext cx="4137657" cy="1852728"/>
            </a:xfrm>
            <a:prstGeom prst="round2SameRect">
              <a:avLst>
                <a:gd name="adj1" fmla="val 4187"/>
                <a:gd name="adj2" fmla="val 0"/>
              </a:avLst>
            </a:prstGeom>
            <a:solidFill>
              <a:schemeClr val="bg1">
                <a:alpha val="5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</p:grpSp>
      <p:pic>
        <p:nvPicPr>
          <p:cNvPr id="24" name="Рисунок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63" y="1434301"/>
            <a:ext cx="2561830" cy="1105139"/>
          </a:xfrm>
          <a:prstGeom prst="rect">
            <a:avLst/>
          </a:prstGeom>
        </p:spPr>
      </p:pic>
      <p:grpSp>
        <p:nvGrpSpPr>
          <p:cNvPr id="48" name="Группа 47"/>
          <p:cNvGrpSpPr/>
          <p:nvPr userDrawn="1"/>
        </p:nvGrpSpPr>
        <p:grpSpPr>
          <a:xfrm>
            <a:off x="9588614" y="4383309"/>
            <a:ext cx="2603386" cy="2084166"/>
            <a:chOff x="9588614" y="4383309"/>
            <a:chExt cx="2603386" cy="2084166"/>
          </a:xfrm>
        </p:grpSpPr>
        <p:sp>
          <p:nvSpPr>
            <p:cNvPr id="33" name="Прямоугольник: скругленные верхние углы 32"/>
            <p:cNvSpPr/>
            <p:nvPr/>
          </p:nvSpPr>
          <p:spPr>
            <a:xfrm rot="16200000">
              <a:off x="10959211" y="5234686"/>
              <a:ext cx="2084165" cy="381411"/>
            </a:xfrm>
            <a:prstGeom prst="round2SameRect">
              <a:avLst>
                <a:gd name="adj1" fmla="val 19171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4" name="Прямоугольник: скругленные верхние углы 33"/>
            <p:cNvSpPr/>
            <p:nvPr/>
          </p:nvSpPr>
          <p:spPr>
            <a:xfrm rot="16200000">
              <a:off x="10917814" y="5193288"/>
              <a:ext cx="1789968" cy="758404"/>
            </a:xfrm>
            <a:prstGeom prst="round2SameRect">
              <a:avLst>
                <a:gd name="adj1" fmla="val 11723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5" name="Прямоугольник: скругленные верхние углы 34"/>
            <p:cNvSpPr/>
            <p:nvPr/>
          </p:nvSpPr>
          <p:spPr>
            <a:xfrm rot="16200000">
              <a:off x="10878857" y="5154333"/>
              <a:ext cx="1500383" cy="1125898"/>
            </a:xfrm>
            <a:prstGeom prst="round2SameRect">
              <a:avLst>
                <a:gd name="adj1" fmla="val 7571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6" name="Прямоугольник: скругленные верхние углы 35"/>
            <p:cNvSpPr/>
            <p:nvPr/>
          </p:nvSpPr>
          <p:spPr>
            <a:xfrm rot="16200000">
              <a:off x="10856120" y="5131596"/>
              <a:ext cx="1186847" cy="1484908"/>
            </a:xfrm>
            <a:prstGeom prst="round2SameRect">
              <a:avLst>
                <a:gd name="adj1" fmla="val 8467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7" name="Прямоугольник: скругленные верхние углы 36"/>
            <p:cNvSpPr/>
            <p:nvPr userDrawn="1"/>
          </p:nvSpPr>
          <p:spPr>
            <a:xfrm>
              <a:off x="9956327" y="5867825"/>
              <a:ext cx="2235670" cy="599650"/>
            </a:xfrm>
            <a:prstGeom prst="round2SameRect">
              <a:avLst>
                <a:gd name="adj1" fmla="val 13718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8" name="Прямоугольник: скругленные верхние углы 37"/>
            <p:cNvSpPr/>
            <p:nvPr userDrawn="1"/>
          </p:nvSpPr>
          <p:spPr>
            <a:xfrm>
              <a:off x="10323815" y="5576823"/>
              <a:ext cx="1868182" cy="890651"/>
            </a:xfrm>
            <a:prstGeom prst="round2SameRect">
              <a:avLst>
                <a:gd name="adj1" fmla="val 9178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9" name="Прямоугольник: скругленные верхние углы 38"/>
            <p:cNvSpPr/>
            <p:nvPr userDrawn="1"/>
          </p:nvSpPr>
          <p:spPr>
            <a:xfrm>
              <a:off x="9588614" y="6173324"/>
              <a:ext cx="2603384" cy="294150"/>
            </a:xfrm>
            <a:prstGeom prst="round2SameRect">
              <a:avLst>
                <a:gd name="adj1" fmla="val 36568"/>
                <a:gd name="adj2" fmla="val 0"/>
              </a:avLst>
            </a:pr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</p:grpSp>
      <p:sp>
        <p:nvSpPr>
          <p:cNvPr id="42" name="Прямоугольник 41"/>
          <p:cNvSpPr/>
          <p:nvPr userDrawn="1"/>
        </p:nvSpPr>
        <p:spPr>
          <a:xfrm>
            <a:off x="-1" y="694951"/>
            <a:ext cx="4129089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3" name="Прямоугольник 42"/>
          <p:cNvSpPr/>
          <p:nvPr userDrawn="1"/>
        </p:nvSpPr>
        <p:spPr>
          <a:xfrm>
            <a:off x="8072438" y="694951"/>
            <a:ext cx="4119863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4" name="Прямоугольник 43"/>
          <p:cNvSpPr/>
          <p:nvPr userDrawn="1"/>
        </p:nvSpPr>
        <p:spPr>
          <a:xfrm>
            <a:off x="4129088" y="694951"/>
            <a:ext cx="3943350" cy="486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5" name="Прямоугольник 44"/>
          <p:cNvSpPr/>
          <p:nvPr userDrawn="1"/>
        </p:nvSpPr>
        <p:spPr>
          <a:xfrm>
            <a:off x="-1" y="6472125"/>
            <a:ext cx="4129089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6" name="Прямоугольник 45"/>
          <p:cNvSpPr/>
          <p:nvPr userDrawn="1"/>
        </p:nvSpPr>
        <p:spPr>
          <a:xfrm>
            <a:off x="8072438" y="6472125"/>
            <a:ext cx="4119863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7" name="Прямоугольник 46"/>
          <p:cNvSpPr/>
          <p:nvPr userDrawn="1"/>
        </p:nvSpPr>
        <p:spPr>
          <a:xfrm>
            <a:off x="4129088" y="6472125"/>
            <a:ext cx="3943350" cy="486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9" name="Прямоугольник 48"/>
          <p:cNvSpPr/>
          <p:nvPr userDrawn="1"/>
        </p:nvSpPr>
        <p:spPr>
          <a:xfrm>
            <a:off x="4127383" y="6515475"/>
            <a:ext cx="3905965" cy="334542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/>
          <a:p>
            <a:pPr algn="ctr"/>
            <a:r>
              <a:rPr lang="en-US" altLang="ru-RU" sz="1400" b="0" dirty="0" smtClean="0">
                <a:solidFill>
                  <a:schemeClr val="accent1"/>
                </a:solidFill>
                <a:latin typeface="Segoe UI" panose="020B0502040204020203" pitchFamily="34" charset="0"/>
                <a:ea typeface="Roboto" panose="02000000000000000000" pitchFamily="2" charset="0"/>
              </a:rPr>
              <a:t>2018</a:t>
            </a:r>
            <a:endParaRPr lang="ru-RU" sz="1400" b="0" dirty="0">
              <a:solidFill>
                <a:schemeClr val="accent1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124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7780" y="62140"/>
            <a:ext cx="8270696" cy="694951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945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Адресный бл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Группа 43"/>
          <p:cNvGrpSpPr/>
          <p:nvPr userDrawn="1"/>
        </p:nvGrpSpPr>
        <p:grpSpPr>
          <a:xfrm>
            <a:off x="9588614" y="4404560"/>
            <a:ext cx="2603386" cy="2084166"/>
            <a:chOff x="9588614" y="4383309"/>
            <a:chExt cx="2603386" cy="2084166"/>
          </a:xfrm>
        </p:grpSpPr>
        <p:sp>
          <p:nvSpPr>
            <p:cNvPr id="15" name="Прямоугольник: скругленные верхние углы 14"/>
            <p:cNvSpPr/>
            <p:nvPr/>
          </p:nvSpPr>
          <p:spPr>
            <a:xfrm rot="16200000">
              <a:off x="10959211" y="5234686"/>
              <a:ext cx="2084165" cy="381411"/>
            </a:xfrm>
            <a:prstGeom prst="round2SameRect">
              <a:avLst>
                <a:gd name="adj1" fmla="val 19171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6" name="Прямоугольник: скругленные верхние углы 15"/>
            <p:cNvSpPr/>
            <p:nvPr/>
          </p:nvSpPr>
          <p:spPr>
            <a:xfrm rot="16200000">
              <a:off x="10917814" y="5193288"/>
              <a:ext cx="1789968" cy="758404"/>
            </a:xfrm>
            <a:prstGeom prst="round2SameRect">
              <a:avLst>
                <a:gd name="adj1" fmla="val 11723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7" name="Прямоугольник: скругленные верхние углы 16"/>
            <p:cNvSpPr/>
            <p:nvPr/>
          </p:nvSpPr>
          <p:spPr>
            <a:xfrm rot="16200000">
              <a:off x="10878857" y="5154333"/>
              <a:ext cx="1500383" cy="1125898"/>
            </a:xfrm>
            <a:prstGeom prst="round2SameRect">
              <a:avLst>
                <a:gd name="adj1" fmla="val 7571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8" name="Прямоугольник: скругленные верхние углы 17"/>
            <p:cNvSpPr/>
            <p:nvPr/>
          </p:nvSpPr>
          <p:spPr>
            <a:xfrm rot="16200000">
              <a:off x="10856120" y="5131596"/>
              <a:ext cx="1186847" cy="1484908"/>
            </a:xfrm>
            <a:prstGeom prst="round2SameRect">
              <a:avLst>
                <a:gd name="adj1" fmla="val 8467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19" name="Прямоугольник: скругленные верхние углы 18"/>
            <p:cNvSpPr/>
            <p:nvPr userDrawn="1"/>
          </p:nvSpPr>
          <p:spPr>
            <a:xfrm>
              <a:off x="9956327" y="5867825"/>
              <a:ext cx="2235670" cy="599650"/>
            </a:xfrm>
            <a:prstGeom prst="round2SameRect">
              <a:avLst>
                <a:gd name="adj1" fmla="val 13718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0" name="Прямоугольник: скругленные верхние углы 19"/>
            <p:cNvSpPr/>
            <p:nvPr userDrawn="1"/>
          </p:nvSpPr>
          <p:spPr>
            <a:xfrm>
              <a:off x="10323815" y="5576823"/>
              <a:ext cx="1868182" cy="890651"/>
            </a:xfrm>
            <a:prstGeom prst="round2SameRect">
              <a:avLst>
                <a:gd name="adj1" fmla="val 9178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21" name="Прямоугольник: скругленные верхние углы 20"/>
            <p:cNvSpPr/>
            <p:nvPr userDrawn="1"/>
          </p:nvSpPr>
          <p:spPr>
            <a:xfrm>
              <a:off x="9588614" y="6173324"/>
              <a:ext cx="2603384" cy="294150"/>
            </a:xfrm>
            <a:prstGeom prst="round2SameRect">
              <a:avLst>
                <a:gd name="adj1" fmla="val 36568"/>
                <a:gd name="adj2" fmla="val 0"/>
              </a:avLst>
            </a:prstGeom>
            <a:solidFill>
              <a:schemeClr val="accent1">
                <a:lumMod val="40000"/>
                <a:lumOff val="60000"/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Segoe UI" panose="020B0502040204020203" pitchFamily="34" charset="0"/>
              </a:endParaRPr>
            </a:p>
          </p:txBody>
        </p:sp>
      </p:grpSp>
      <p:grpSp>
        <p:nvGrpSpPr>
          <p:cNvPr id="53" name="Группа 52"/>
          <p:cNvGrpSpPr/>
          <p:nvPr userDrawn="1"/>
        </p:nvGrpSpPr>
        <p:grpSpPr>
          <a:xfrm>
            <a:off x="2955925" y="4045986"/>
            <a:ext cx="6319054" cy="1120409"/>
            <a:chOff x="2955925" y="4199076"/>
            <a:chExt cx="6319054" cy="1120409"/>
          </a:xfrm>
        </p:grpSpPr>
        <p:sp>
          <p:nvSpPr>
            <p:cNvPr id="23" name="Прямоугольник 22"/>
            <p:cNvSpPr/>
            <p:nvPr userDrawn="1"/>
          </p:nvSpPr>
          <p:spPr>
            <a:xfrm>
              <a:off x="2955925" y="4199076"/>
              <a:ext cx="6278563" cy="410965"/>
            </a:xfrm>
            <a:prstGeom prst="rect">
              <a:avLst/>
            </a:prstGeom>
          </p:spPr>
          <p:txBody>
            <a:bodyPr lIns="0" tIns="0" rIns="0" bIns="0" anchor="ctr">
              <a:noAutofit/>
            </a:bodyPr>
            <a:lstStyle/>
            <a:p>
              <a:pPr algn="ctr">
                <a:buClr>
                  <a:srgbClr val="000000"/>
                </a:buClr>
                <a:buSzPct val="100000"/>
              </a:pPr>
              <a:r>
                <a:rPr lang="en-US" altLang="ru-RU" sz="3000" u="sng" kern="1200" dirty="0" smtClean="0">
                  <a:solidFill>
                    <a:srgbClr val="444444"/>
                  </a:solidFill>
                  <a:latin typeface="Trebuchet MS"/>
                  <a:ea typeface="+mn-ea"/>
                  <a:cs typeface="+mn-cs"/>
                </a:rPr>
                <a:t>www.rts-tender.ru</a:t>
              </a:r>
              <a:endParaRPr lang="ru-RU" altLang="ru-RU" sz="3000" u="sng" kern="1200" dirty="0" smtClean="0">
                <a:solidFill>
                  <a:srgbClr val="444444"/>
                </a:solidFill>
                <a:latin typeface="Trebuchet MS"/>
                <a:ea typeface="+mn-ea"/>
                <a:cs typeface="+mn-cs"/>
              </a:endParaRPr>
            </a:p>
            <a:p>
              <a:pPr algn="ctr">
                <a:buClr>
                  <a:srgbClr val="000000"/>
                </a:buClr>
                <a:buSzPct val="100000"/>
              </a:pPr>
              <a:endParaRPr lang="ru-RU" altLang="ru-RU" sz="4000" u="sng" dirty="0">
                <a:solidFill>
                  <a:schemeClr val="accent2"/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25" name="Прямоугольник 24"/>
            <p:cNvSpPr/>
            <p:nvPr userDrawn="1"/>
          </p:nvSpPr>
          <p:spPr>
            <a:xfrm>
              <a:off x="2964803" y="4584813"/>
              <a:ext cx="6278563" cy="619190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/>
            <a:p>
              <a:pPr algn="ctr" defTabSz="449171">
                <a:buClr>
                  <a:srgbClr val="000000"/>
                </a:buClr>
                <a:buSzPct val="100000"/>
              </a:pPr>
              <a:r>
                <a:rPr lang="ru-RU" sz="2800" kern="1200" dirty="0" smtClean="0">
                  <a:solidFill>
                    <a:schemeClr val="accent1"/>
                  </a:solidFill>
                  <a:latin typeface="Trebuchet MS" panose="020B0603020202020204" pitchFamily="34" charset="0"/>
                  <a:ea typeface="+mn-ea"/>
                  <a:cs typeface="+mn-cs"/>
                </a:rPr>
                <a:t>+7 (499) 653-99-00</a:t>
              </a:r>
              <a:endParaRPr lang="ru-RU" altLang="ru-RU" sz="2800" kern="1200" dirty="0" smtClean="0">
                <a:solidFill>
                  <a:schemeClr val="accent1"/>
                </a:solidFill>
                <a:latin typeface="Trebuchet MS" panose="020B0603020202020204" pitchFamily="34" charset="0"/>
                <a:ea typeface="+mn-ea"/>
                <a:cs typeface="+mn-cs"/>
              </a:endParaRPr>
            </a:p>
          </p:txBody>
        </p:sp>
        <p:sp>
          <p:nvSpPr>
            <p:cNvPr id="26" name="Прямоугольник 25"/>
            <p:cNvSpPr/>
            <p:nvPr userDrawn="1"/>
          </p:nvSpPr>
          <p:spPr>
            <a:xfrm>
              <a:off x="2996416" y="5027097"/>
              <a:ext cx="6278563" cy="292388"/>
            </a:xfrm>
            <a:prstGeom prst="rect">
              <a:avLst/>
            </a:prstGeom>
          </p:spPr>
          <p:txBody>
            <a:bodyPr lIns="0" tIns="0" rIns="0" bIns="0">
              <a:noAutofit/>
            </a:bodyPr>
            <a:lstStyle/>
            <a:p>
              <a:pPr algn="ctr">
                <a:buClr>
                  <a:srgbClr val="000000"/>
                </a:buClr>
                <a:buSzPct val="100000"/>
              </a:pPr>
              <a:r>
                <a:rPr lang="ru-RU" altLang="ru-RU" sz="1400" kern="1200" dirty="0">
                  <a:solidFill>
                    <a:schemeClr val="accent1"/>
                  </a:solidFill>
                  <a:latin typeface="Trebuchet MS" panose="020B0603020202020204" pitchFamily="34" charset="0"/>
                  <a:ea typeface="+mn-ea"/>
                  <a:cs typeface="+mn-cs"/>
                </a:rPr>
                <a:t>ЗВОНОК ПО </a:t>
              </a:r>
              <a:r>
                <a:rPr lang="ru-RU" altLang="ru-RU" sz="1400" dirty="0">
                  <a:solidFill>
                    <a:schemeClr val="accent1"/>
                  </a:solidFill>
                  <a:latin typeface="Trebuchet MS" panose="020B0603020202020204" pitchFamily="34" charset="0"/>
                </a:rPr>
                <a:t>РОССИИ БЕСПЛАТНЫЙ</a:t>
              </a:r>
              <a:endParaRPr lang="ru-RU" altLang="ru-RU" sz="1400" u="sng" dirty="0">
                <a:solidFill>
                  <a:schemeClr val="accent1"/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27" name="Прямоугольник 26"/>
          <p:cNvSpPr/>
          <p:nvPr userDrawn="1"/>
        </p:nvSpPr>
        <p:spPr>
          <a:xfrm>
            <a:off x="2964803" y="5010180"/>
            <a:ext cx="6278563" cy="27699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ctr" defTabSz="449171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ru-RU" altLang="ru-RU" sz="800" u="none" kern="1200" dirty="0" smtClean="0">
              <a:solidFill>
                <a:schemeClr val="accent2"/>
              </a:solidFill>
              <a:latin typeface="Trebuchet MS" panose="020B0603020202020204" pitchFamily="34" charset="0"/>
              <a:ea typeface="+mn-ea"/>
              <a:cs typeface="+mn-cs"/>
            </a:endParaRPr>
          </a:p>
          <a:p>
            <a:pPr algn="ctr" defTabSz="449171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ru-RU" sz="1800" u="sng" kern="1200" dirty="0" smtClean="0">
                <a:solidFill>
                  <a:srgbClr val="444444"/>
                </a:solidFill>
                <a:latin typeface="Trebuchet MS"/>
                <a:ea typeface="+mn-ea"/>
                <a:cs typeface="+mn-cs"/>
              </a:rPr>
              <a:t>education@rts-tender.ru</a:t>
            </a:r>
            <a:endParaRPr lang="en-US" altLang="ru-RU" sz="1800" u="sng" kern="1200" dirty="0">
              <a:solidFill>
                <a:srgbClr val="444444"/>
              </a:solidFill>
              <a:latin typeface="Trebuchet MS"/>
              <a:ea typeface="+mn-ea"/>
              <a:cs typeface="+mn-cs"/>
            </a:endParaRPr>
          </a:p>
        </p:txBody>
      </p:sp>
      <p:sp>
        <p:nvSpPr>
          <p:cNvPr id="28" name="Прямоугольник 27"/>
          <p:cNvSpPr/>
          <p:nvPr userDrawn="1"/>
        </p:nvSpPr>
        <p:spPr>
          <a:xfrm>
            <a:off x="0" y="0"/>
            <a:ext cx="1800225" cy="666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grpSp>
        <p:nvGrpSpPr>
          <p:cNvPr id="32" name="Group 4"/>
          <p:cNvGrpSpPr>
            <a:grpSpLocks noChangeAspect="1"/>
          </p:cNvGrpSpPr>
          <p:nvPr userDrawn="1"/>
        </p:nvGrpSpPr>
        <p:grpSpPr bwMode="auto">
          <a:xfrm>
            <a:off x="5469231" y="2120380"/>
            <a:ext cx="1260041" cy="1257505"/>
            <a:chOff x="3322" y="1632"/>
            <a:chExt cx="497" cy="496"/>
          </a:xfrm>
        </p:grpSpPr>
        <p:sp>
          <p:nvSpPr>
            <p:cNvPr id="33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3322" y="1632"/>
              <a:ext cx="497" cy="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4" name="Freeform 5"/>
            <p:cNvSpPr>
              <a:spLocks/>
            </p:cNvSpPr>
            <p:nvPr userDrawn="1"/>
          </p:nvSpPr>
          <p:spPr bwMode="auto">
            <a:xfrm>
              <a:off x="3324" y="1634"/>
              <a:ext cx="495" cy="494"/>
            </a:xfrm>
            <a:custGeom>
              <a:avLst/>
              <a:gdLst>
                <a:gd name="T0" fmla="*/ 239 w 239"/>
                <a:gd name="T1" fmla="*/ 219 h 239"/>
                <a:gd name="T2" fmla="*/ 219 w 239"/>
                <a:gd name="T3" fmla="*/ 239 h 239"/>
                <a:gd name="T4" fmla="*/ 20 w 239"/>
                <a:gd name="T5" fmla="*/ 239 h 239"/>
                <a:gd name="T6" fmla="*/ 0 w 239"/>
                <a:gd name="T7" fmla="*/ 219 h 239"/>
                <a:gd name="T8" fmla="*/ 0 w 239"/>
                <a:gd name="T9" fmla="*/ 20 h 239"/>
                <a:gd name="T10" fmla="*/ 20 w 239"/>
                <a:gd name="T11" fmla="*/ 0 h 239"/>
                <a:gd name="T12" fmla="*/ 219 w 239"/>
                <a:gd name="T13" fmla="*/ 0 h 239"/>
                <a:gd name="T14" fmla="*/ 239 w 239"/>
                <a:gd name="T15" fmla="*/ 20 h 239"/>
                <a:gd name="T16" fmla="*/ 239 w 239"/>
                <a:gd name="T17" fmla="*/ 21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9" h="239">
                  <a:moveTo>
                    <a:pt x="239" y="219"/>
                  </a:moveTo>
                  <a:cubicBezTo>
                    <a:pt x="239" y="230"/>
                    <a:pt x="230" y="239"/>
                    <a:pt x="219" y="239"/>
                  </a:cubicBezTo>
                  <a:cubicBezTo>
                    <a:pt x="20" y="239"/>
                    <a:pt x="20" y="239"/>
                    <a:pt x="20" y="239"/>
                  </a:cubicBezTo>
                  <a:cubicBezTo>
                    <a:pt x="9" y="239"/>
                    <a:pt x="0" y="230"/>
                    <a:pt x="0" y="21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219" y="0"/>
                    <a:pt x="219" y="0"/>
                    <a:pt x="219" y="0"/>
                  </a:cubicBezTo>
                  <a:cubicBezTo>
                    <a:pt x="230" y="0"/>
                    <a:pt x="239" y="9"/>
                    <a:pt x="239" y="20"/>
                  </a:cubicBezTo>
                  <a:lnTo>
                    <a:pt x="239" y="219"/>
                  </a:ln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5" name="Freeform 6"/>
            <p:cNvSpPr>
              <a:spLocks noEditPoints="1"/>
            </p:cNvSpPr>
            <p:nvPr userDrawn="1"/>
          </p:nvSpPr>
          <p:spPr bwMode="auto">
            <a:xfrm>
              <a:off x="3432" y="1830"/>
              <a:ext cx="93" cy="116"/>
            </a:xfrm>
            <a:custGeom>
              <a:avLst/>
              <a:gdLst>
                <a:gd name="T0" fmla="*/ 0 w 45"/>
                <a:gd name="T1" fmla="*/ 0 h 56"/>
                <a:gd name="T2" fmla="*/ 24 w 45"/>
                <a:gd name="T3" fmla="*/ 0 h 56"/>
                <a:gd name="T4" fmla="*/ 45 w 45"/>
                <a:gd name="T5" fmla="*/ 18 h 56"/>
                <a:gd name="T6" fmla="*/ 24 w 45"/>
                <a:gd name="T7" fmla="*/ 37 h 56"/>
                <a:gd name="T8" fmla="*/ 16 w 45"/>
                <a:gd name="T9" fmla="*/ 37 h 56"/>
                <a:gd name="T10" fmla="*/ 16 w 45"/>
                <a:gd name="T11" fmla="*/ 56 h 56"/>
                <a:gd name="T12" fmla="*/ 0 w 45"/>
                <a:gd name="T13" fmla="*/ 56 h 56"/>
                <a:gd name="T14" fmla="*/ 0 w 45"/>
                <a:gd name="T15" fmla="*/ 0 h 56"/>
                <a:gd name="T16" fmla="*/ 16 w 45"/>
                <a:gd name="T17" fmla="*/ 25 h 56"/>
                <a:gd name="T18" fmla="*/ 21 w 45"/>
                <a:gd name="T19" fmla="*/ 25 h 56"/>
                <a:gd name="T20" fmla="*/ 28 w 45"/>
                <a:gd name="T21" fmla="*/ 18 h 56"/>
                <a:gd name="T22" fmla="*/ 21 w 45"/>
                <a:gd name="T23" fmla="*/ 12 h 56"/>
                <a:gd name="T24" fmla="*/ 16 w 45"/>
                <a:gd name="T25" fmla="*/ 12 h 56"/>
                <a:gd name="T26" fmla="*/ 16 w 45"/>
                <a:gd name="T27" fmla="*/ 2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" h="56">
                  <a:moveTo>
                    <a:pt x="0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40" y="0"/>
                    <a:pt x="45" y="11"/>
                    <a:pt x="45" y="18"/>
                  </a:cubicBezTo>
                  <a:cubicBezTo>
                    <a:pt x="45" y="26"/>
                    <a:pt x="40" y="37"/>
                    <a:pt x="24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0" y="56"/>
                    <a:pt x="0" y="56"/>
                    <a:pt x="0" y="56"/>
                  </a:cubicBezTo>
                  <a:lnTo>
                    <a:pt x="0" y="0"/>
                  </a:lnTo>
                  <a:close/>
                  <a:moveTo>
                    <a:pt x="16" y="25"/>
                  </a:moveTo>
                  <a:cubicBezTo>
                    <a:pt x="21" y="25"/>
                    <a:pt x="21" y="25"/>
                    <a:pt x="21" y="25"/>
                  </a:cubicBezTo>
                  <a:cubicBezTo>
                    <a:pt x="28" y="25"/>
                    <a:pt x="28" y="21"/>
                    <a:pt x="28" y="18"/>
                  </a:cubicBezTo>
                  <a:cubicBezTo>
                    <a:pt x="28" y="16"/>
                    <a:pt x="27" y="12"/>
                    <a:pt x="21" y="12"/>
                  </a:cubicBezTo>
                  <a:cubicBezTo>
                    <a:pt x="16" y="12"/>
                    <a:pt x="16" y="12"/>
                    <a:pt x="16" y="12"/>
                  </a:cubicBezTo>
                  <a:lnTo>
                    <a:pt x="16" y="25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6" name="Freeform 7"/>
            <p:cNvSpPr>
              <a:spLocks/>
            </p:cNvSpPr>
            <p:nvPr userDrawn="1"/>
          </p:nvSpPr>
          <p:spPr bwMode="auto">
            <a:xfrm>
              <a:off x="3531" y="1830"/>
              <a:ext cx="83" cy="116"/>
            </a:xfrm>
            <a:custGeom>
              <a:avLst/>
              <a:gdLst>
                <a:gd name="T0" fmla="*/ 25 w 83"/>
                <a:gd name="T1" fmla="*/ 27 h 116"/>
                <a:gd name="T2" fmla="*/ 0 w 83"/>
                <a:gd name="T3" fmla="*/ 27 h 116"/>
                <a:gd name="T4" fmla="*/ 0 w 83"/>
                <a:gd name="T5" fmla="*/ 0 h 116"/>
                <a:gd name="T6" fmla="*/ 83 w 83"/>
                <a:gd name="T7" fmla="*/ 0 h 116"/>
                <a:gd name="T8" fmla="*/ 83 w 83"/>
                <a:gd name="T9" fmla="*/ 27 h 116"/>
                <a:gd name="T10" fmla="*/ 58 w 83"/>
                <a:gd name="T11" fmla="*/ 27 h 116"/>
                <a:gd name="T12" fmla="*/ 58 w 83"/>
                <a:gd name="T13" fmla="*/ 116 h 116"/>
                <a:gd name="T14" fmla="*/ 25 w 83"/>
                <a:gd name="T15" fmla="*/ 116 h 116"/>
                <a:gd name="T16" fmla="*/ 25 w 83"/>
                <a:gd name="T17" fmla="*/ 2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116">
                  <a:moveTo>
                    <a:pt x="25" y="27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83" y="0"/>
                  </a:lnTo>
                  <a:lnTo>
                    <a:pt x="83" y="27"/>
                  </a:lnTo>
                  <a:lnTo>
                    <a:pt x="58" y="27"/>
                  </a:lnTo>
                  <a:lnTo>
                    <a:pt x="58" y="116"/>
                  </a:lnTo>
                  <a:lnTo>
                    <a:pt x="25" y="116"/>
                  </a:lnTo>
                  <a:lnTo>
                    <a:pt x="25" y="27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7" name="Freeform 8"/>
            <p:cNvSpPr>
              <a:spLocks/>
            </p:cNvSpPr>
            <p:nvPr userDrawn="1"/>
          </p:nvSpPr>
          <p:spPr bwMode="auto">
            <a:xfrm>
              <a:off x="3620" y="1826"/>
              <a:ext cx="93" cy="124"/>
            </a:xfrm>
            <a:custGeom>
              <a:avLst/>
              <a:gdLst>
                <a:gd name="T0" fmla="*/ 45 w 45"/>
                <a:gd name="T1" fmla="*/ 56 h 60"/>
                <a:gd name="T2" fmla="*/ 29 w 45"/>
                <a:gd name="T3" fmla="*/ 60 h 60"/>
                <a:gd name="T4" fmla="*/ 0 w 45"/>
                <a:gd name="T5" fmla="*/ 30 h 60"/>
                <a:gd name="T6" fmla="*/ 29 w 45"/>
                <a:gd name="T7" fmla="*/ 0 h 60"/>
                <a:gd name="T8" fmla="*/ 45 w 45"/>
                <a:gd name="T9" fmla="*/ 4 h 60"/>
                <a:gd name="T10" fmla="*/ 45 w 45"/>
                <a:gd name="T11" fmla="*/ 21 h 60"/>
                <a:gd name="T12" fmla="*/ 31 w 45"/>
                <a:gd name="T13" fmla="*/ 14 h 60"/>
                <a:gd name="T14" fmla="*/ 17 w 45"/>
                <a:gd name="T15" fmla="*/ 30 h 60"/>
                <a:gd name="T16" fmla="*/ 31 w 45"/>
                <a:gd name="T17" fmla="*/ 46 h 60"/>
                <a:gd name="T18" fmla="*/ 45 w 45"/>
                <a:gd name="T19" fmla="*/ 39 h 60"/>
                <a:gd name="T20" fmla="*/ 45 w 45"/>
                <a:gd name="T21" fmla="*/ 5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60">
                  <a:moveTo>
                    <a:pt x="45" y="56"/>
                  </a:moveTo>
                  <a:cubicBezTo>
                    <a:pt x="40" y="59"/>
                    <a:pt x="34" y="60"/>
                    <a:pt x="29" y="60"/>
                  </a:cubicBezTo>
                  <a:cubicBezTo>
                    <a:pt x="13" y="60"/>
                    <a:pt x="0" y="48"/>
                    <a:pt x="0" y="30"/>
                  </a:cubicBezTo>
                  <a:cubicBezTo>
                    <a:pt x="0" y="11"/>
                    <a:pt x="14" y="0"/>
                    <a:pt x="29" y="0"/>
                  </a:cubicBezTo>
                  <a:cubicBezTo>
                    <a:pt x="34" y="0"/>
                    <a:pt x="40" y="1"/>
                    <a:pt x="45" y="4"/>
                  </a:cubicBezTo>
                  <a:cubicBezTo>
                    <a:pt x="45" y="21"/>
                    <a:pt x="45" y="21"/>
                    <a:pt x="45" y="21"/>
                  </a:cubicBezTo>
                  <a:cubicBezTo>
                    <a:pt x="42" y="17"/>
                    <a:pt x="37" y="14"/>
                    <a:pt x="31" y="14"/>
                  </a:cubicBezTo>
                  <a:cubicBezTo>
                    <a:pt x="22" y="14"/>
                    <a:pt x="17" y="21"/>
                    <a:pt x="17" y="30"/>
                  </a:cubicBezTo>
                  <a:cubicBezTo>
                    <a:pt x="17" y="39"/>
                    <a:pt x="22" y="46"/>
                    <a:pt x="31" y="46"/>
                  </a:cubicBezTo>
                  <a:cubicBezTo>
                    <a:pt x="37" y="46"/>
                    <a:pt x="42" y="42"/>
                    <a:pt x="45" y="39"/>
                  </a:cubicBezTo>
                  <a:lnTo>
                    <a:pt x="45" y="56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8" name="Freeform 9"/>
            <p:cNvSpPr>
              <a:spLocks/>
            </p:cNvSpPr>
            <p:nvPr userDrawn="1"/>
          </p:nvSpPr>
          <p:spPr bwMode="auto">
            <a:xfrm>
              <a:off x="3492" y="1764"/>
              <a:ext cx="29" cy="33"/>
            </a:xfrm>
            <a:custGeom>
              <a:avLst/>
              <a:gdLst>
                <a:gd name="T0" fmla="*/ 12 w 29"/>
                <a:gd name="T1" fmla="*/ 4 h 33"/>
                <a:gd name="T2" fmla="*/ 0 w 29"/>
                <a:gd name="T3" fmla="*/ 4 h 33"/>
                <a:gd name="T4" fmla="*/ 0 w 29"/>
                <a:gd name="T5" fmla="*/ 0 h 33"/>
                <a:gd name="T6" fmla="*/ 29 w 29"/>
                <a:gd name="T7" fmla="*/ 0 h 33"/>
                <a:gd name="T8" fmla="*/ 29 w 29"/>
                <a:gd name="T9" fmla="*/ 4 h 33"/>
                <a:gd name="T10" fmla="*/ 16 w 29"/>
                <a:gd name="T11" fmla="*/ 4 h 33"/>
                <a:gd name="T12" fmla="*/ 16 w 29"/>
                <a:gd name="T13" fmla="*/ 33 h 33"/>
                <a:gd name="T14" fmla="*/ 12 w 29"/>
                <a:gd name="T15" fmla="*/ 33 h 33"/>
                <a:gd name="T16" fmla="*/ 12 w 29"/>
                <a:gd name="T17" fmla="*/ 4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33">
                  <a:moveTo>
                    <a:pt x="12" y="4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29" y="0"/>
                  </a:lnTo>
                  <a:lnTo>
                    <a:pt x="29" y="4"/>
                  </a:lnTo>
                  <a:lnTo>
                    <a:pt x="16" y="4"/>
                  </a:lnTo>
                  <a:lnTo>
                    <a:pt x="16" y="33"/>
                  </a:lnTo>
                  <a:lnTo>
                    <a:pt x="12" y="33"/>
                  </a:lnTo>
                  <a:lnTo>
                    <a:pt x="12" y="4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39" name="Freeform 10"/>
            <p:cNvSpPr>
              <a:spLocks noEditPoints="1"/>
            </p:cNvSpPr>
            <p:nvPr userDrawn="1"/>
          </p:nvSpPr>
          <p:spPr bwMode="auto">
            <a:xfrm>
              <a:off x="3525" y="1762"/>
              <a:ext cx="33" cy="37"/>
            </a:xfrm>
            <a:custGeom>
              <a:avLst/>
              <a:gdLst>
                <a:gd name="T0" fmla="*/ 16 w 16"/>
                <a:gd name="T1" fmla="*/ 13 h 18"/>
                <a:gd name="T2" fmla="*/ 8 w 16"/>
                <a:gd name="T3" fmla="*/ 18 h 18"/>
                <a:gd name="T4" fmla="*/ 0 w 16"/>
                <a:gd name="T5" fmla="*/ 9 h 18"/>
                <a:gd name="T6" fmla="*/ 8 w 16"/>
                <a:gd name="T7" fmla="*/ 0 h 18"/>
                <a:gd name="T8" fmla="*/ 16 w 16"/>
                <a:gd name="T9" fmla="*/ 8 h 18"/>
                <a:gd name="T10" fmla="*/ 16 w 16"/>
                <a:gd name="T11" fmla="*/ 9 h 18"/>
                <a:gd name="T12" fmla="*/ 2 w 16"/>
                <a:gd name="T13" fmla="*/ 9 h 18"/>
                <a:gd name="T14" fmla="*/ 8 w 16"/>
                <a:gd name="T15" fmla="*/ 16 h 18"/>
                <a:gd name="T16" fmla="*/ 14 w 16"/>
                <a:gd name="T17" fmla="*/ 12 h 18"/>
                <a:gd name="T18" fmla="*/ 16 w 16"/>
                <a:gd name="T19" fmla="*/ 13 h 18"/>
                <a:gd name="T20" fmla="*/ 14 w 16"/>
                <a:gd name="T21" fmla="*/ 7 h 18"/>
                <a:gd name="T22" fmla="*/ 8 w 16"/>
                <a:gd name="T23" fmla="*/ 2 h 18"/>
                <a:gd name="T24" fmla="*/ 3 w 16"/>
                <a:gd name="T25" fmla="*/ 7 h 18"/>
                <a:gd name="T26" fmla="*/ 14 w 16"/>
                <a:gd name="T27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" h="18">
                  <a:moveTo>
                    <a:pt x="16" y="13"/>
                  </a:moveTo>
                  <a:cubicBezTo>
                    <a:pt x="15" y="16"/>
                    <a:pt x="12" y="18"/>
                    <a:pt x="8" y="18"/>
                  </a:cubicBezTo>
                  <a:cubicBezTo>
                    <a:pt x="3" y="18"/>
                    <a:pt x="0" y="14"/>
                    <a:pt x="0" y="9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14" y="0"/>
                    <a:pt x="16" y="5"/>
                    <a:pt x="16" y="8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12"/>
                    <a:pt x="4" y="16"/>
                    <a:pt x="8" y="16"/>
                  </a:cubicBezTo>
                  <a:cubicBezTo>
                    <a:pt x="10" y="16"/>
                    <a:pt x="12" y="16"/>
                    <a:pt x="14" y="12"/>
                  </a:cubicBezTo>
                  <a:lnTo>
                    <a:pt x="16" y="13"/>
                  </a:lnTo>
                  <a:close/>
                  <a:moveTo>
                    <a:pt x="14" y="7"/>
                  </a:moveTo>
                  <a:cubicBezTo>
                    <a:pt x="14" y="5"/>
                    <a:pt x="12" y="2"/>
                    <a:pt x="8" y="2"/>
                  </a:cubicBezTo>
                  <a:cubicBezTo>
                    <a:pt x="5" y="2"/>
                    <a:pt x="3" y="4"/>
                    <a:pt x="3" y="7"/>
                  </a:cubicBezTo>
                  <a:lnTo>
                    <a:pt x="14" y="7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40" name="Freeform 11"/>
            <p:cNvSpPr>
              <a:spLocks/>
            </p:cNvSpPr>
            <p:nvPr userDrawn="1"/>
          </p:nvSpPr>
          <p:spPr bwMode="auto">
            <a:xfrm>
              <a:off x="3568" y="1764"/>
              <a:ext cx="29" cy="33"/>
            </a:xfrm>
            <a:custGeom>
              <a:avLst/>
              <a:gdLst>
                <a:gd name="T0" fmla="*/ 0 w 29"/>
                <a:gd name="T1" fmla="*/ 0 h 33"/>
                <a:gd name="T2" fmla="*/ 5 w 29"/>
                <a:gd name="T3" fmla="*/ 0 h 33"/>
                <a:gd name="T4" fmla="*/ 5 w 29"/>
                <a:gd name="T5" fmla="*/ 15 h 33"/>
                <a:gd name="T6" fmla="*/ 23 w 29"/>
                <a:gd name="T7" fmla="*/ 15 h 33"/>
                <a:gd name="T8" fmla="*/ 23 w 29"/>
                <a:gd name="T9" fmla="*/ 0 h 33"/>
                <a:gd name="T10" fmla="*/ 29 w 29"/>
                <a:gd name="T11" fmla="*/ 0 h 33"/>
                <a:gd name="T12" fmla="*/ 29 w 29"/>
                <a:gd name="T13" fmla="*/ 33 h 33"/>
                <a:gd name="T14" fmla="*/ 23 w 29"/>
                <a:gd name="T15" fmla="*/ 33 h 33"/>
                <a:gd name="T16" fmla="*/ 23 w 29"/>
                <a:gd name="T17" fmla="*/ 19 h 33"/>
                <a:gd name="T18" fmla="*/ 5 w 29"/>
                <a:gd name="T19" fmla="*/ 19 h 33"/>
                <a:gd name="T20" fmla="*/ 5 w 29"/>
                <a:gd name="T21" fmla="*/ 33 h 33"/>
                <a:gd name="T22" fmla="*/ 0 w 29"/>
                <a:gd name="T23" fmla="*/ 33 h 33"/>
                <a:gd name="T24" fmla="*/ 0 w 29"/>
                <a:gd name="T25" fmla="*/ 0 h 33"/>
                <a:gd name="connsiteX0" fmla="*/ 0 w 10000"/>
                <a:gd name="connsiteY0" fmla="*/ 0 h 10000"/>
                <a:gd name="connsiteX1" fmla="*/ 1724 w 10000"/>
                <a:gd name="connsiteY1" fmla="*/ 0 h 10000"/>
                <a:gd name="connsiteX2" fmla="*/ 1724 w 10000"/>
                <a:gd name="connsiteY2" fmla="*/ 4545 h 10000"/>
                <a:gd name="connsiteX3" fmla="*/ 7931 w 10000"/>
                <a:gd name="connsiteY3" fmla="*/ 4545 h 10000"/>
                <a:gd name="connsiteX4" fmla="*/ 7931 w 10000"/>
                <a:gd name="connsiteY4" fmla="*/ 0 h 10000"/>
                <a:gd name="connsiteX5" fmla="*/ 9851 w 10000"/>
                <a:gd name="connsiteY5" fmla="*/ 0 h 10000"/>
                <a:gd name="connsiteX6" fmla="*/ 10000 w 10000"/>
                <a:gd name="connsiteY6" fmla="*/ 10000 h 10000"/>
                <a:gd name="connsiteX7" fmla="*/ 7931 w 10000"/>
                <a:gd name="connsiteY7" fmla="*/ 10000 h 10000"/>
                <a:gd name="connsiteX8" fmla="*/ 7931 w 10000"/>
                <a:gd name="connsiteY8" fmla="*/ 5758 h 10000"/>
                <a:gd name="connsiteX9" fmla="*/ 1724 w 10000"/>
                <a:gd name="connsiteY9" fmla="*/ 5758 h 10000"/>
                <a:gd name="connsiteX10" fmla="*/ 1724 w 10000"/>
                <a:gd name="connsiteY10" fmla="*/ 10000 h 10000"/>
                <a:gd name="connsiteX11" fmla="*/ 0 w 10000"/>
                <a:gd name="connsiteY11" fmla="*/ 10000 h 10000"/>
                <a:gd name="connsiteX12" fmla="*/ 0 w 10000"/>
                <a:gd name="connsiteY12" fmla="*/ 0 h 10000"/>
                <a:gd name="connsiteX0" fmla="*/ 0 w 9857"/>
                <a:gd name="connsiteY0" fmla="*/ 0 h 10000"/>
                <a:gd name="connsiteX1" fmla="*/ 1724 w 9857"/>
                <a:gd name="connsiteY1" fmla="*/ 0 h 10000"/>
                <a:gd name="connsiteX2" fmla="*/ 1724 w 9857"/>
                <a:gd name="connsiteY2" fmla="*/ 4545 h 10000"/>
                <a:gd name="connsiteX3" fmla="*/ 7931 w 9857"/>
                <a:gd name="connsiteY3" fmla="*/ 4545 h 10000"/>
                <a:gd name="connsiteX4" fmla="*/ 7931 w 9857"/>
                <a:gd name="connsiteY4" fmla="*/ 0 h 10000"/>
                <a:gd name="connsiteX5" fmla="*/ 9851 w 9857"/>
                <a:gd name="connsiteY5" fmla="*/ 0 h 10000"/>
                <a:gd name="connsiteX6" fmla="*/ 9703 w 9857"/>
                <a:gd name="connsiteY6" fmla="*/ 10000 h 10000"/>
                <a:gd name="connsiteX7" fmla="*/ 7931 w 9857"/>
                <a:gd name="connsiteY7" fmla="*/ 10000 h 10000"/>
                <a:gd name="connsiteX8" fmla="*/ 7931 w 9857"/>
                <a:gd name="connsiteY8" fmla="*/ 5758 h 10000"/>
                <a:gd name="connsiteX9" fmla="*/ 1724 w 9857"/>
                <a:gd name="connsiteY9" fmla="*/ 5758 h 10000"/>
                <a:gd name="connsiteX10" fmla="*/ 1724 w 9857"/>
                <a:gd name="connsiteY10" fmla="*/ 10000 h 10000"/>
                <a:gd name="connsiteX11" fmla="*/ 0 w 9857"/>
                <a:gd name="connsiteY11" fmla="*/ 10000 h 10000"/>
                <a:gd name="connsiteX12" fmla="*/ 0 w 9857"/>
                <a:gd name="connsiteY1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7" h="10000">
                  <a:moveTo>
                    <a:pt x="0" y="0"/>
                  </a:moveTo>
                  <a:lnTo>
                    <a:pt x="1724" y="0"/>
                  </a:lnTo>
                  <a:lnTo>
                    <a:pt x="1724" y="4545"/>
                  </a:lnTo>
                  <a:lnTo>
                    <a:pt x="7931" y="4545"/>
                  </a:lnTo>
                  <a:lnTo>
                    <a:pt x="7931" y="0"/>
                  </a:lnTo>
                  <a:lnTo>
                    <a:pt x="9851" y="0"/>
                  </a:lnTo>
                  <a:cubicBezTo>
                    <a:pt x="9901" y="3333"/>
                    <a:pt x="9653" y="6667"/>
                    <a:pt x="9703" y="10000"/>
                  </a:cubicBezTo>
                  <a:lnTo>
                    <a:pt x="7931" y="10000"/>
                  </a:lnTo>
                  <a:lnTo>
                    <a:pt x="7931" y="5758"/>
                  </a:lnTo>
                  <a:lnTo>
                    <a:pt x="1724" y="5758"/>
                  </a:lnTo>
                  <a:lnTo>
                    <a:pt x="1724" y="10000"/>
                  </a:lnTo>
                  <a:lnTo>
                    <a:pt x="0" y="1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41" name="Freeform 12"/>
            <p:cNvSpPr>
              <a:spLocks noEditPoints="1"/>
            </p:cNvSpPr>
            <p:nvPr userDrawn="1"/>
          </p:nvSpPr>
          <p:spPr bwMode="auto">
            <a:xfrm>
              <a:off x="3604" y="1764"/>
              <a:ext cx="35" cy="44"/>
            </a:xfrm>
            <a:custGeom>
              <a:avLst/>
              <a:gdLst>
                <a:gd name="T0" fmla="*/ 14 w 17"/>
                <a:gd name="T1" fmla="*/ 0 h 21"/>
                <a:gd name="T2" fmla="*/ 14 w 17"/>
                <a:gd name="T3" fmla="*/ 14 h 21"/>
                <a:gd name="T4" fmla="*/ 17 w 17"/>
                <a:gd name="T5" fmla="*/ 14 h 21"/>
                <a:gd name="T6" fmla="*/ 17 w 17"/>
                <a:gd name="T7" fmla="*/ 21 h 21"/>
                <a:gd name="T8" fmla="*/ 15 w 17"/>
                <a:gd name="T9" fmla="*/ 21 h 21"/>
                <a:gd name="T10" fmla="*/ 15 w 17"/>
                <a:gd name="T11" fmla="*/ 16 h 21"/>
                <a:gd name="T12" fmla="*/ 2 w 17"/>
                <a:gd name="T13" fmla="*/ 16 h 21"/>
                <a:gd name="T14" fmla="*/ 2 w 17"/>
                <a:gd name="T15" fmla="*/ 21 h 21"/>
                <a:gd name="T16" fmla="*/ 0 w 17"/>
                <a:gd name="T17" fmla="*/ 21 h 21"/>
                <a:gd name="T18" fmla="*/ 0 w 17"/>
                <a:gd name="T19" fmla="*/ 14 h 21"/>
                <a:gd name="T20" fmla="*/ 4 w 17"/>
                <a:gd name="T21" fmla="*/ 8 h 21"/>
                <a:gd name="T22" fmla="*/ 4 w 17"/>
                <a:gd name="T23" fmla="*/ 0 h 21"/>
                <a:gd name="T24" fmla="*/ 14 w 17"/>
                <a:gd name="T25" fmla="*/ 0 h 21"/>
                <a:gd name="T26" fmla="*/ 12 w 17"/>
                <a:gd name="T27" fmla="*/ 2 h 21"/>
                <a:gd name="T28" fmla="*/ 6 w 17"/>
                <a:gd name="T29" fmla="*/ 2 h 21"/>
                <a:gd name="T30" fmla="*/ 6 w 17"/>
                <a:gd name="T31" fmla="*/ 9 h 21"/>
                <a:gd name="T32" fmla="*/ 4 w 17"/>
                <a:gd name="T33" fmla="*/ 14 h 21"/>
                <a:gd name="T34" fmla="*/ 12 w 17"/>
                <a:gd name="T35" fmla="*/ 14 h 21"/>
                <a:gd name="T36" fmla="*/ 12 w 17"/>
                <a:gd name="T37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" h="21">
                  <a:moveTo>
                    <a:pt x="14" y="0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17" y="21"/>
                    <a:pt x="17" y="21"/>
                    <a:pt x="17" y="21"/>
                  </a:cubicBezTo>
                  <a:cubicBezTo>
                    <a:pt x="15" y="21"/>
                    <a:pt x="15" y="21"/>
                    <a:pt x="15" y="21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3" y="14"/>
                    <a:pt x="4" y="11"/>
                    <a:pt x="4" y="8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14" y="0"/>
                  </a:lnTo>
                  <a:close/>
                  <a:moveTo>
                    <a:pt x="12" y="2"/>
                  </a:moveTo>
                  <a:cubicBezTo>
                    <a:pt x="6" y="2"/>
                    <a:pt x="6" y="2"/>
                    <a:pt x="6" y="2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6" y="12"/>
                    <a:pt x="5" y="13"/>
                    <a:pt x="4" y="14"/>
                  </a:cubicBezTo>
                  <a:cubicBezTo>
                    <a:pt x="12" y="14"/>
                    <a:pt x="12" y="14"/>
                    <a:pt x="12" y="14"/>
                  </a:cubicBezTo>
                  <a:lnTo>
                    <a:pt x="12" y="2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42" name="Freeform 13"/>
            <p:cNvSpPr>
              <a:spLocks noEditPoints="1"/>
            </p:cNvSpPr>
            <p:nvPr userDrawn="1"/>
          </p:nvSpPr>
          <p:spPr bwMode="auto">
            <a:xfrm>
              <a:off x="3643" y="1762"/>
              <a:ext cx="35" cy="37"/>
            </a:xfrm>
            <a:custGeom>
              <a:avLst/>
              <a:gdLst>
                <a:gd name="T0" fmla="*/ 17 w 17"/>
                <a:gd name="T1" fmla="*/ 13 h 18"/>
                <a:gd name="T2" fmla="*/ 9 w 17"/>
                <a:gd name="T3" fmla="*/ 18 h 18"/>
                <a:gd name="T4" fmla="*/ 0 w 17"/>
                <a:gd name="T5" fmla="*/ 9 h 18"/>
                <a:gd name="T6" fmla="*/ 9 w 17"/>
                <a:gd name="T7" fmla="*/ 0 h 18"/>
                <a:gd name="T8" fmla="*/ 17 w 17"/>
                <a:gd name="T9" fmla="*/ 8 h 18"/>
                <a:gd name="T10" fmla="*/ 17 w 17"/>
                <a:gd name="T11" fmla="*/ 9 h 18"/>
                <a:gd name="T12" fmla="*/ 3 w 17"/>
                <a:gd name="T13" fmla="*/ 9 h 18"/>
                <a:gd name="T14" fmla="*/ 9 w 17"/>
                <a:gd name="T15" fmla="*/ 16 h 18"/>
                <a:gd name="T16" fmla="*/ 15 w 17"/>
                <a:gd name="T17" fmla="*/ 12 h 18"/>
                <a:gd name="T18" fmla="*/ 17 w 17"/>
                <a:gd name="T19" fmla="*/ 13 h 18"/>
                <a:gd name="T20" fmla="*/ 14 w 17"/>
                <a:gd name="T21" fmla="*/ 7 h 18"/>
                <a:gd name="T22" fmla="*/ 9 w 17"/>
                <a:gd name="T23" fmla="*/ 2 h 18"/>
                <a:gd name="T24" fmla="*/ 3 w 17"/>
                <a:gd name="T25" fmla="*/ 7 h 18"/>
                <a:gd name="T26" fmla="*/ 14 w 17"/>
                <a:gd name="T27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18">
                  <a:moveTo>
                    <a:pt x="17" y="13"/>
                  </a:moveTo>
                  <a:cubicBezTo>
                    <a:pt x="15" y="16"/>
                    <a:pt x="13" y="18"/>
                    <a:pt x="9" y="18"/>
                  </a:cubicBezTo>
                  <a:cubicBezTo>
                    <a:pt x="3" y="18"/>
                    <a:pt x="0" y="14"/>
                    <a:pt x="0" y="9"/>
                  </a:cubicBezTo>
                  <a:cubicBezTo>
                    <a:pt x="0" y="4"/>
                    <a:pt x="3" y="0"/>
                    <a:pt x="9" y="0"/>
                  </a:cubicBezTo>
                  <a:cubicBezTo>
                    <a:pt x="15" y="0"/>
                    <a:pt x="17" y="5"/>
                    <a:pt x="17" y="8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3" y="12"/>
                    <a:pt x="5" y="16"/>
                    <a:pt x="9" y="16"/>
                  </a:cubicBezTo>
                  <a:cubicBezTo>
                    <a:pt x="10" y="16"/>
                    <a:pt x="13" y="16"/>
                    <a:pt x="15" y="12"/>
                  </a:cubicBezTo>
                  <a:lnTo>
                    <a:pt x="17" y="13"/>
                  </a:lnTo>
                  <a:close/>
                  <a:moveTo>
                    <a:pt x="14" y="7"/>
                  </a:moveTo>
                  <a:cubicBezTo>
                    <a:pt x="14" y="5"/>
                    <a:pt x="12" y="2"/>
                    <a:pt x="9" y="2"/>
                  </a:cubicBezTo>
                  <a:cubicBezTo>
                    <a:pt x="6" y="2"/>
                    <a:pt x="3" y="4"/>
                    <a:pt x="3" y="7"/>
                  </a:cubicBezTo>
                  <a:lnTo>
                    <a:pt x="14" y="7"/>
                  </a:ln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  <p:sp>
          <p:nvSpPr>
            <p:cNvPr id="43" name="Freeform 14"/>
            <p:cNvSpPr>
              <a:spLocks noEditPoints="1"/>
            </p:cNvSpPr>
            <p:nvPr userDrawn="1"/>
          </p:nvSpPr>
          <p:spPr bwMode="auto">
            <a:xfrm>
              <a:off x="3686" y="1762"/>
              <a:ext cx="36" cy="52"/>
            </a:xfrm>
            <a:custGeom>
              <a:avLst/>
              <a:gdLst>
                <a:gd name="T0" fmla="*/ 2 w 17"/>
                <a:gd name="T1" fmla="*/ 1 h 25"/>
                <a:gd name="T2" fmla="*/ 2 w 17"/>
                <a:gd name="T3" fmla="*/ 4 h 25"/>
                <a:gd name="T4" fmla="*/ 8 w 17"/>
                <a:gd name="T5" fmla="*/ 0 h 25"/>
                <a:gd name="T6" fmla="*/ 17 w 17"/>
                <a:gd name="T7" fmla="*/ 9 h 25"/>
                <a:gd name="T8" fmla="*/ 9 w 17"/>
                <a:gd name="T9" fmla="*/ 18 h 25"/>
                <a:gd name="T10" fmla="*/ 2 w 17"/>
                <a:gd name="T11" fmla="*/ 15 h 25"/>
                <a:gd name="T12" fmla="*/ 2 w 17"/>
                <a:gd name="T13" fmla="*/ 25 h 25"/>
                <a:gd name="T14" fmla="*/ 0 w 17"/>
                <a:gd name="T15" fmla="*/ 25 h 25"/>
                <a:gd name="T16" fmla="*/ 0 w 17"/>
                <a:gd name="T17" fmla="*/ 1 h 25"/>
                <a:gd name="T18" fmla="*/ 2 w 17"/>
                <a:gd name="T19" fmla="*/ 1 h 25"/>
                <a:gd name="T20" fmla="*/ 15 w 17"/>
                <a:gd name="T21" fmla="*/ 9 h 25"/>
                <a:gd name="T22" fmla="*/ 8 w 17"/>
                <a:gd name="T23" fmla="*/ 2 h 25"/>
                <a:gd name="T24" fmla="*/ 2 w 17"/>
                <a:gd name="T25" fmla="*/ 9 h 25"/>
                <a:gd name="T26" fmla="*/ 9 w 17"/>
                <a:gd name="T27" fmla="*/ 16 h 25"/>
                <a:gd name="T28" fmla="*/ 15 w 17"/>
                <a:gd name="T29" fmla="*/ 9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" h="25">
                  <a:moveTo>
                    <a:pt x="2" y="1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3" y="2"/>
                    <a:pt x="5" y="0"/>
                    <a:pt x="8" y="0"/>
                  </a:cubicBezTo>
                  <a:cubicBezTo>
                    <a:pt x="14" y="0"/>
                    <a:pt x="17" y="4"/>
                    <a:pt x="17" y="9"/>
                  </a:cubicBezTo>
                  <a:cubicBezTo>
                    <a:pt x="17" y="14"/>
                    <a:pt x="14" y="18"/>
                    <a:pt x="9" y="18"/>
                  </a:cubicBezTo>
                  <a:cubicBezTo>
                    <a:pt x="5" y="18"/>
                    <a:pt x="3" y="16"/>
                    <a:pt x="2" y="15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2" y="1"/>
                  </a:lnTo>
                  <a:close/>
                  <a:moveTo>
                    <a:pt x="15" y="9"/>
                  </a:moveTo>
                  <a:cubicBezTo>
                    <a:pt x="15" y="6"/>
                    <a:pt x="13" y="2"/>
                    <a:pt x="8" y="2"/>
                  </a:cubicBezTo>
                  <a:cubicBezTo>
                    <a:pt x="5" y="2"/>
                    <a:pt x="2" y="5"/>
                    <a:pt x="2" y="9"/>
                  </a:cubicBezTo>
                  <a:cubicBezTo>
                    <a:pt x="2" y="14"/>
                    <a:pt x="5" y="16"/>
                    <a:pt x="9" y="16"/>
                  </a:cubicBezTo>
                  <a:cubicBezTo>
                    <a:pt x="12" y="16"/>
                    <a:pt x="15" y="13"/>
                    <a:pt x="15" y="9"/>
                  </a:cubicBezTo>
                  <a:close/>
                </a:path>
              </a:pathLst>
            </a:custGeom>
            <a:solidFill>
              <a:srgbClr val="EB1E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latin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255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0363" y="1082675"/>
            <a:ext cx="11469687" cy="5232400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500000000000000" pitchFamily="34" charset="0"/>
              <a:defRPr lang="ru-RU" sz="20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1pPr>
            <a:lvl2pPr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500000000000000" pitchFamily="34" charset="0"/>
              <a:defRPr lang="ru-RU" sz="20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2pPr>
            <a:lvl3pPr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500000000000000" pitchFamily="34" charset="0"/>
              <a:defRPr lang="ru-RU" sz="20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3pPr>
            <a:lvl4pPr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500000000000000" pitchFamily="34" charset="0"/>
              <a:defRPr lang="ru-RU" sz="20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4pPr>
            <a:lvl5pPr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accent1"/>
              </a:buClr>
              <a:buFont typeface="Arial" panose="020B0500000000000000" pitchFamily="34" charset="0"/>
              <a:defRPr lang="ru-RU" sz="2000" kern="1200" dirty="0">
                <a:solidFill>
                  <a:schemeClr val="tx1"/>
                </a:solidFill>
                <a:latin typeface="Trebuchet MS" panose="020B0603020202020204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63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60364" y="1082675"/>
            <a:ext cx="5549899" cy="5232400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6974" y="1082675"/>
            <a:ext cx="5553075" cy="5232400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569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4200" y="1"/>
            <a:ext cx="8166100" cy="698499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0364" y="1082675"/>
            <a:ext cx="5549899" cy="349250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60364" y="1816099"/>
            <a:ext cx="5549899" cy="4498975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6974" y="1082675"/>
            <a:ext cx="5553075" cy="349250"/>
          </a:xfrm>
        </p:spPr>
        <p:txBody>
          <a:bodyPr anchor="b"/>
          <a:lstStyle>
            <a:lvl1pPr marL="0" indent="0">
              <a:buNone/>
              <a:defRPr sz="2400" b="1">
                <a:latin typeface="Trebuchet MS" panose="020B0603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6974" y="1816099"/>
            <a:ext cx="5553075" cy="4498975"/>
          </a:xfrm>
        </p:spPr>
        <p:txBody>
          <a:bodyPr/>
          <a:lstStyle>
            <a:lvl1pPr>
              <a:defRPr>
                <a:latin typeface="Trebuchet MS" panose="020B0603020202020204" pitchFamily="34" charset="0"/>
              </a:defRPr>
            </a:lvl1pPr>
            <a:lvl2pPr>
              <a:defRPr>
                <a:latin typeface="Trebuchet MS" panose="020B0603020202020204" pitchFamily="34" charset="0"/>
              </a:defRPr>
            </a:lvl2pPr>
            <a:lvl3pPr>
              <a:defRPr>
                <a:latin typeface="Trebuchet MS" panose="020B0603020202020204" pitchFamily="34" charset="0"/>
              </a:defRPr>
            </a:lvl3pPr>
            <a:lvl4pPr>
              <a:defRPr>
                <a:latin typeface="Trebuchet MS" panose="020B0603020202020204" pitchFamily="34" charset="0"/>
              </a:defRPr>
            </a:lvl4pPr>
            <a:lvl5pPr>
              <a:defRPr>
                <a:latin typeface="Trebuchet MS" panose="020B0603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29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7835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idx="10"/>
          </p:nvPr>
        </p:nvSpPr>
        <p:spPr>
          <a:xfrm>
            <a:off x="4724401" y="6597650"/>
            <a:ext cx="2842684" cy="2603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6BB9F0B-70BF-49B7-8CEB-D0562698590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0275881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lvl="0"/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0363" y="1082675"/>
            <a:ext cx="11469687" cy="52324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0362" y="6520816"/>
            <a:ext cx="7712075" cy="3334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86849" y="6520815"/>
            <a:ext cx="2743200" cy="3334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01D45CEE-34A4-4662-B092-562F1FC220D0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63" y="76579"/>
            <a:ext cx="1254125" cy="541013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-1" y="694951"/>
            <a:ext cx="4129089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072438" y="694951"/>
            <a:ext cx="4119863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129088" y="694951"/>
            <a:ext cx="3943350" cy="486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33" name="Прямоугольник 32"/>
          <p:cNvSpPr/>
          <p:nvPr userDrawn="1"/>
        </p:nvSpPr>
        <p:spPr>
          <a:xfrm>
            <a:off x="-1" y="6472125"/>
            <a:ext cx="4129089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34" name="Прямоугольник 33"/>
          <p:cNvSpPr/>
          <p:nvPr userDrawn="1"/>
        </p:nvSpPr>
        <p:spPr>
          <a:xfrm>
            <a:off x="8072438" y="6472125"/>
            <a:ext cx="4119863" cy="4869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35" name="Прямоугольник 34"/>
          <p:cNvSpPr/>
          <p:nvPr userDrawn="1"/>
        </p:nvSpPr>
        <p:spPr>
          <a:xfrm>
            <a:off x="4129088" y="6472125"/>
            <a:ext cx="3943350" cy="4869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70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6" r:id="rId3"/>
    <p:sldLayoutId id="2147483650" r:id="rId4"/>
    <p:sldLayoutId id="2147483652" r:id="rId5"/>
    <p:sldLayoutId id="2147483653" r:id="rId6"/>
    <p:sldLayoutId id="2147483655" r:id="rId7"/>
    <p:sldLayoutId id="2147483662" r:id="rId8"/>
  </p:sldLayoutIdLst>
  <p:txStyles>
    <p:titleStyle>
      <a:lvl1pPr marL="0" algn="ctr" defTabSz="449263" rtl="0" eaLnBrk="1" fontAlgn="base" latinLnBrk="0" hangingPunct="0">
        <a:lnSpc>
          <a:spcPct val="90000"/>
        </a:lnSpc>
        <a:spcBef>
          <a:spcPct val="0"/>
        </a:spcBef>
        <a:spcAft>
          <a:spcPct val="0"/>
        </a:spcAft>
        <a:buNone/>
        <a:defRPr lang="ru-RU" sz="2000" b="1" kern="1200" cap="all" baseline="0" dirty="0" smtClean="0">
          <a:solidFill>
            <a:srgbClr val="E4465A"/>
          </a:solidFill>
          <a:latin typeface="Trebuchet MS" panose="020B0603020202020204" pitchFamily="34" charset="0"/>
          <a:ea typeface="Segoe UI Black" panose="020B0A02040204020203" pitchFamily="34" charset="0"/>
          <a:cs typeface="Adobe Arabic" panose="02040503050201020203" pitchFamily="18" charset="-78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500000000000000" pitchFamily="34" charset="0"/>
        <a:buNone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360363" indent="-35877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2pPr>
      <a:lvl3pPr marL="719138" indent="-360363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3pPr>
      <a:lvl4pPr marL="1079500" indent="-358775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500000000000000" pitchFamily="34" charset="0"/>
        <a:buChar char="•"/>
        <a:tabLst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4pPr>
      <a:lvl5pPr marL="1438275" indent="-360363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500000000000000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7">
          <p15:clr>
            <a:srgbClr val="F26B43"/>
          </p15:clr>
        </p15:guide>
        <p15:guide id="2" orient="horz" pos="682">
          <p15:clr>
            <a:srgbClr val="F26B43"/>
          </p15:clr>
        </p15:guide>
        <p15:guide id="3" pos="7452">
          <p15:clr>
            <a:srgbClr val="F26B43"/>
          </p15:clr>
        </p15:guide>
        <p15:guide id="4" pos="3723">
          <p15:clr>
            <a:srgbClr val="F26B43"/>
          </p15:clr>
        </p15:guide>
        <p15:guide id="5" pos="3954">
          <p15:clr>
            <a:srgbClr val="F26B43"/>
          </p15:clr>
        </p15:guide>
        <p15:guide id="6" pos="2712">
          <p15:clr>
            <a:srgbClr val="F26B43"/>
          </p15:clr>
        </p15:guide>
        <p15:guide id="7" pos="2482">
          <p15:clr>
            <a:srgbClr val="F26B43"/>
          </p15:clr>
        </p15:guide>
        <p15:guide id="8" pos="4968">
          <p15:clr>
            <a:srgbClr val="F26B43"/>
          </p15:clr>
        </p15:guide>
        <p15:guide id="9" pos="5198">
          <p15:clr>
            <a:srgbClr val="F26B43"/>
          </p15:clr>
        </p15:guide>
        <p15:guide id="10" pos="2091">
          <p15:clr>
            <a:srgbClr val="F26B43"/>
          </p15:clr>
        </p15:guide>
        <p15:guide id="11" pos="1862">
          <p15:clr>
            <a:srgbClr val="F26B43"/>
          </p15:clr>
        </p15:guide>
        <p15:guide id="12" pos="5589">
          <p15:clr>
            <a:srgbClr val="F26B43"/>
          </p15:clr>
        </p15:guide>
        <p15:guide id="13" pos="5817">
          <p15:clr>
            <a:srgbClr val="F26B43"/>
          </p15:clr>
        </p15:guide>
        <p15:guide id="14" orient="horz" pos="3978">
          <p15:clr>
            <a:srgbClr val="F26B43"/>
          </p15:clr>
        </p15:guide>
        <p15:guide id="15" orient="horz" pos="90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st.ru/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524000" y="3848099"/>
            <a:ext cx="9144000" cy="2466975"/>
          </a:xfrm>
        </p:spPr>
        <p:txBody>
          <a:bodyPr/>
          <a:lstStyle/>
          <a:p>
            <a:r>
              <a:rPr lang="ru-RU" dirty="0" smtClean="0"/>
              <a:t>Описание объекта закупки. Правильное применение гостов при формировании </a:t>
            </a:r>
            <a:r>
              <a:rPr lang="ru-RU" dirty="0" err="1" smtClean="0"/>
              <a:t>тз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9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3557362774"/>
              </p:ext>
            </p:extLst>
          </p:nvPr>
        </p:nvGraphicFramePr>
        <p:xfrm>
          <a:off x="856598" y="1639341"/>
          <a:ext cx="1046894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Стрелка углом 6"/>
          <p:cNvSpPr/>
          <p:nvPr/>
        </p:nvSpPr>
        <p:spPr>
          <a:xfrm rot="5400000" flipV="1">
            <a:off x="3154639" y="1807729"/>
            <a:ext cx="983064" cy="1205118"/>
          </a:xfrm>
          <a:prstGeom prst="bentArrow">
            <a:avLst>
              <a:gd name="adj1" fmla="val 8778"/>
              <a:gd name="adj2" fmla="val 11489"/>
              <a:gd name="adj3" fmla="val 25000"/>
              <a:gd name="adj4" fmla="val 75000"/>
            </a:avLst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трелка углом 10"/>
          <p:cNvSpPr/>
          <p:nvPr/>
        </p:nvSpPr>
        <p:spPr>
          <a:xfrm rot="5400000">
            <a:off x="7687649" y="1826393"/>
            <a:ext cx="997613" cy="1182336"/>
          </a:xfrm>
          <a:prstGeom prst="bentArrow">
            <a:avLst>
              <a:gd name="adj1" fmla="val 8778"/>
              <a:gd name="adj2" fmla="val 11489"/>
              <a:gd name="adj3" fmla="val 25000"/>
              <a:gd name="adj4" fmla="val 75000"/>
            </a:avLst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>
                <a:cs typeface="Segoe UI" panose="020B0502040204020203" pitchFamily="34" charset="0"/>
              </a:rPr>
              <a:t>Гост: указывать или не указывать?</a:t>
            </a:r>
          </a:p>
        </p:txBody>
      </p:sp>
      <p:sp>
        <p:nvSpPr>
          <p:cNvPr id="8" name="Freeform 37"/>
          <p:cNvSpPr>
            <a:spLocks noEditPoints="1"/>
          </p:cNvSpPr>
          <p:nvPr/>
        </p:nvSpPr>
        <p:spPr bwMode="auto">
          <a:xfrm>
            <a:off x="829733" y="1595958"/>
            <a:ext cx="846667" cy="616496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676400" y="1376676"/>
            <a:ext cx="2459909" cy="4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0" tIns="45711" rIns="91420" bIns="45711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lvl="0" indent="0" algn="ctr">
              <a:lnSpc>
                <a:spcPct val="150000"/>
              </a:lnSpc>
              <a:spcBef>
                <a:spcPts val="1000"/>
              </a:spcBef>
              <a:buClr>
                <a:srgbClr val="E4465A"/>
              </a:buClr>
            </a:pPr>
            <a:r>
              <a:rPr lang="ru-RU" sz="15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Да</a:t>
            </a:r>
            <a:endParaRPr lang="ru-RU" sz="1500" b="1" dirty="0" smtClean="0">
              <a:ln w="0"/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7713248" y="1376675"/>
            <a:ext cx="2451832" cy="43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0" tIns="45711" rIns="91420" bIns="45711"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0" lvl="0" indent="0" algn="ctr">
              <a:lnSpc>
                <a:spcPct val="150000"/>
              </a:lnSpc>
              <a:spcBef>
                <a:spcPts val="1000"/>
              </a:spcBef>
              <a:buClr>
                <a:srgbClr val="E4465A"/>
              </a:buClr>
            </a:pPr>
            <a:r>
              <a:rPr lang="ru-RU" sz="1500" b="1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Нет</a:t>
            </a:r>
            <a:endParaRPr lang="ru-RU" sz="1500" b="1" dirty="0" smtClean="0">
              <a:ln w="0"/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362" y="6520816"/>
            <a:ext cx="7712075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Анатолий Галимский</a:t>
            </a:r>
            <a:endParaRPr lang="ru-RU" dirty="0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6849" y="6520815"/>
            <a:ext cx="2743200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5101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5498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sz="40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340700"/>
              </p:ext>
            </p:extLst>
          </p:nvPr>
        </p:nvGraphicFramePr>
        <p:xfrm>
          <a:off x="110835" y="850217"/>
          <a:ext cx="11998037" cy="5343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8264"/>
                <a:gridCol w="2976591"/>
                <a:gridCol w="2976591"/>
                <a:gridCol w="2976591"/>
              </a:tblGrid>
              <a:tr h="63416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указано в документации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 указано в ГОСТе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Нужно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ли обоснование применения иных характеристик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Можно ли ставить требование о соответствии товара ГОСТу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</a:tr>
              <a:tr h="619785"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Плотность не менее 5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(диапазон)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Плотность не менее 5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(диапазон)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B05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Нет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Диапазон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документации полностью соответствует ГОСТу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B05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Да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Не создается рисков введения участников закупки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в заблуждение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989759"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Длина не менее 7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(диапазон)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Длина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не менее 6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(диапазон)</a:t>
                      </a: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Да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Сужаем интервал, допустимый по требованиям ГОСТа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B05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Да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Не создается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рисков введения участников закупки в заблуждение, поскольку значение 7 не менее 6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Длина 10 (конкретное значение)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Длина не менее 6 (диапазон)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Да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Сужаем интервал, допустимый по требованиям ГОСТа, до конкретного значения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00B050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Да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Не создается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рисков введения участников закупки в заблуждение, поскольку значение 10 не менее 6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Длина не менее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10 (диапазон)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Длина не менее 11 (диапазон)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Да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Сужаем интервал, допустимый по требованиям ГОСТа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Нет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Создается риск введения в заблуждение участников закупки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1173909"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Высота 90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(конкретно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е значение)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Высота 70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(конкретное значение)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Да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Принципиально иное конкретное значение, отличное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от ГОСТа!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Нет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Поскольку в обратном случае документация будет вводить в заблуждение участников закупки!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Когда можно и когда нельзя писать фразу «товар должен соответствовать гост»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362" y="6520816"/>
            <a:ext cx="7712075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Анатолий Галимский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6849" y="6520815"/>
            <a:ext cx="2743200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83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5498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sz="40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011053"/>
              </p:ext>
            </p:extLst>
          </p:nvPr>
        </p:nvGraphicFramePr>
        <p:xfrm>
          <a:off x="110835" y="850216"/>
          <a:ext cx="11976390" cy="4207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7887"/>
                <a:gridCol w="6428503"/>
              </a:tblGrid>
              <a:tr h="316281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ГОСТ 9573-96 </a:t>
                      </a:r>
                      <a:r>
                        <a:rPr lang="ru-RU" sz="1400" dirty="0" err="1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Минераловатные</a:t>
                      </a:r>
                      <a:r>
                        <a:rPr lang="ru-RU" sz="1400" baseline="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плиты</a:t>
                      </a:r>
                      <a:endParaRPr lang="ru-RU" sz="14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Объективно</a:t>
                      </a:r>
                      <a:r>
                        <a:rPr lang="ru-RU" sz="1400" baseline="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значимые характеристики</a:t>
                      </a:r>
                      <a:endParaRPr lang="ru-RU" sz="14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</a:tr>
              <a:tr h="99897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ДхШхТ</a:t>
                      </a:r>
                      <a:endParaRPr lang="ru-RU" sz="14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ДхШхТ</a:t>
                      </a:r>
                      <a:endParaRPr lang="ru-RU" sz="14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41318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Марка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Марка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41318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Материал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Материал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41318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Группа горючести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Группа горючести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41318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Содержание органических</a:t>
                      </a:r>
                      <a:r>
                        <a:rPr lang="ru-RU" sz="1400" b="0" baseline="0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веществ по массе</a:t>
                      </a:r>
                      <a:endParaRPr lang="ru-RU" sz="14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41318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Влажность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41318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Прочность</a:t>
                      </a:r>
                      <a:r>
                        <a:rPr lang="ru-RU" sz="1400" b="0" baseline="0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на сжатие при 10% деформации</a:t>
                      </a:r>
                      <a:endParaRPr lang="ru-RU" sz="14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41318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E4465A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…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Выбор характеристик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362" y="6520816"/>
            <a:ext cx="7712075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Анатолий Галимский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6849" y="6520815"/>
            <a:ext cx="2743200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2018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-1" y="5362176"/>
            <a:ext cx="8543637" cy="343299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10835" y="5448268"/>
            <a:ext cx="8432802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1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По «красным» характеристикам требуется также проведение испытаний при приемке! (не забываем о ч.10 ст.7.32 КоАП)</a:t>
            </a:r>
            <a:endParaRPr lang="ru-RU" sz="11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950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3329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r>
              <a:rPr lang="ru-RU" sz="4000" dirty="0" smtClean="0"/>
              <a:t>Ошибка № 2 (вытекающая из №1): противоречие документации госту (или наоборот)</a:t>
            </a:r>
          </a:p>
        </p:txBody>
      </p:sp>
    </p:spTree>
    <p:extLst>
      <p:ext uri="{BB962C8B-B14F-4D97-AF65-F5344CB8AC3E}">
        <p14:creationId xmlns:p14="http://schemas.microsoft.com/office/powerpoint/2010/main" val="2715570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5498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sz="40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903344"/>
              </p:ext>
            </p:extLst>
          </p:nvPr>
        </p:nvGraphicFramePr>
        <p:xfrm>
          <a:off x="110835" y="850216"/>
          <a:ext cx="11957340" cy="39629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0028"/>
                <a:gridCol w="2376828"/>
                <a:gridCol w="2376828"/>
                <a:gridCol w="2376828"/>
                <a:gridCol w="2376828"/>
              </a:tblGrid>
              <a:tr h="59543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указано в документации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 указано в ГОСТе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Что указано в заявке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Результат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нужно было указать в документации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</a:tr>
              <a:tr h="2217004"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Ширина чековой ленты – 80мм.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Товар должен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соответствовать ГОСТ 6999-85.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Ленты наматываются на бобины, а ширина бобины может составлять 40, 45 или 69 мм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(в зависимости от типа чекового устройства),</a:t>
                      </a: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с отклонением 0,25мм. Ширина бобины, на которую накручивается лента, 80мм ГОСТом не предусмотрена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80мм. Товар соответствует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ГОСТ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Создание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условий, при котором товар соответствует документации, но не соответствует ГОСТу. 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Налицо введение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участника закупки в заблуждение. Рекомендуем не отклонять – меньше риск подачи жалобы – меньше риск выявления нарушения.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aseline="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aseline="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685800" marR="0" lvl="0" indent="-22860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685800" marR="0" lvl="0" indent="-22860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Ширина ленты – 80 мм + обоснование ПИХ + не указываем в документации фразу «Товар должен соответствовать ГОСТ»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Или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2) Ширина ленты – 40 или 45 или 69 мм, с возможным отклонением от указанных значений 0,25 мм 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самая грубая ошибка: выбор КЗ, отличных от КЗ </a:t>
            </a:r>
            <a:r>
              <a:rPr lang="ru-RU" altLang="ru-RU" dirty="0" err="1" smtClean="0">
                <a:cs typeface="Segoe UI" panose="020B0502040204020203" pitchFamily="34" charset="0"/>
              </a:rPr>
              <a:t>ГОста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362" y="6520816"/>
            <a:ext cx="7712075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Анатолий Галимский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6849" y="6520815"/>
            <a:ext cx="2743200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41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5498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sz="40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745268"/>
              </p:ext>
            </p:extLst>
          </p:nvPr>
        </p:nvGraphicFramePr>
        <p:xfrm>
          <a:off x="110835" y="850216"/>
          <a:ext cx="11951856" cy="5546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8904"/>
                <a:gridCol w="2375738"/>
                <a:gridCol w="2375738"/>
                <a:gridCol w="2375738"/>
                <a:gridCol w="2375738"/>
              </a:tblGrid>
              <a:tr h="54947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указано в документации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 указано в ГОСТе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Что указано в заявке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Результат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нужно было указать в документации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</a:tr>
              <a:tr h="166981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Содержание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глинистых частиц размером 0,4 мм должно быть не более 80%. Товар должен соответствовать ГОСТ 28013-98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Содержание глинистых частиц размером 0,4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мм должно быть не менее 30 и не более 80% (ГОСТ 28013-98, растворы строительные, приложение В)</a:t>
                      </a: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Содержание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глинистых частиц размером 0,4 мм: 10%. Товар соответствует ГОСТу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Создание условий, когда заявка соответствует документации, но не соответствует ГОСТу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Содержание глинистых частиц размером 0,4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мм должно быть не менее 30 и не более 80%.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128385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Ширина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дверного полотна: должна быть 1000мм. Дверной блок должен соответствовать ГОСТ 475-2016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Предельное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отклонение наружного размера дверного полотна может составлять -1 мм (ГОСТ 475-2016, дверные блоки)</a:t>
                      </a: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999мм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Создание условий, когда заявка соответствует ГОСТу, но не соответствует документации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Ширина дверного полотна: 999-1000мм.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1915729"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Содержание глинистых частиц размером 0,4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мм должно быть не менее 40 и не более 50%. Товар должен соответствовать ГОСТ 28013-98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Содержание глинистых частиц размером 0,4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мм должно быть не менее 30 и не более 80% (ГОСТ 28013-98, растворы строительные, приложение В)</a:t>
                      </a: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Содержание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глинистых частиц размером 0,4 мм: 50%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Здесь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уже такого противоречия нет, однако заказчик «сузил» характеристики ГОСТа, что можно рассматривать как несоответствие характеристик документации - ГОСТу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Содержание глинистых частиц размером 0,4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мм должно быть не менее 40 и не более 50% + обоснование сужения характеристик ГОСТа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Ошибка: «не те» диапазоны из госта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362" y="6520816"/>
            <a:ext cx="7712075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Анатолий Галимский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6849" y="6520815"/>
            <a:ext cx="2743200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746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5498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sz="40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1169731"/>
              </p:ext>
            </p:extLst>
          </p:nvPr>
        </p:nvGraphicFramePr>
        <p:xfrm>
          <a:off x="110835" y="850216"/>
          <a:ext cx="11957340" cy="56838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0028"/>
                <a:gridCol w="2376828"/>
                <a:gridCol w="2376828"/>
                <a:gridCol w="2376828"/>
                <a:gridCol w="2376828"/>
              </a:tblGrid>
              <a:tr h="59543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указано в документации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 указано в ГОСТе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Что указано в заявке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Результат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нужно было указать в документации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</a:tr>
              <a:tr h="3899727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Класс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замка (цилиндрового механизма): от 1 до 4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Назначение замка: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Должно быть для запирания входных дверей в охраняемые помещения (металлические «внешние» входные двери).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Замок должен соответствовать ГОСТ 5089-2011.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Область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применения: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Класс 1: для запирания дверей подсобных помещений, межкомнатных дверей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Класс 2: для запирания входных  дверей с обычными требованиями к их охранным свойствам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Класс 3: для запирания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входных дверей с дополнительными требованиями к их охранным свойствам, в </a:t>
                      </a:r>
                      <a:r>
                        <a:rPr lang="ru-RU" sz="1200" b="0" baseline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т.ч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усиленных (металлических) входных дверей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Класс 4: то же, что и 3, только на застрахованных объектах</a:t>
                      </a:r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(Таблица 1 ГОСТ 5089-2011)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Класс замка: 2</a:t>
                      </a:r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Назначение замка: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Для запирания входных дверей в охраняемые помещения (металлические «внешние» входные двери)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Создание условий, когда заявка соответствует документации, но не соответствует ГОСТу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Класс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замка: 3. Или 4, если объект застрахован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Ошибка: не разобрались в комбинации значений гостов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362" y="6520816"/>
            <a:ext cx="7712075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Анатолий Галимский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6849" y="6520815"/>
            <a:ext cx="2743200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55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5498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sz="40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035695"/>
              </p:ext>
            </p:extLst>
          </p:nvPr>
        </p:nvGraphicFramePr>
        <p:xfrm>
          <a:off x="110835" y="850216"/>
          <a:ext cx="11957340" cy="4535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0028"/>
                <a:gridCol w="2376828"/>
                <a:gridCol w="2376828"/>
                <a:gridCol w="2376828"/>
                <a:gridCol w="2376828"/>
              </a:tblGrid>
              <a:tr h="59543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указано в документации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 указано в ГОСТе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Что указано в заявке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Результат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нужно было указать в документации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</a:tr>
              <a:tr h="3899727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Номинальный ток: не менее 25 А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Предназначение: для вспомогательных цепей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Размер резьбы винтов (болтов):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M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(не менее 5 не более 10)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Выключатель автоматический должен соответствовать ГОСТ 2327-89.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Для вспомогательных цепей значения номинального тока значения из ряда: 2,5</a:t>
                      </a:r>
                      <a:r>
                        <a:rPr lang="en-US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 4; 6,3; 10; 20 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А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При этом размер резьбы для аппаратов с НТ менее 25А не регулируется.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Требование о размерах резьбы болтов не менее М5 предусмотрено для аппаратов с НТ 63А.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Номинальный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ток: 25А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Предназначение: для вспомогательных цепей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Размер резьбы винтов: М5</a:t>
                      </a: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Создание условий, когда заявка соответствует документации, но не соответствует ГОСТу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Номинальный ток: 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2,5</a:t>
                      </a:r>
                      <a:r>
                        <a:rPr lang="en-US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 4; 6,3; 10; 20 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А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Предназначение: для вспомогательных цепей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dirty="0">
                <a:cs typeface="Segoe UI" panose="020B0502040204020203" pitchFamily="34" charset="0"/>
              </a:rPr>
              <a:t>Ошибка: не разобрались в комбинации значений гостов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362" y="6520816"/>
            <a:ext cx="7712075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Анатолий Галимский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6849" y="6520815"/>
            <a:ext cx="2743200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34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5498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sz="40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45758"/>
              </p:ext>
            </p:extLst>
          </p:nvPr>
        </p:nvGraphicFramePr>
        <p:xfrm>
          <a:off x="110835" y="850216"/>
          <a:ext cx="11957340" cy="4535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0028"/>
                <a:gridCol w="2376828"/>
                <a:gridCol w="2376828"/>
                <a:gridCol w="2376828"/>
                <a:gridCol w="2376828"/>
              </a:tblGrid>
              <a:tr h="59543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указано в документации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 указано в ГОСТе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Что указано в заявке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Результат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нужно было указать в документации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</a:tr>
              <a:tr h="3899727"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Материал втулки чековой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ленты: пластик</a:t>
                      </a: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Товар должен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соответствовать ГОСТ 6999-85.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Лента должна быть намотана на прочно склеенное бумажное (картон – это, можно сказать, </a:t>
                      </a:r>
                      <a:r>
                        <a:rPr lang="ru-RU" sz="1200" b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сверхтолстая</a:t>
                      </a: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бумага! – прим.) или пластмассовое кольцо (та самая втулка! – прим.). </a:t>
                      </a: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Материал втулки чековой ленты: пластик. Товар соответствует ГОСТ</a:t>
                      </a: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Создание ситуации, когда заявка соответствует и документации,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и ГОСТу,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но ограничивает участие в закупке участников, готовых предложить «</a:t>
                      </a:r>
                      <a:r>
                        <a:rPr lang="ru-RU" sz="1200" baseline="0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гостированную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» чековую ленту с картонной втулкой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Материал втулки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чековой ленты: пластик или плотно склеенная бумага.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Либо так же, как в исходном примере, но с обязательным обоснованием ПИХ.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Ошибка: сужаем круг участников с товарами по ГОСТ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362" y="6520816"/>
            <a:ext cx="7712075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Анатолий Галимский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6849" y="6520815"/>
            <a:ext cx="2743200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849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5498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sz="40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733848"/>
              </p:ext>
            </p:extLst>
          </p:nvPr>
        </p:nvGraphicFramePr>
        <p:xfrm>
          <a:off x="110835" y="850216"/>
          <a:ext cx="11957340" cy="4535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0028"/>
                <a:gridCol w="2376828"/>
                <a:gridCol w="2376828"/>
                <a:gridCol w="2376828"/>
                <a:gridCol w="2376828"/>
              </a:tblGrid>
              <a:tr h="59543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указано в документации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 указано в ГОСТе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Что указано в заявке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Результат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Что</a:t>
                      </a:r>
                      <a:r>
                        <a:rPr lang="ru-RU" sz="1300" baseline="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нужно было указать в документации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</a:tr>
              <a:tr h="3899727"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Класс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замка (цилиндрового механизма): от 1 до 4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Тип механизма секретности: </a:t>
                      </a:r>
                      <a:r>
                        <a:rPr lang="ru-RU" sz="1200" b="0" baseline="0" dirty="0" err="1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сувальдный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или цилиндровый штифтовый или цилиндровый дисковый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Количество секретов: не менее 5 000 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Замок должен соответствовать ГОСТ 5089-2011.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Для </a:t>
                      </a:r>
                      <a:r>
                        <a:rPr lang="ru-RU" sz="1200" b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сувальдного</a:t>
                      </a: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замка 1 класса возможно минимальное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значение числа секретов – 100, для цилиндрового штифтового – 2 000. 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Минимальное требование не менее 5000 секретов предусмотрено только для цилиндрового дискового механизма.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(Таблица 3 ГОСТ 5089-2011)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Класс замка: 1</a:t>
                      </a: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Тип механизма: </a:t>
                      </a:r>
                      <a:r>
                        <a:rPr lang="ru-RU" sz="1200" b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сувальдный</a:t>
                      </a: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Число секретов: 5 000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Создание ситуации, когда заявка соответствует и документации,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и ГОСТу,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но ограничивает участие в закупке участников, готовых предложить «</a:t>
                      </a:r>
                      <a:r>
                        <a:rPr lang="ru-RU" sz="1200" baseline="0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гостированный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» </a:t>
                      </a:r>
                      <a:r>
                        <a:rPr lang="ru-RU" sz="1200" baseline="0" dirty="0" err="1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сувальдный</a:t>
                      </a:r>
                      <a:r>
                        <a:rPr lang="ru-RU" sz="120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замок 1 класса с 100 секретами.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Класс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замка (цилиндрового механизма): от 1 до 4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Тип механизма секретности: </a:t>
                      </a:r>
                      <a:r>
                        <a:rPr lang="ru-RU" sz="1200" b="0" baseline="0" dirty="0" err="1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сувальдный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или цилиндровый штифтовый или цилиндровый дисковый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Количество секретов: не менее </a:t>
                      </a: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100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Либо так же, как в исходном примере, но с обязательным обоснованием ПИХ.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dirty="0">
                <a:cs typeface="Segoe UI" panose="020B0502040204020203" pitchFamily="34" charset="0"/>
              </a:rPr>
              <a:t>Ошибка: сужаем круг участников с товарами по гост + не разобрались с комбинациями значений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362" y="6520816"/>
            <a:ext cx="7712075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Анатолий Галимский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6849" y="6520815"/>
            <a:ext cx="2743200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886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3329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r>
              <a:rPr lang="ru-RU" sz="4000" dirty="0" smtClean="0"/>
              <a:t>Госты и их применение при формировании </a:t>
            </a:r>
            <a:r>
              <a:rPr lang="ru-RU" sz="4000" dirty="0" err="1" smtClean="0"/>
              <a:t>тз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81050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трелка: вправо 13">
            <a:extLst>
              <a:ext uri="{FF2B5EF4-FFF2-40B4-BE49-F238E27FC236}">
                <a16:creationId xmlns:a16="http://schemas.microsoft.com/office/drawing/2014/main" xmlns="" id="{23E5D7C0-124D-4093-A126-4679563564E5}"/>
              </a:ext>
            </a:extLst>
          </p:cNvPr>
          <p:cNvSpPr/>
          <p:nvPr/>
        </p:nvSpPr>
        <p:spPr>
          <a:xfrm>
            <a:off x="2254750" y="2401613"/>
            <a:ext cx="326077" cy="249381"/>
          </a:xfrm>
          <a:prstGeom prst="rightArrow">
            <a:avLst>
              <a:gd name="adj1" fmla="val 100000"/>
              <a:gd name="adj2" fmla="val 321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: вправо 14">
            <a:extLst>
              <a:ext uri="{FF2B5EF4-FFF2-40B4-BE49-F238E27FC236}">
                <a16:creationId xmlns:a16="http://schemas.microsoft.com/office/drawing/2014/main" xmlns="" id="{113F554A-1797-4AE9-AC90-624F3935BD3E}"/>
              </a:ext>
            </a:extLst>
          </p:cNvPr>
          <p:cNvSpPr/>
          <p:nvPr/>
        </p:nvSpPr>
        <p:spPr>
          <a:xfrm>
            <a:off x="4612759" y="2401613"/>
            <a:ext cx="326077" cy="249381"/>
          </a:xfrm>
          <a:prstGeom prst="rightArrow">
            <a:avLst>
              <a:gd name="adj1" fmla="val 100000"/>
              <a:gd name="adj2" fmla="val 321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: вправо 15">
            <a:extLst>
              <a:ext uri="{FF2B5EF4-FFF2-40B4-BE49-F238E27FC236}">
                <a16:creationId xmlns:a16="http://schemas.microsoft.com/office/drawing/2014/main" xmlns="" id="{05E730CD-4D0B-4824-8A03-CB1027414DB7}"/>
              </a:ext>
            </a:extLst>
          </p:cNvPr>
          <p:cNvSpPr/>
          <p:nvPr/>
        </p:nvSpPr>
        <p:spPr>
          <a:xfrm>
            <a:off x="9373353" y="2401613"/>
            <a:ext cx="326077" cy="249381"/>
          </a:xfrm>
          <a:prstGeom prst="rightArrow">
            <a:avLst>
              <a:gd name="adj1" fmla="val 100000"/>
              <a:gd name="adj2" fmla="val 321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8">
            <a:extLst>
              <a:ext uri="{FF2B5EF4-FFF2-40B4-BE49-F238E27FC236}">
                <a16:creationId xmlns:a16="http://schemas.microsoft.com/office/drawing/2014/main" xmlns="" id="{1A946ECE-DDE0-4156-B4CF-8DECD7F29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Резюме: идеальный алгоритм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A1411A99-B8C2-432E-AAA1-8A23B5A5D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45CEE-34A4-4662-B092-562F1FC220D0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4C8BF7D-7A8C-443F-A104-9D75D122BFD9}"/>
              </a:ext>
            </a:extLst>
          </p:cNvPr>
          <p:cNvSpPr/>
          <p:nvPr/>
        </p:nvSpPr>
        <p:spPr>
          <a:xfrm>
            <a:off x="222820" y="2030240"/>
            <a:ext cx="2031931" cy="99212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Выявление потребности в материалах</a:t>
            </a:r>
            <a:endParaRPr lang="ru-RU" sz="1400" dirty="0">
              <a:solidFill>
                <a:schemeClr val="accent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D2CCAF12-3A60-400E-BEC5-611008F2CEB5}"/>
              </a:ext>
            </a:extLst>
          </p:cNvPr>
          <p:cNvSpPr/>
          <p:nvPr/>
        </p:nvSpPr>
        <p:spPr>
          <a:xfrm>
            <a:off x="2580828" y="2030240"/>
            <a:ext cx="2031931" cy="99212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Проверка каждого товара на наличие ГОСТов (</a:t>
            </a:r>
            <a:r>
              <a:rPr lang="en-US" sz="1400" dirty="0" smtClean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  <a:hlinkClick r:id="rId2"/>
              </a:rPr>
              <a:t>www.gost.ru</a:t>
            </a:r>
            <a:r>
              <a:rPr lang="en-US" sz="1400" dirty="0" smtClean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) </a:t>
            </a:r>
            <a:endParaRPr lang="ru-RU" sz="1400" dirty="0">
              <a:solidFill>
                <a:schemeClr val="accent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B5331BAD-E23B-40BC-B35B-ABF9A952D270}"/>
              </a:ext>
            </a:extLst>
          </p:cNvPr>
          <p:cNvSpPr/>
          <p:nvPr/>
        </p:nvSpPr>
        <p:spPr>
          <a:xfrm>
            <a:off x="4938836" y="2030240"/>
            <a:ext cx="2031931" cy="99212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Изучение каждого ГОСТа</a:t>
            </a:r>
            <a:endParaRPr lang="ru-RU" sz="1400" dirty="0">
              <a:solidFill>
                <a:schemeClr val="accent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4BFD2200-77BF-4DEE-862D-3FA0289433EE}"/>
              </a:ext>
            </a:extLst>
          </p:cNvPr>
          <p:cNvSpPr/>
          <p:nvPr/>
        </p:nvSpPr>
        <p:spPr>
          <a:xfrm>
            <a:off x="9662160" y="2033830"/>
            <a:ext cx="2031931" cy="99212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Формирование ТЗ</a:t>
            </a:r>
            <a:endParaRPr lang="ru-RU" sz="1400" dirty="0">
              <a:solidFill>
                <a:schemeClr val="accent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8" name="Стрелка: пятиугольник 17">
            <a:extLst>
              <a:ext uri="{FF2B5EF4-FFF2-40B4-BE49-F238E27FC236}">
                <a16:creationId xmlns:a16="http://schemas.microsoft.com/office/drawing/2014/main" xmlns="" id="{DB25516A-58F0-40E4-8BB4-B8F398184821}"/>
              </a:ext>
            </a:extLst>
          </p:cNvPr>
          <p:cNvSpPr/>
          <p:nvPr/>
        </p:nvSpPr>
        <p:spPr>
          <a:xfrm rot="5400000">
            <a:off x="1006297" y="1717538"/>
            <a:ext cx="464975" cy="525463"/>
          </a:xfrm>
          <a:prstGeom prst="homePlate">
            <a:avLst>
              <a:gd name="adj" fmla="val 1867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/>
              </a:solidFill>
              <a:latin typeface="Segoe UI" panose="020B0502040204020203" pitchFamily="34" charset="0"/>
            </a:endParaRPr>
          </a:p>
        </p:txBody>
      </p:sp>
      <p:sp>
        <p:nvSpPr>
          <p:cNvPr id="19" name="Стрелка: пятиугольник 18">
            <a:extLst>
              <a:ext uri="{FF2B5EF4-FFF2-40B4-BE49-F238E27FC236}">
                <a16:creationId xmlns:a16="http://schemas.microsoft.com/office/drawing/2014/main" xmlns="" id="{0C7FC36F-D868-4B9D-83B3-BDA09A1010F7}"/>
              </a:ext>
            </a:extLst>
          </p:cNvPr>
          <p:cNvSpPr/>
          <p:nvPr/>
        </p:nvSpPr>
        <p:spPr>
          <a:xfrm rot="5400000">
            <a:off x="3364305" y="1717538"/>
            <a:ext cx="464975" cy="525463"/>
          </a:xfrm>
          <a:prstGeom prst="homePlate">
            <a:avLst>
              <a:gd name="adj" fmla="val 1867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/>
              </a:solidFill>
              <a:latin typeface="Segoe UI" panose="020B0502040204020203" pitchFamily="34" charset="0"/>
            </a:endParaRPr>
          </a:p>
        </p:txBody>
      </p:sp>
      <p:sp>
        <p:nvSpPr>
          <p:cNvPr id="21" name="Стрелка: пятиугольник 20">
            <a:extLst>
              <a:ext uri="{FF2B5EF4-FFF2-40B4-BE49-F238E27FC236}">
                <a16:creationId xmlns:a16="http://schemas.microsoft.com/office/drawing/2014/main" xmlns="" id="{4DA8CFA2-9DE9-47EE-B861-B3F3D24910DB}"/>
              </a:ext>
            </a:extLst>
          </p:cNvPr>
          <p:cNvSpPr/>
          <p:nvPr/>
        </p:nvSpPr>
        <p:spPr>
          <a:xfrm rot="5400000">
            <a:off x="10445637" y="1721128"/>
            <a:ext cx="464975" cy="525463"/>
          </a:xfrm>
          <a:prstGeom prst="homePlate">
            <a:avLst>
              <a:gd name="adj" fmla="val 1867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/>
              </a:solidFill>
              <a:latin typeface="Segoe UI" panose="020B0502040204020203" pitchFamily="34" charset="0"/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xmlns="" id="{1FBB4494-A39A-40D9-84DD-31C0FC25C5DB}"/>
              </a:ext>
            </a:extLst>
          </p:cNvPr>
          <p:cNvSpPr/>
          <p:nvPr/>
        </p:nvSpPr>
        <p:spPr>
          <a:xfrm>
            <a:off x="7319133" y="2030240"/>
            <a:ext cx="2031931" cy="992129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accent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Анализ рынка, выявление аналогов в рамках интервалов ГОСТа</a:t>
            </a:r>
            <a:endParaRPr lang="ru-RU" sz="1100" dirty="0">
              <a:solidFill>
                <a:schemeClr val="accent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Стрелка: пятиугольник 22">
            <a:extLst>
              <a:ext uri="{FF2B5EF4-FFF2-40B4-BE49-F238E27FC236}">
                <a16:creationId xmlns:a16="http://schemas.microsoft.com/office/drawing/2014/main" xmlns="" id="{3A4FD103-3E5F-4894-8C32-A8360446B8C8}"/>
              </a:ext>
            </a:extLst>
          </p:cNvPr>
          <p:cNvSpPr/>
          <p:nvPr/>
        </p:nvSpPr>
        <p:spPr>
          <a:xfrm rot="5400000">
            <a:off x="8102610" y="1767508"/>
            <a:ext cx="464975" cy="525463"/>
          </a:xfrm>
          <a:prstGeom prst="homePlate">
            <a:avLst>
              <a:gd name="adj" fmla="val 1867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/>
              </a:solidFill>
              <a:latin typeface="Segoe UI" panose="020B0502040204020203" pitchFamily="34" charset="0"/>
            </a:endParaRPr>
          </a:p>
        </p:txBody>
      </p:sp>
      <p:grpSp>
        <p:nvGrpSpPr>
          <p:cNvPr id="26" name="Группа 25">
            <a:extLst>
              <a:ext uri="{FF2B5EF4-FFF2-40B4-BE49-F238E27FC236}">
                <a16:creationId xmlns:a16="http://schemas.microsoft.com/office/drawing/2014/main" xmlns="" id="{2A1F16B6-8B89-4BBD-8C30-30291C94C507}"/>
              </a:ext>
            </a:extLst>
          </p:cNvPr>
          <p:cNvGrpSpPr/>
          <p:nvPr/>
        </p:nvGrpSpPr>
        <p:grpSpPr>
          <a:xfrm>
            <a:off x="1065176" y="1805084"/>
            <a:ext cx="343984" cy="337182"/>
            <a:chOff x="2622551" y="4789488"/>
            <a:chExt cx="561975" cy="550862"/>
          </a:xfrm>
          <a:solidFill>
            <a:schemeClr val="bg1"/>
          </a:solidFill>
        </p:grpSpPr>
        <p:sp>
          <p:nvSpPr>
            <p:cNvPr id="27" name="Freeform 52">
              <a:extLst>
                <a:ext uri="{FF2B5EF4-FFF2-40B4-BE49-F238E27FC236}">
                  <a16:creationId xmlns:a16="http://schemas.microsoft.com/office/drawing/2014/main" xmlns="" id="{1855D97F-D4C9-449E-BCA3-25AAAA400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2713" y="4789488"/>
              <a:ext cx="503238" cy="354012"/>
            </a:xfrm>
            <a:custGeom>
              <a:avLst/>
              <a:gdLst>
                <a:gd name="T0" fmla="*/ 17 w 155"/>
                <a:gd name="T1" fmla="*/ 31 h 109"/>
                <a:gd name="T2" fmla="*/ 18 w 155"/>
                <a:gd name="T3" fmla="*/ 34 h 109"/>
                <a:gd name="T4" fmla="*/ 18 w 155"/>
                <a:gd name="T5" fmla="*/ 95 h 109"/>
                <a:gd name="T6" fmla="*/ 19 w 155"/>
                <a:gd name="T7" fmla="*/ 104 h 109"/>
                <a:gd name="T8" fmla="*/ 21 w 155"/>
                <a:gd name="T9" fmla="*/ 104 h 109"/>
                <a:gd name="T10" fmla="*/ 44 w 155"/>
                <a:gd name="T11" fmla="*/ 109 h 109"/>
                <a:gd name="T12" fmla="*/ 43 w 155"/>
                <a:gd name="T13" fmla="*/ 106 h 109"/>
                <a:gd name="T14" fmla="*/ 43 w 155"/>
                <a:gd name="T15" fmla="*/ 98 h 109"/>
                <a:gd name="T16" fmla="*/ 52 w 155"/>
                <a:gd name="T17" fmla="*/ 89 h 109"/>
                <a:gd name="T18" fmla="*/ 127 w 155"/>
                <a:gd name="T19" fmla="*/ 89 h 109"/>
                <a:gd name="T20" fmla="*/ 127 w 155"/>
                <a:gd name="T21" fmla="*/ 35 h 109"/>
                <a:gd name="T22" fmla="*/ 127 w 155"/>
                <a:gd name="T23" fmla="*/ 33 h 109"/>
                <a:gd name="T24" fmla="*/ 141 w 155"/>
                <a:gd name="T25" fmla="*/ 21 h 109"/>
                <a:gd name="T26" fmla="*/ 155 w 155"/>
                <a:gd name="T27" fmla="*/ 9 h 109"/>
                <a:gd name="T28" fmla="*/ 104 w 155"/>
                <a:gd name="T29" fmla="*/ 0 h 109"/>
                <a:gd name="T30" fmla="*/ 101 w 155"/>
                <a:gd name="T31" fmla="*/ 0 h 109"/>
                <a:gd name="T32" fmla="*/ 72 w 155"/>
                <a:gd name="T33" fmla="*/ 20 h 109"/>
                <a:gd name="T34" fmla="*/ 86 w 155"/>
                <a:gd name="T35" fmla="*/ 21 h 109"/>
                <a:gd name="T36" fmla="*/ 90 w 155"/>
                <a:gd name="T37" fmla="*/ 21 h 109"/>
                <a:gd name="T38" fmla="*/ 143 w 155"/>
                <a:gd name="T39" fmla="*/ 13 h 109"/>
                <a:gd name="T40" fmla="*/ 140 w 155"/>
                <a:gd name="T41" fmla="*/ 17 h 109"/>
                <a:gd name="T42" fmla="*/ 88 w 155"/>
                <a:gd name="T43" fmla="*/ 25 h 109"/>
                <a:gd name="T44" fmla="*/ 87 w 155"/>
                <a:gd name="T45" fmla="*/ 25 h 109"/>
                <a:gd name="T46" fmla="*/ 72 w 155"/>
                <a:gd name="T47" fmla="*/ 43 h 109"/>
                <a:gd name="T48" fmla="*/ 71 w 155"/>
                <a:gd name="T49" fmla="*/ 43 h 109"/>
                <a:gd name="T50" fmla="*/ 59 w 155"/>
                <a:gd name="T51" fmla="*/ 17 h 109"/>
                <a:gd name="T52" fmla="*/ 10 w 155"/>
                <a:gd name="T53" fmla="*/ 6 h 109"/>
                <a:gd name="T54" fmla="*/ 7 w 155"/>
                <a:gd name="T55" fmla="*/ 6 h 109"/>
                <a:gd name="T56" fmla="*/ 1 w 155"/>
                <a:gd name="T57" fmla="*/ 7 h 109"/>
                <a:gd name="T58" fmla="*/ 1 w 155"/>
                <a:gd name="T59" fmla="*/ 9 h 109"/>
                <a:gd name="T60" fmla="*/ 17 w 155"/>
                <a:gd name="T61" fmla="*/ 31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5" h="109">
                  <a:moveTo>
                    <a:pt x="17" y="31"/>
                  </a:moveTo>
                  <a:cubicBezTo>
                    <a:pt x="18" y="32"/>
                    <a:pt x="18" y="32"/>
                    <a:pt x="18" y="34"/>
                  </a:cubicBezTo>
                  <a:cubicBezTo>
                    <a:pt x="18" y="95"/>
                    <a:pt x="18" y="95"/>
                    <a:pt x="18" y="95"/>
                  </a:cubicBezTo>
                  <a:cubicBezTo>
                    <a:pt x="19" y="104"/>
                    <a:pt x="19" y="104"/>
                    <a:pt x="19" y="104"/>
                  </a:cubicBezTo>
                  <a:cubicBezTo>
                    <a:pt x="21" y="104"/>
                    <a:pt x="21" y="104"/>
                    <a:pt x="21" y="104"/>
                  </a:cubicBezTo>
                  <a:cubicBezTo>
                    <a:pt x="44" y="109"/>
                    <a:pt x="44" y="109"/>
                    <a:pt x="44" y="109"/>
                  </a:cubicBezTo>
                  <a:cubicBezTo>
                    <a:pt x="43" y="108"/>
                    <a:pt x="43" y="107"/>
                    <a:pt x="43" y="106"/>
                  </a:cubicBezTo>
                  <a:cubicBezTo>
                    <a:pt x="43" y="106"/>
                    <a:pt x="43" y="106"/>
                    <a:pt x="43" y="98"/>
                  </a:cubicBezTo>
                  <a:cubicBezTo>
                    <a:pt x="43" y="94"/>
                    <a:pt x="48" y="89"/>
                    <a:pt x="52" y="89"/>
                  </a:cubicBezTo>
                  <a:cubicBezTo>
                    <a:pt x="52" y="89"/>
                    <a:pt x="52" y="89"/>
                    <a:pt x="127" y="89"/>
                  </a:cubicBezTo>
                  <a:cubicBezTo>
                    <a:pt x="127" y="35"/>
                    <a:pt x="127" y="35"/>
                    <a:pt x="127" y="35"/>
                  </a:cubicBezTo>
                  <a:cubicBezTo>
                    <a:pt x="127" y="34"/>
                    <a:pt x="127" y="34"/>
                    <a:pt x="127" y="33"/>
                  </a:cubicBezTo>
                  <a:cubicBezTo>
                    <a:pt x="129" y="30"/>
                    <a:pt x="137" y="23"/>
                    <a:pt x="141" y="21"/>
                  </a:cubicBezTo>
                  <a:cubicBezTo>
                    <a:pt x="143" y="19"/>
                    <a:pt x="154" y="11"/>
                    <a:pt x="155" y="9"/>
                  </a:cubicBezTo>
                  <a:cubicBezTo>
                    <a:pt x="104" y="0"/>
                    <a:pt x="104" y="0"/>
                    <a:pt x="10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86" y="21"/>
                    <a:pt x="86" y="21"/>
                    <a:pt x="86" y="21"/>
                  </a:cubicBezTo>
                  <a:cubicBezTo>
                    <a:pt x="88" y="21"/>
                    <a:pt x="89" y="21"/>
                    <a:pt x="90" y="21"/>
                  </a:cubicBezTo>
                  <a:cubicBezTo>
                    <a:pt x="143" y="13"/>
                    <a:pt x="143" y="13"/>
                    <a:pt x="143" y="13"/>
                  </a:cubicBezTo>
                  <a:cubicBezTo>
                    <a:pt x="140" y="17"/>
                    <a:pt x="140" y="17"/>
                    <a:pt x="140" y="17"/>
                  </a:cubicBezTo>
                  <a:cubicBezTo>
                    <a:pt x="88" y="25"/>
                    <a:pt x="88" y="25"/>
                    <a:pt x="88" y="25"/>
                  </a:cubicBezTo>
                  <a:cubicBezTo>
                    <a:pt x="87" y="25"/>
                    <a:pt x="87" y="25"/>
                    <a:pt x="87" y="25"/>
                  </a:cubicBezTo>
                  <a:cubicBezTo>
                    <a:pt x="87" y="27"/>
                    <a:pt x="73" y="43"/>
                    <a:pt x="72" y="43"/>
                  </a:cubicBezTo>
                  <a:cubicBezTo>
                    <a:pt x="71" y="43"/>
                    <a:pt x="71" y="43"/>
                    <a:pt x="71" y="43"/>
                  </a:cubicBezTo>
                  <a:cubicBezTo>
                    <a:pt x="69" y="43"/>
                    <a:pt x="61" y="20"/>
                    <a:pt x="59" y="17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9" y="6"/>
                    <a:pt x="8" y="6"/>
                    <a:pt x="7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7"/>
                    <a:pt x="0" y="8"/>
                    <a:pt x="1" y="9"/>
                  </a:cubicBezTo>
                  <a:lnTo>
                    <a:pt x="17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Freeform 53">
              <a:extLst>
                <a:ext uri="{FF2B5EF4-FFF2-40B4-BE49-F238E27FC236}">
                  <a16:creationId xmlns:a16="http://schemas.microsoft.com/office/drawing/2014/main" xmlns="" id="{DED3271B-B554-4CDC-AC08-898F77012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2551" y="5100638"/>
              <a:ext cx="561975" cy="239712"/>
            </a:xfrm>
            <a:custGeom>
              <a:avLst/>
              <a:gdLst>
                <a:gd name="T0" fmla="*/ 156 w 173"/>
                <a:gd name="T1" fmla="*/ 18 h 74"/>
                <a:gd name="T2" fmla="*/ 135 w 173"/>
                <a:gd name="T3" fmla="*/ 0 h 74"/>
                <a:gd name="T4" fmla="*/ 70 w 173"/>
                <a:gd name="T5" fmla="*/ 0 h 74"/>
                <a:gd name="T6" fmla="*/ 62 w 173"/>
                <a:gd name="T7" fmla="*/ 8 h 74"/>
                <a:gd name="T8" fmla="*/ 62 w 173"/>
                <a:gd name="T9" fmla="*/ 15 h 74"/>
                <a:gd name="T10" fmla="*/ 90 w 173"/>
                <a:gd name="T11" fmla="*/ 23 h 74"/>
                <a:gd name="T12" fmla="*/ 88 w 173"/>
                <a:gd name="T13" fmla="*/ 30 h 74"/>
                <a:gd name="T14" fmla="*/ 41 w 173"/>
                <a:gd name="T15" fmla="*/ 30 h 74"/>
                <a:gd name="T16" fmla="*/ 13 w 173"/>
                <a:gd name="T17" fmla="*/ 4 h 74"/>
                <a:gd name="T18" fmla="*/ 0 w 173"/>
                <a:gd name="T19" fmla="*/ 14 h 74"/>
                <a:gd name="T20" fmla="*/ 17 w 173"/>
                <a:gd name="T21" fmla="*/ 38 h 74"/>
                <a:gd name="T22" fmla="*/ 36 w 173"/>
                <a:gd name="T23" fmla="*/ 60 h 74"/>
                <a:gd name="T24" fmla="*/ 128 w 173"/>
                <a:gd name="T25" fmla="*/ 60 h 74"/>
                <a:gd name="T26" fmla="*/ 145 w 173"/>
                <a:gd name="T27" fmla="*/ 74 h 74"/>
                <a:gd name="T28" fmla="*/ 173 w 173"/>
                <a:gd name="T29" fmla="*/ 37 h 74"/>
                <a:gd name="T30" fmla="*/ 156 w 173"/>
                <a:gd name="T31" fmla="*/ 1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74">
                  <a:moveTo>
                    <a:pt x="156" y="18"/>
                  </a:moveTo>
                  <a:cubicBezTo>
                    <a:pt x="152" y="14"/>
                    <a:pt x="140" y="0"/>
                    <a:pt x="135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67" y="0"/>
                    <a:pt x="62" y="4"/>
                    <a:pt x="62" y="8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62" y="28"/>
                    <a:pt x="90" y="15"/>
                    <a:pt x="90" y="23"/>
                  </a:cubicBezTo>
                  <a:cubicBezTo>
                    <a:pt x="90" y="26"/>
                    <a:pt x="91" y="30"/>
                    <a:pt x="88" y="30"/>
                  </a:cubicBezTo>
                  <a:cubicBezTo>
                    <a:pt x="41" y="30"/>
                    <a:pt x="41" y="30"/>
                    <a:pt x="41" y="30"/>
                  </a:cubicBezTo>
                  <a:cubicBezTo>
                    <a:pt x="39" y="30"/>
                    <a:pt x="16" y="4"/>
                    <a:pt x="13" y="4"/>
                  </a:cubicBezTo>
                  <a:cubicBezTo>
                    <a:pt x="9" y="4"/>
                    <a:pt x="0" y="11"/>
                    <a:pt x="0" y="14"/>
                  </a:cubicBezTo>
                  <a:cubicBezTo>
                    <a:pt x="0" y="18"/>
                    <a:pt x="14" y="34"/>
                    <a:pt x="17" y="38"/>
                  </a:cubicBezTo>
                  <a:cubicBezTo>
                    <a:pt x="21" y="42"/>
                    <a:pt x="32" y="57"/>
                    <a:pt x="36" y="60"/>
                  </a:cubicBezTo>
                  <a:cubicBezTo>
                    <a:pt x="128" y="60"/>
                    <a:pt x="128" y="60"/>
                    <a:pt x="128" y="60"/>
                  </a:cubicBezTo>
                  <a:cubicBezTo>
                    <a:pt x="130" y="62"/>
                    <a:pt x="145" y="74"/>
                    <a:pt x="145" y="74"/>
                  </a:cubicBezTo>
                  <a:cubicBezTo>
                    <a:pt x="147" y="74"/>
                    <a:pt x="173" y="39"/>
                    <a:pt x="173" y="37"/>
                  </a:cubicBezTo>
                  <a:cubicBezTo>
                    <a:pt x="173" y="31"/>
                    <a:pt x="160" y="22"/>
                    <a:pt x="156" y="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9" name="Freeform 25">
            <a:extLst>
              <a:ext uri="{FF2B5EF4-FFF2-40B4-BE49-F238E27FC236}">
                <a16:creationId xmlns:a16="http://schemas.microsoft.com/office/drawing/2014/main" xmlns="" id="{0768B21E-210E-4D17-AC2B-9597C4C84F53}"/>
              </a:ext>
            </a:extLst>
          </p:cNvPr>
          <p:cNvSpPr>
            <a:spLocks noEditPoints="1"/>
          </p:cNvSpPr>
          <p:nvPr/>
        </p:nvSpPr>
        <p:spPr bwMode="auto">
          <a:xfrm>
            <a:off x="8190495" y="1828583"/>
            <a:ext cx="266248" cy="337182"/>
          </a:xfrm>
          <a:custGeom>
            <a:avLst/>
            <a:gdLst>
              <a:gd name="T0" fmla="*/ 131 w 274"/>
              <a:gd name="T1" fmla="*/ 2 h 347"/>
              <a:gd name="T2" fmla="*/ 129 w 274"/>
              <a:gd name="T3" fmla="*/ 12 h 347"/>
              <a:gd name="T4" fmla="*/ 182 w 274"/>
              <a:gd name="T5" fmla="*/ 45 h 347"/>
              <a:gd name="T6" fmla="*/ 190 w 274"/>
              <a:gd name="T7" fmla="*/ 37 h 347"/>
              <a:gd name="T8" fmla="*/ 59 w 274"/>
              <a:gd name="T9" fmla="*/ 129 h 347"/>
              <a:gd name="T10" fmla="*/ 70 w 274"/>
              <a:gd name="T11" fmla="*/ 145 h 347"/>
              <a:gd name="T12" fmla="*/ 94 w 274"/>
              <a:gd name="T13" fmla="*/ 157 h 347"/>
              <a:gd name="T14" fmla="*/ 115 w 274"/>
              <a:gd name="T15" fmla="*/ 143 h 347"/>
              <a:gd name="T16" fmla="*/ 2 w 274"/>
              <a:gd name="T17" fmla="*/ 202 h 347"/>
              <a:gd name="T18" fmla="*/ 2 w 274"/>
              <a:gd name="T19" fmla="*/ 215 h 347"/>
              <a:gd name="T20" fmla="*/ 153 w 274"/>
              <a:gd name="T21" fmla="*/ 204 h 347"/>
              <a:gd name="T22" fmla="*/ 174 w 274"/>
              <a:gd name="T23" fmla="*/ 251 h 347"/>
              <a:gd name="T24" fmla="*/ 196 w 274"/>
              <a:gd name="T25" fmla="*/ 268 h 347"/>
              <a:gd name="T26" fmla="*/ 217 w 274"/>
              <a:gd name="T27" fmla="*/ 274 h 347"/>
              <a:gd name="T28" fmla="*/ 243 w 274"/>
              <a:gd name="T29" fmla="*/ 253 h 347"/>
              <a:gd name="T30" fmla="*/ 262 w 274"/>
              <a:gd name="T31" fmla="*/ 225 h 347"/>
              <a:gd name="T32" fmla="*/ 272 w 274"/>
              <a:gd name="T33" fmla="*/ 192 h 347"/>
              <a:gd name="T34" fmla="*/ 272 w 274"/>
              <a:gd name="T35" fmla="*/ 155 h 347"/>
              <a:gd name="T36" fmla="*/ 260 w 274"/>
              <a:gd name="T37" fmla="*/ 118 h 347"/>
              <a:gd name="T38" fmla="*/ 235 w 274"/>
              <a:gd name="T39" fmla="*/ 90 h 347"/>
              <a:gd name="T40" fmla="*/ 205 w 274"/>
              <a:gd name="T41" fmla="*/ 69 h 347"/>
              <a:gd name="T42" fmla="*/ 162 w 274"/>
              <a:gd name="T43" fmla="*/ 106 h 347"/>
              <a:gd name="T44" fmla="*/ 188 w 274"/>
              <a:gd name="T45" fmla="*/ 112 h 347"/>
              <a:gd name="T46" fmla="*/ 211 w 274"/>
              <a:gd name="T47" fmla="*/ 125 h 347"/>
              <a:gd name="T48" fmla="*/ 225 w 274"/>
              <a:gd name="T49" fmla="*/ 147 h 347"/>
              <a:gd name="T50" fmla="*/ 233 w 274"/>
              <a:gd name="T51" fmla="*/ 174 h 347"/>
              <a:gd name="T52" fmla="*/ 229 w 274"/>
              <a:gd name="T53" fmla="*/ 202 h 347"/>
              <a:gd name="T54" fmla="*/ 215 w 274"/>
              <a:gd name="T55" fmla="*/ 225 h 347"/>
              <a:gd name="T56" fmla="*/ 194 w 274"/>
              <a:gd name="T57" fmla="*/ 241 h 347"/>
              <a:gd name="T58" fmla="*/ 168 w 274"/>
              <a:gd name="T59" fmla="*/ 247 h 347"/>
              <a:gd name="T60" fmla="*/ 139 w 274"/>
              <a:gd name="T61" fmla="*/ 243 h 347"/>
              <a:gd name="T62" fmla="*/ 117 w 274"/>
              <a:gd name="T63" fmla="*/ 227 h 347"/>
              <a:gd name="T64" fmla="*/ 65 w 274"/>
              <a:gd name="T65" fmla="*/ 253 h 347"/>
              <a:gd name="T66" fmla="*/ 102 w 274"/>
              <a:gd name="T67" fmla="*/ 280 h 347"/>
              <a:gd name="T68" fmla="*/ 123 w 274"/>
              <a:gd name="T69" fmla="*/ 264 h 347"/>
              <a:gd name="T70" fmla="*/ 149 w 274"/>
              <a:gd name="T71" fmla="*/ 249 h 347"/>
              <a:gd name="T72" fmla="*/ 184 w 274"/>
              <a:gd name="T73" fmla="*/ 305 h 347"/>
              <a:gd name="T74" fmla="*/ 170 w 274"/>
              <a:gd name="T75" fmla="*/ 319 h 347"/>
              <a:gd name="T76" fmla="*/ 147 w 274"/>
              <a:gd name="T77" fmla="*/ 319 h 347"/>
              <a:gd name="T78" fmla="*/ 133 w 274"/>
              <a:gd name="T79" fmla="*/ 305 h 347"/>
              <a:gd name="T80" fmla="*/ 133 w 274"/>
              <a:gd name="T81" fmla="*/ 284 h 347"/>
              <a:gd name="T82" fmla="*/ 147 w 274"/>
              <a:gd name="T83" fmla="*/ 270 h 347"/>
              <a:gd name="T84" fmla="*/ 170 w 274"/>
              <a:gd name="T85" fmla="*/ 270 h 347"/>
              <a:gd name="T86" fmla="*/ 184 w 274"/>
              <a:gd name="T87" fmla="*/ 284 h 347"/>
              <a:gd name="T88" fmla="*/ 205 w 274"/>
              <a:gd name="T89" fmla="*/ 303 h 347"/>
              <a:gd name="T90" fmla="*/ 186 w 274"/>
              <a:gd name="T91" fmla="*/ 331 h 347"/>
              <a:gd name="T92" fmla="*/ 153 w 274"/>
              <a:gd name="T93" fmla="*/ 339 h 347"/>
              <a:gd name="T94" fmla="*/ 125 w 274"/>
              <a:gd name="T95" fmla="*/ 325 h 347"/>
              <a:gd name="T96" fmla="*/ 94 w 274"/>
              <a:gd name="T97" fmla="*/ 296 h 347"/>
              <a:gd name="T98" fmla="*/ 76 w 274"/>
              <a:gd name="T99" fmla="*/ 305 h 347"/>
              <a:gd name="T100" fmla="*/ 68 w 274"/>
              <a:gd name="T101" fmla="*/ 323 h 347"/>
              <a:gd name="T102" fmla="*/ 76 w 274"/>
              <a:gd name="T103" fmla="*/ 339 h 347"/>
              <a:gd name="T104" fmla="*/ 94 w 274"/>
              <a:gd name="T105" fmla="*/ 347 h 347"/>
              <a:gd name="T106" fmla="*/ 239 w 274"/>
              <a:gd name="T107" fmla="*/ 341 h 347"/>
              <a:gd name="T108" fmla="*/ 248 w 274"/>
              <a:gd name="T109" fmla="*/ 325 h 347"/>
              <a:gd name="T110" fmla="*/ 241 w 274"/>
              <a:gd name="T111" fmla="*/ 307 h 347"/>
              <a:gd name="T112" fmla="*/ 225 w 274"/>
              <a:gd name="T113" fmla="*/ 298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74" h="347">
                <a:moveTo>
                  <a:pt x="186" y="31"/>
                </a:moveTo>
                <a:lnTo>
                  <a:pt x="139" y="2"/>
                </a:lnTo>
                <a:lnTo>
                  <a:pt x="137" y="0"/>
                </a:lnTo>
                <a:lnTo>
                  <a:pt x="137" y="0"/>
                </a:lnTo>
                <a:lnTo>
                  <a:pt x="135" y="0"/>
                </a:lnTo>
                <a:lnTo>
                  <a:pt x="133" y="0"/>
                </a:lnTo>
                <a:lnTo>
                  <a:pt x="131" y="0"/>
                </a:lnTo>
                <a:lnTo>
                  <a:pt x="131" y="2"/>
                </a:lnTo>
                <a:lnTo>
                  <a:pt x="129" y="2"/>
                </a:lnTo>
                <a:lnTo>
                  <a:pt x="129" y="4"/>
                </a:lnTo>
                <a:lnTo>
                  <a:pt x="127" y="4"/>
                </a:lnTo>
                <a:lnTo>
                  <a:pt x="127" y="6"/>
                </a:lnTo>
                <a:lnTo>
                  <a:pt x="127" y="8"/>
                </a:lnTo>
                <a:lnTo>
                  <a:pt x="127" y="8"/>
                </a:lnTo>
                <a:lnTo>
                  <a:pt x="129" y="10"/>
                </a:lnTo>
                <a:lnTo>
                  <a:pt x="129" y="12"/>
                </a:lnTo>
                <a:lnTo>
                  <a:pt x="129" y="12"/>
                </a:lnTo>
                <a:lnTo>
                  <a:pt x="131" y="14"/>
                </a:lnTo>
                <a:lnTo>
                  <a:pt x="78" y="98"/>
                </a:lnTo>
                <a:lnTo>
                  <a:pt x="125" y="127"/>
                </a:lnTo>
                <a:lnTo>
                  <a:pt x="178" y="43"/>
                </a:lnTo>
                <a:lnTo>
                  <a:pt x="180" y="43"/>
                </a:lnTo>
                <a:lnTo>
                  <a:pt x="180" y="45"/>
                </a:lnTo>
                <a:lnTo>
                  <a:pt x="182" y="45"/>
                </a:lnTo>
                <a:lnTo>
                  <a:pt x="184" y="45"/>
                </a:lnTo>
                <a:lnTo>
                  <a:pt x="184" y="43"/>
                </a:lnTo>
                <a:lnTo>
                  <a:pt x="186" y="43"/>
                </a:lnTo>
                <a:lnTo>
                  <a:pt x="188" y="43"/>
                </a:lnTo>
                <a:lnTo>
                  <a:pt x="188" y="41"/>
                </a:lnTo>
                <a:lnTo>
                  <a:pt x="188" y="39"/>
                </a:lnTo>
                <a:lnTo>
                  <a:pt x="190" y="39"/>
                </a:lnTo>
                <a:lnTo>
                  <a:pt x="190" y="37"/>
                </a:lnTo>
                <a:lnTo>
                  <a:pt x="190" y="35"/>
                </a:lnTo>
                <a:lnTo>
                  <a:pt x="188" y="35"/>
                </a:lnTo>
                <a:lnTo>
                  <a:pt x="188" y="33"/>
                </a:lnTo>
                <a:lnTo>
                  <a:pt x="188" y="31"/>
                </a:lnTo>
                <a:lnTo>
                  <a:pt x="186" y="31"/>
                </a:lnTo>
                <a:lnTo>
                  <a:pt x="186" y="31"/>
                </a:lnTo>
                <a:close/>
                <a:moveTo>
                  <a:pt x="59" y="129"/>
                </a:moveTo>
                <a:lnTo>
                  <a:pt x="59" y="129"/>
                </a:lnTo>
                <a:lnTo>
                  <a:pt x="59" y="131"/>
                </a:lnTo>
                <a:lnTo>
                  <a:pt x="59" y="133"/>
                </a:lnTo>
                <a:lnTo>
                  <a:pt x="61" y="135"/>
                </a:lnTo>
                <a:lnTo>
                  <a:pt x="61" y="137"/>
                </a:lnTo>
                <a:lnTo>
                  <a:pt x="63" y="139"/>
                </a:lnTo>
                <a:lnTo>
                  <a:pt x="65" y="141"/>
                </a:lnTo>
                <a:lnTo>
                  <a:pt x="68" y="143"/>
                </a:lnTo>
                <a:lnTo>
                  <a:pt x="70" y="145"/>
                </a:lnTo>
                <a:lnTo>
                  <a:pt x="72" y="147"/>
                </a:lnTo>
                <a:lnTo>
                  <a:pt x="76" y="149"/>
                </a:lnTo>
                <a:lnTo>
                  <a:pt x="78" y="151"/>
                </a:lnTo>
                <a:lnTo>
                  <a:pt x="82" y="153"/>
                </a:lnTo>
                <a:lnTo>
                  <a:pt x="86" y="155"/>
                </a:lnTo>
                <a:lnTo>
                  <a:pt x="88" y="157"/>
                </a:lnTo>
                <a:lnTo>
                  <a:pt x="92" y="157"/>
                </a:lnTo>
                <a:lnTo>
                  <a:pt x="94" y="157"/>
                </a:lnTo>
                <a:lnTo>
                  <a:pt x="96" y="159"/>
                </a:lnTo>
                <a:lnTo>
                  <a:pt x="98" y="159"/>
                </a:lnTo>
                <a:lnTo>
                  <a:pt x="100" y="159"/>
                </a:lnTo>
                <a:lnTo>
                  <a:pt x="102" y="159"/>
                </a:lnTo>
                <a:lnTo>
                  <a:pt x="104" y="159"/>
                </a:lnTo>
                <a:lnTo>
                  <a:pt x="106" y="157"/>
                </a:lnTo>
                <a:lnTo>
                  <a:pt x="106" y="157"/>
                </a:lnTo>
                <a:lnTo>
                  <a:pt x="115" y="143"/>
                </a:lnTo>
                <a:lnTo>
                  <a:pt x="68" y="114"/>
                </a:lnTo>
                <a:lnTo>
                  <a:pt x="59" y="129"/>
                </a:lnTo>
                <a:lnTo>
                  <a:pt x="59" y="129"/>
                </a:lnTo>
                <a:close/>
                <a:moveTo>
                  <a:pt x="6" y="200"/>
                </a:moveTo>
                <a:lnTo>
                  <a:pt x="6" y="200"/>
                </a:lnTo>
                <a:lnTo>
                  <a:pt x="4" y="200"/>
                </a:lnTo>
                <a:lnTo>
                  <a:pt x="2" y="202"/>
                </a:lnTo>
                <a:lnTo>
                  <a:pt x="2" y="202"/>
                </a:lnTo>
                <a:lnTo>
                  <a:pt x="2" y="204"/>
                </a:lnTo>
                <a:lnTo>
                  <a:pt x="0" y="204"/>
                </a:lnTo>
                <a:lnTo>
                  <a:pt x="0" y="206"/>
                </a:lnTo>
                <a:lnTo>
                  <a:pt x="0" y="208"/>
                </a:lnTo>
                <a:lnTo>
                  <a:pt x="0" y="210"/>
                </a:lnTo>
                <a:lnTo>
                  <a:pt x="0" y="210"/>
                </a:lnTo>
                <a:lnTo>
                  <a:pt x="2" y="213"/>
                </a:lnTo>
                <a:lnTo>
                  <a:pt x="2" y="215"/>
                </a:lnTo>
                <a:lnTo>
                  <a:pt x="2" y="215"/>
                </a:lnTo>
                <a:lnTo>
                  <a:pt x="4" y="215"/>
                </a:lnTo>
                <a:lnTo>
                  <a:pt x="6" y="217"/>
                </a:lnTo>
                <a:lnTo>
                  <a:pt x="6" y="217"/>
                </a:lnTo>
                <a:lnTo>
                  <a:pt x="149" y="217"/>
                </a:lnTo>
                <a:lnTo>
                  <a:pt x="151" y="213"/>
                </a:lnTo>
                <a:lnTo>
                  <a:pt x="151" y="208"/>
                </a:lnTo>
                <a:lnTo>
                  <a:pt x="153" y="204"/>
                </a:lnTo>
                <a:lnTo>
                  <a:pt x="153" y="200"/>
                </a:lnTo>
                <a:lnTo>
                  <a:pt x="6" y="200"/>
                </a:lnTo>
                <a:lnTo>
                  <a:pt x="6" y="200"/>
                </a:lnTo>
                <a:close/>
                <a:moveTo>
                  <a:pt x="158" y="247"/>
                </a:moveTo>
                <a:lnTo>
                  <a:pt x="162" y="249"/>
                </a:lnTo>
                <a:lnTo>
                  <a:pt x="166" y="249"/>
                </a:lnTo>
                <a:lnTo>
                  <a:pt x="170" y="249"/>
                </a:lnTo>
                <a:lnTo>
                  <a:pt x="174" y="251"/>
                </a:lnTo>
                <a:lnTo>
                  <a:pt x="176" y="251"/>
                </a:lnTo>
                <a:lnTo>
                  <a:pt x="180" y="253"/>
                </a:lnTo>
                <a:lnTo>
                  <a:pt x="184" y="255"/>
                </a:lnTo>
                <a:lnTo>
                  <a:pt x="186" y="258"/>
                </a:lnTo>
                <a:lnTo>
                  <a:pt x="188" y="260"/>
                </a:lnTo>
                <a:lnTo>
                  <a:pt x="192" y="264"/>
                </a:lnTo>
                <a:lnTo>
                  <a:pt x="194" y="266"/>
                </a:lnTo>
                <a:lnTo>
                  <a:pt x="196" y="268"/>
                </a:lnTo>
                <a:lnTo>
                  <a:pt x="198" y="272"/>
                </a:lnTo>
                <a:lnTo>
                  <a:pt x="200" y="274"/>
                </a:lnTo>
                <a:lnTo>
                  <a:pt x="203" y="278"/>
                </a:lnTo>
                <a:lnTo>
                  <a:pt x="203" y="282"/>
                </a:lnTo>
                <a:lnTo>
                  <a:pt x="207" y="280"/>
                </a:lnTo>
                <a:lnTo>
                  <a:pt x="211" y="278"/>
                </a:lnTo>
                <a:lnTo>
                  <a:pt x="215" y="276"/>
                </a:lnTo>
                <a:lnTo>
                  <a:pt x="217" y="274"/>
                </a:lnTo>
                <a:lnTo>
                  <a:pt x="221" y="272"/>
                </a:lnTo>
                <a:lnTo>
                  <a:pt x="225" y="270"/>
                </a:lnTo>
                <a:lnTo>
                  <a:pt x="229" y="268"/>
                </a:lnTo>
                <a:lnTo>
                  <a:pt x="231" y="264"/>
                </a:lnTo>
                <a:lnTo>
                  <a:pt x="235" y="262"/>
                </a:lnTo>
                <a:lnTo>
                  <a:pt x="237" y="258"/>
                </a:lnTo>
                <a:lnTo>
                  <a:pt x="241" y="255"/>
                </a:lnTo>
                <a:lnTo>
                  <a:pt x="243" y="253"/>
                </a:lnTo>
                <a:lnTo>
                  <a:pt x="245" y="249"/>
                </a:lnTo>
                <a:lnTo>
                  <a:pt x="250" y="245"/>
                </a:lnTo>
                <a:lnTo>
                  <a:pt x="252" y="243"/>
                </a:lnTo>
                <a:lnTo>
                  <a:pt x="254" y="239"/>
                </a:lnTo>
                <a:lnTo>
                  <a:pt x="256" y="235"/>
                </a:lnTo>
                <a:lnTo>
                  <a:pt x="258" y="233"/>
                </a:lnTo>
                <a:lnTo>
                  <a:pt x="260" y="229"/>
                </a:lnTo>
                <a:lnTo>
                  <a:pt x="262" y="225"/>
                </a:lnTo>
                <a:lnTo>
                  <a:pt x="264" y="221"/>
                </a:lnTo>
                <a:lnTo>
                  <a:pt x="266" y="217"/>
                </a:lnTo>
                <a:lnTo>
                  <a:pt x="268" y="213"/>
                </a:lnTo>
                <a:lnTo>
                  <a:pt x="268" y="208"/>
                </a:lnTo>
                <a:lnTo>
                  <a:pt x="270" y="204"/>
                </a:lnTo>
                <a:lnTo>
                  <a:pt x="270" y="200"/>
                </a:lnTo>
                <a:lnTo>
                  <a:pt x="272" y="196"/>
                </a:lnTo>
                <a:lnTo>
                  <a:pt x="272" y="192"/>
                </a:lnTo>
                <a:lnTo>
                  <a:pt x="272" y="188"/>
                </a:lnTo>
                <a:lnTo>
                  <a:pt x="274" y="184"/>
                </a:lnTo>
                <a:lnTo>
                  <a:pt x="274" y="180"/>
                </a:lnTo>
                <a:lnTo>
                  <a:pt x="274" y="176"/>
                </a:lnTo>
                <a:lnTo>
                  <a:pt x="274" y="170"/>
                </a:lnTo>
                <a:lnTo>
                  <a:pt x="274" y="166"/>
                </a:lnTo>
                <a:lnTo>
                  <a:pt x="272" y="159"/>
                </a:lnTo>
                <a:lnTo>
                  <a:pt x="272" y="155"/>
                </a:lnTo>
                <a:lnTo>
                  <a:pt x="270" y="151"/>
                </a:lnTo>
                <a:lnTo>
                  <a:pt x="270" y="145"/>
                </a:lnTo>
                <a:lnTo>
                  <a:pt x="268" y="141"/>
                </a:lnTo>
                <a:lnTo>
                  <a:pt x="266" y="137"/>
                </a:lnTo>
                <a:lnTo>
                  <a:pt x="266" y="133"/>
                </a:lnTo>
                <a:lnTo>
                  <a:pt x="264" y="127"/>
                </a:lnTo>
                <a:lnTo>
                  <a:pt x="262" y="123"/>
                </a:lnTo>
                <a:lnTo>
                  <a:pt x="260" y="118"/>
                </a:lnTo>
                <a:lnTo>
                  <a:pt x="256" y="114"/>
                </a:lnTo>
                <a:lnTo>
                  <a:pt x="254" y="110"/>
                </a:lnTo>
                <a:lnTo>
                  <a:pt x="252" y="106"/>
                </a:lnTo>
                <a:lnTo>
                  <a:pt x="248" y="104"/>
                </a:lnTo>
                <a:lnTo>
                  <a:pt x="245" y="100"/>
                </a:lnTo>
                <a:lnTo>
                  <a:pt x="241" y="96"/>
                </a:lnTo>
                <a:lnTo>
                  <a:pt x="239" y="92"/>
                </a:lnTo>
                <a:lnTo>
                  <a:pt x="235" y="90"/>
                </a:lnTo>
                <a:lnTo>
                  <a:pt x="231" y="86"/>
                </a:lnTo>
                <a:lnTo>
                  <a:pt x="229" y="84"/>
                </a:lnTo>
                <a:lnTo>
                  <a:pt x="225" y="80"/>
                </a:lnTo>
                <a:lnTo>
                  <a:pt x="221" y="78"/>
                </a:lnTo>
                <a:lnTo>
                  <a:pt x="217" y="76"/>
                </a:lnTo>
                <a:lnTo>
                  <a:pt x="213" y="73"/>
                </a:lnTo>
                <a:lnTo>
                  <a:pt x="209" y="71"/>
                </a:lnTo>
                <a:lnTo>
                  <a:pt x="205" y="69"/>
                </a:lnTo>
                <a:lnTo>
                  <a:pt x="198" y="67"/>
                </a:lnTo>
                <a:lnTo>
                  <a:pt x="194" y="65"/>
                </a:lnTo>
                <a:lnTo>
                  <a:pt x="190" y="63"/>
                </a:lnTo>
                <a:lnTo>
                  <a:pt x="186" y="61"/>
                </a:lnTo>
                <a:lnTo>
                  <a:pt x="158" y="108"/>
                </a:lnTo>
                <a:lnTo>
                  <a:pt x="160" y="108"/>
                </a:lnTo>
                <a:lnTo>
                  <a:pt x="160" y="108"/>
                </a:lnTo>
                <a:lnTo>
                  <a:pt x="162" y="106"/>
                </a:lnTo>
                <a:lnTo>
                  <a:pt x="164" y="106"/>
                </a:lnTo>
                <a:lnTo>
                  <a:pt x="168" y="108"/>
                </a:lnTo>
                <a:lnTo>
                  <a:pt x="172" y="108"/>
                </a:lnTo>
                <a:lnTo>
                  <a:pt x="174" y="108"/>
                </a:lnTo>
                <a:lnTo>
                  <a:pt x="178" y="108"/>
                </a:lnTo>
                <a:lnTo>
                  <a:pt x="182" y="110"/>
                </a:lnTo>
                <a:lnTo>
                  <a:pt x="184" y="110"/>
                </a:lnTo>
                <a:lnTo>
                  <a:pt x="188" y="112"/>
                </a:lnTo>
                <a:lnTo>
                  <a:pt x="190" y="112"/>
                </a:lnTo>
                <a:lnTo>
                  <a:pt x="194" y="114"/>
                </a:lnTo>
                <a:lnTo>
                  <a:pt x="196" y="116"/>
                </a:lnTo>
                <a:lnTo>
                  <a:pt x="200" y="116"/>
                </a:lnTo>
                <a:lnTo>
                  <a:pt x="203" y="118"/>
                </a:lnTo>
                <a:lnTo>
                  <a:pt x="205" y="121"/>
                </a:lnTo>
                <a:lnTo>
                  <a:pt x="209" y="123"/>
                </a:lnTo>
                <a:lnTo>
                  <a:pt x="211" y="125"/>
                </a:lnTo>
                <a:lnTo>
                  <a:pt x="213" y="127"/>
                </a:lnTo>
                <a:lnTo>
                  <a:pt x="215" y="131"/>
                </a:lnTo>
                <a:lnTo>
                  <a:pt x="217" y="133"/>
                </a:lnTo>
                <a:lnTo>
                  <a:pt x="219" y="135"/>
                </a:lnTo>
                <a:lnTo>
                  <a:pt x="221" y="139"/>
                </a:lnTo>
                <a:lnTo>
                  <a:pt x="223" y="141"/>
                </a:lnTo>
                <a:lnTo>
                  <a:pt x="225" y="143"/>
                </a:lnTo>
                <a:lnTo>
                  <a:pt x="225" y="147"/>
                </a:lnTo>
                <a:lnTo>
                  <a:pt x="227" y="149"/>
                </a:lnTo>
                <a:lnTo>
                  <a:pt x="229" y="153"/>
                </a:lnTo>
                <a:lnTo>
                  <a:pt x="229" y="157"/>
                </a:lnTo>
                <a:lnTo>
                  <a:pt x="231" y="159"/>
                </a:lnTo>
                <a:lnTo>
                  <a:pt x="231" y="163"/>
                </a:lnTo>
                <a:lnTo>
                  <a:pt x="231" y="166"/>
                </a:lnTo>
                <a:lnTo>
                  <a:pt x="233" y="170"/>
                </a:lnTo>
                <a:lnTo>
                  <a:pt x="233" y="174"/>
                </a:lnTo>
                <a:lnTo>
                  <a:pt x="233" y="178"/>
                </a:lnTo>
                <a:lnTo>
                  <a:pt x="233" y="180"/>
                </a:lnTo>
                <a:lnTo>
                  <a:pt x="233" y="184"/>
                </a:lnTo>
                <a:lnTo>
                  <a:pt x="231" y="188"/>
                </a:lnTo>
                <a:lnTo>
                  <a:pt x="231" y="192"/>
                </a:lnTo>
                <a:lnTo>
                  <a:pt x="231" y="194"/>
                </a:lnTo>
                <a:lnTo>
                  <a:pt x="229" y="198"/>
                </a:lnTo>
                <a:lnTo>
                  <a:pt x="229" y="202"/>
                </a:lnTo>
                <a:lnTo>
                  <a:pt x="227" y="204"/>
                </a:lnTo>
                <a:lnTo>
                  <a:pt x="225" y="208"/>
                </a:lnTo>
                <a:lnTo>
                  <a:pt x="225" y="210"/>
                </a:lnTo>
                <a:lnTo>
                  <a:pt x="223" y="215"/>
                </a:lnTo>
                <a:lnTo>
                  <a:pt x="221" y="217"/>
                </a:lnTo>
                <a:lnTo>
                  <a:pt x="219" y="219"/>
                </a:lnTo>
                <a:lnTo>
                  <a:pt x="217" y="223"/>
                </a:lnTo>
                <a:lnTo>
                  <a:pt x="215" y="225"/>
                </a:lnTo>
                <a:lnTo>
                  <a:pt x="213" y="227"/>
                </a:lnTo>
                <a:lnTo>
                  <a:pt x="211" y="229"/>
                </a:lnTo>
                <a:lnTo>
                  <a:pt x="209" y="231"/>
                </a:lnTo>
                <a:lnTo>
                  <a:pt x="205" y="233"/>
                </a:lnTo>
                <a:lnTo>
                  <a:pt x="203" y="235"/>
                </a:lnTo>
                <a:lnTo>
                  <a:pt x="200" y="237"/>
                </a:lnTo>
                <a:lnTo>
                  <a:pt x="196" y="239"/>
                </a:lnTo>
                <a:lnTo>
                  <a:pt x="194" y="241"/>
                </a:lnTo>
                <a:lnTo>
                  <a:pt x="190" y="241"/>
                </a:lnTo>
                <a:lnTo>
                  <a:pt x="188" y="243"/>
                </a:lnTo>
                <a:lnTo>
                  <a:pt x="184" y="245"/>
                </a:lnTo>
                <a:lnTo>
                  <a:pt x="182" y="245"/>
                </a:lnTo>
                <a:lnTo>
                  <a:pt x="178" y="245"/>
                </a:lnTo>
                <a:lnTo>
                  <a:pt x="174" y="247"/>
                </a:lnTo>
                <a:lnTo>
                  <a:pt x="172" y="247"/>
                </a:lnTo>
                <a:lnTo>
                  <a:pt x="168" y="247"/>
                </a:lnTo>
                <a:lnTo>
                  <a:pt x="164" y="247"/>
                </a:lnTo>
                <a:lnTo>
                  <a:pt x="160" y="247"/>
                </a:lnTo>
                <a:lnTo>
                  <a:pt x="158" y="247"/>
                </a:lnTo>
                <a:lnTo>
                  <a:pt x="153" y="247"/>
                </a:lnTo>
                <a:lnTo>
                  <a:pt x="149" y="245"/>
                </a:lnTo>
                <a:lnTo>
                  <a:pt x="145" y="245"/>
                </a:lnTo>
                <a:lnTo>
                  <a:pt x="143" y="243"/>
                </a:lnTo>
                <a:lnTo>
                  <a:pt x="139" y="243"/>
                </a:lnTo>
                <a:lnTo>
                  <a:pt x="137" y="241"/>
                </a:lnTo>
                <a:lnTo>
                  <a:pt x="133" y="239"/>
                </a:lnTo>
                <a:lnTo>
                  <a:pt x="129" y="237"/>
                </a:lnTo>
                <a:lnTo>
                  <a:pt x="127" y="235"/>
                </a:lnTo>
                <a:lnTo>
                  <a:pt x="125" y="233"/>
                </a:lnTo>
                <a:lnTo>
                  <a:pt x="121" y="231"/>
                </a:lnTo>
                <a:lnTo>
                  <a:pt x="119" y="229"/>
                </a:lnTo>
                <a:lnTo>
                  <a:pt x="117" y="227"/>
                </a:lnTo>
                <a:lnTo>
                  <a:pt x="115" y="225"/>
                </a:lnTo>
                <a:lnTo>
                  <a:pt x="47" y="225"/>
                </a:lnTo>
                <a:lnTo>
                  <a:pt x="49" y="229"/>
                </a:lnTo>
                <a:lnTo>
                  <a:pt x="53" y="235"/>
                </a:lnTo>
                <a:lnTo>
                  <a:pt x="55" y="239"/>
                </a:lnTo>
                <a:lnTo>
                  <a:pt x="59" y="243"/>
                </a:lnTo>
                <a:lnTo>
                  <a:pt x="61" y="249"/>
                </a:lnTo>
                <a:lnTo>
                  <a:pt x="65" y="253"/>
                </a:lnTo>
                <a:lnTo>
                  <a:pt x="70" y="258"/>
                </a:lnTo>
                <a:lnTo>
                  <a:pt x="74" y="262"/>
                </a:lnTo>
                <a:lnTo>
                  <a:pt x="78" y="266"/>
                </a:lnTo>
                <a:lnTo>
                  <a:pt x="84" y="268"/>
                </a:lnTo>
                <a:lnTo>
                  <a:pt x="88" y="272"/>
                </a:lnTo>
                <a:lnTo>
                  <a:pt x="92" y="274"/>
                </a:lnTo>
                <a:lnTo>
                  <a:pt x="98" y="278"/>
                </a:lnTo>
                <a:lnTo>
                  <a:pt x="102" y="280"/>
                </a:lnTo>
                <a:lnTo>
                  <a:pt x="108" y="282"/>
                </a:lnTo>
                <a:lnTo>
                  <a:pt x="113" y="284"/>
                </a:lnTo>
                <a:lnTo>
                  <a:pt x="115" y="280"/>
                </a:lnTo>
                <a:lnTo>
                  <a:pt x="115" y="278"/>
                </a:lnTo>
                <a:lnTo>
                  <a:pt x="117" y="274"/>
                </a:lnTo>
                <a:lnTo>
                  <a:pt x="119" y="270"/>
                </a:lnTo>
                <a:lnTo>
                  <a:pt x="121" y="268"/>
                </a:lnTo>
                <a:lnTo>
                  <a:pt x="123" y="264"/>
                </a:lnTo>
                <a:lnTo>
                  <a:pt x="127" y="262"/>
                </a:lnTo>
                <a:lnTo>
                  <a:pt x="129" y="258"/>
                </a:lnTo>
                <a:lnTo>
                  <a:pt x="133" y="255"/>
                </a:lnTo>
                <a:lnTo>
                  <a:pt x="135" y="253"/>
                </a:lnTo>
                <a:lnTo>
                  <a:pt x="139" y="251"/>
                </a:lnTo>
                <a:lnTo>
                  <a:pt x="143" y="251"/>
                </a:lnTo>
                <a:lnTo>
                  <a:pt x="145" y="249"/>
                </a:lnTo>
                <a:lnTo>
                  <a:pt x="149" y="249"/>
                </a:lnTo>
                <a:lnTo>
                  <a:pt x="153" y="249"/>
                </a:lnTo>
                <a:lnTo>
                  <a:pt x="158" y="247"/>
                </a:lnTo>
                <a:lnTo>
                  <a:pt x="158" y="247"/>
                </a:lnTo>
                <a:close/>
                <a:moveTo>
                  <a:pt x="186" y="294"/>
                </a:moveTo>
                <a:lnTo>
                  <a:pt x="186" y="296"/>
                </a:lnTo>
                <a:lnTo>
                  <a:pt x="184" y="300"/>
                </a:lnTo>
                <a:lnTo>
                  <a:pt x="184" y="303"/>
                </a:lnTo>
                <a:lnTo>
                  <a:pt x="184" y="305"/>
                </a:lnTo>
                <a:lnTo>
                  <a:pt x="182" y="307"/>
                </a:lnTo>
                <a:lnTo>
                  <a:pt x="180" y="309"/>
                </a:lnTo>
                <a:lnTo>
                  <a:pt x="180" y="311"/>
                </a:lnTo>
                <a:lnTo>
                  <a:pt x="178" y="313"/>
                </a:lnTo>
                <a:lnTo>
                  <a:pt x="176" y="315"/>
                </a:lnTo>
                <a:lnTo>
                  <a:pt x="174" y="317"/>
                </a:lnTo>
                <a:lnTo>
                  <a:pt x="172" y="319"/>
                </a:lnTo>
                <a:lnTo>
                  <a:pt x="170" y="319"/>
                </a:lnTo>
                <a:lnTo>
                  <a:pt x="166" y="321"/>
                </a:lnTo>
                <a:lnTo>
                  <a:pt x="164" y="321"/>
                </a:lnTo>
                <a:lnTo>
                  <a:pt x="162" y="321"/>
                </a:lnTo>
                <a:lnTo>
                  <a:pt x="158" y="321"/>
                </a:lnTo>
                <a:lnTo>
                  <a:pt x="155" y="321"/>
                </a:lnTo>
                <a:lnTo>
                  <a:pt x="153" y="321"/>
                </a:lnTo>
                <a:lnTo>
                  <a:pt x="149" y="321"/>
                </a:lnTo>
                <a:lnTo>
                  <a:pt x="147" y="319"/>
                </a:lnTo>
                <a:lnTo>
                  <a:pt x="145" y="319"/>
                </a:lnTo>
                <a:lnTo>
                  <a:pt x="143" y="317"/>
                </a:lnTo>
                <a:lnTo>
                  <a:pt x="141" y="315"/>
                </a:lnTo>
                <a:lnTo>
                  <a:pt x="139" y="313"/>
                </a:lnTo>
                <a:lnTo>
                  <a:pt x="137" y="311"/>
                </a:lnTo>
                <a:lnTo>
                  <a:pt x="135" y="309"/>
                </a:lnTo>
                <a:lnTo>
                  <a:pt x="135" y="307"/>
                </a:lnTo>
                <a:lnTo>
                  <a:pt x="133" y="305"/>
                </a:lnTo>
                <a:lnTo>
                  <a:pt x="133" y="303"/>
                </a:lnTo>
                <a:lnTo>
                  <a:pt x="131" y="300"/>
                </a:lnTo>
                <a:lnTo>
                  <a:pt x="131" y="296"/>
                </a:lnTo>
                <a:lnTo>
                  <a:pt x="131" y="294"/>
                </a:lnTo>
                <a:lnTo>
                  <a:pt x="131" y="292"/>
                </a:lnTo>
                <a:lnTo>
                  <a:pt x="131" y="288"/>
                </a:lnTo>
                <a:lnTo>
                  <a:pt x="133" y="286"/>
                </a:lnTo>
                <a:lnTo>
                  <a:pt x="133" y="284"/>
                </a:lnTo>
                <a:lnTo>
                  <a:pt x="135" y="282"/>
                </a:lnTo>
                <a:lnTo>
                  <a:pt x="135" y="280"/>
                </a:lnTo>
                <a:lnTo>
                  <a:pt x="137" y="278"/>
                </a:lnTo>
                <a:lnTo>
                  <a:pt x="139" y="276"/>
                </a:lnTo>
                <a:lnTo>
                  <a:pt x="141" y="274"/>
                </a:lnTo>
                <a:lnTo>
                  <a:pt x="143" y="272"/>
                </a:lnTo>
                <a:lnTo>
                  <a:pt x="145" y="270"/>
                </a:lnTo>
                <a:lnTo>
                  <a:pt x="147" y="270"/>
                </a:lnTo>
                <a:lnTo>
                  <a:pt x="149" y="268"/>
                </a:lnTo>
                <a:lnTo>
                  <a:pt x="153" y="268"/>
                </a:lnTo>
                <a:lnTo>
                  <a:pt x="155" y="268"/>
                </a:lnTo>
                <a:lnTo>
                  <a:pt x="158" y="268"/>
                </a:lnTo>
                <a:lnTo>
                  <a:pt x="162" y="268"/>
                </a:lnTo>
                <a:lnTo>
                  <a:pt x="164" y="268"/>
                </a:lnTo>
                <a:lnTo>
                  <a:pt x="166" y="268"/>
                </a:lnTo>
                <a:lnTo>
                  <a:pt x="170" y="270"/>
                </a:lnTo>
                <a:lnTo>
                  <a:pt x="172" y="270"/>
                </a:lnTo>
                <a:lnTo>
                  <a:pt x="174" y="272"/>
                </a:lnTo>
                <a:lnTo>
                  <a:pt x="176" y="274"/>
                </a:lnTo>
                <a:lnTo>
                  <a:pt x="178" y="276"/>
                </a:lnTo>
                <a:lnTo>
                  <a:pt x="180" y="278"/>
                </a:lnTo>
                <a:lnTo>
                  <a:pt x="180" y="280"/>
                </a:lnTo>
                <a:lnTo>
                  <a:pt x="182" y="282"/>
                </a:lnTo>
                <a:lnTo>
                  <a:pt x="184" y="284"/>
                </a:lnTo>
                <a:lnTo>
                  <a:pt x="184" y="286"/>
                </a:lnTo>
                <a:lnTo>
                  <a:pt x="184" y="288"/>
                </a:lnTo>
                <a:lnTo>
                  <a:pt x="186" y="292"/>
                </a:lnTo>
                <a:lnTo>
                  <a:pt x="186" y="294"/>
                </a:lnTo>
                <a:lnTo>
                  <a:pt x="186" y="294"/>
                </a:lnTo>
                <a:close/>
                <a:moveTo>
                  <a:pt x="223" y="296"/>
                </a:moveTo>
                <a:lnTo>
                  <a:pt x="205" y="296"/>
                </a:lnTo>
                <a:lnTo>
                  <a:pt x="205" y="303"/>
                </a:lnTo>
                <a:lnTo>
                  <a:pt x="203" y="307"/>
                </a:lnTo>
                <a:lnTo>
                  <a:pt x="203" y="311"/>
                </a:lnTo>
                <a:lnTo>
                  <a:pt x="200" y="315"/>
                </a:lnTo>
                <a:lnTo>
                  <a:pt x="198" y="319"/>
                </a:lnTo>
                <a:lnTo>
                  <a:pt x="196" y="321"/>
                </a:lnTo>
                <a:lnTo>
                  <a:pt x="192" y="325"/>
                </a:lnTo>
                <a:lnTo>
                  <a:pt x="190" y="327"/>
                </a:lnTo>
                <a:lnTo>
                  <a:pt x="186" y="331"/>
                </a:lnTo>
                <a:lnTo>
                  <a:pt x="184" y="333"/>
                </a:lnTo>
                <a:lnTo>
                  <a:pt x="180" y="335"/>
                </a:lnTo>
                <a:lnTo>
                  <a:pt x="176" y="337"/>
                </a:lnTo>
                <a:lnTo>
                  <a:pt x="172" y="339"/>
                </a:lnTo>
                <a:lnTo>
                  <a:pt x="168" y="339"/>
                </a:lnTo>
                <a:lnTo>
                  <a:pt x="164" y="339"/>
                </a:lnTo>
                <a:lnTo>
                  <a:pt x="158" y="341"/>
                </a:lnTo>
                <a:lnTo>
                  <a:pt x="153" y="339"/>
                </a:lnTo>
                <a:lnTo>
                  <a:pt x="149" y="339"/>
                </a:lnTo>
                <a:lnTo>
                  <a:pt x="145" y="339"/>
                </a:lnTo>
                <a:lnTo>
                  <a:pt x="141" y="337"/>
                </a:lnTo>
                <a:lnTo>
                  <a:pt x="137" y="335"/>
                </a:lnTo>
                <a:lnTo>
                  <a:pt x="133" y="333"/>
                </a:lnTo>
                <a:lnTo>
                  <a:pt x="129" y="331"/>
                </a:lnTo>
                <a:lnTo>
                  <a:pt x="127" y="327"/>
                </a:lnTo>
                <a:lnTo>
                  <a:pt x="125" y="325"/>
                </a:lnTo>
                <a:lnTo>
                  <a:pt x="121" y="321"/>
                </a:lnTo>
                <a:lnTo>
                  <a:pt x="119" y="319"/>
                </a:lnTo>
                <a:lnTo>
                  <a:pt x="117" y="315"/>
                </a:lnTo>
                <a:lnTo>
                  <a:pt x="115" y="311"/>
                </a:lnTo>
                <a:lnTo>
                  <a:pt x="115" y="307"/>
                </a:lnTo>
                <a:lnTo>
                  <a:pt x="113" y="303"/>
                </a:lnTo>
                <a:lnTo>
                  <a:pt x="113" y="296"/>
                </a:lnTo>
                <a:lnTo>
                  <a:pt x="94" y="296"/>
                </a:lnTo>
                <a:lnTo>
                  <a:pt x="90" y="298"/>
                </a:lnTo>
                <a:lnTo>
                  <a:pt x="88" y="298"/>
                </a:lnTo>
                <a:lnTo>
                  <a:pt x="86" y="298"/>
                </a:lnTo>
                <a:lnTo>
                  <a:pt x="84" y="298"/>
                </a:lnTo>
                <a:lnTo>
                  <a:pt x="80" y="300"/>
                </a:lnTo>
                <a:lnTo>
                  <a:pt x="80" y="303"/>
                </a:lnTo>
                <a:lnTo>
                  <a:pt x="78" y="303"/>
                </a:lnTo>
                <a:lnTo>
                  <a:pt x="76" y="305"/>
                </a:lnTo>
                <a:lnTo>
                  <a:pt x="74" y="307"/>
                </a:lnTo>
                <a:lnTo>
                  <a:pt x="72" y="309"/>
                </a:lnTo>
                <a:lnTo>
                  <a:pt x="70" y="311"/>
                </a:lnTo>
                <a:lnTo>
                  <a:pt x="70" y="313"/>
                </a:lnTo>
                <a:lnTo>
                  <a:pt x="70" y="315"/>
                </a:lnTo>
                <a:lnTo>
                  <a:pt x="68" y="317"/>
                </a:lnTo>
                <a:lnTo>
                  <a:pt x="68" y="321"/>
                </a:lnTo>
                <a:lnTo>
                  <a:pt x="68" y="323"/>
                </a:lnTo>
                <a:lnTo>
                  <a:pt x="68" y="325"/>
                </a:lnTo>
                <a:lnTo>
                  <a:pt x="68" y="327"/>
                </a:lnTo>
                <a:lnTo>
                  <a:pt x="70" y="329"/>
                </a:lnTo>
                <a:lnTo>
                  <a:pt x="70" y="333"/>
                </a:lnTo>
                <a:lnTo>
                  <a:pt x="70" y="335"/>
                </a:lnTo>
                <a:lnTo>
                  <a:pt x="72" y="337"/>
                </a:lnTo>
                <a:lnTo>
                  <a:pt x="74" y="339"/>
                </a:lnTo>
                <a:lnTo>
                  <a:pt x="76" y="339"/>
                </a:lnTo>
                <a:lnTo>
                  <a:pt x="78" y="341"/>
                </a:lnTo>
                <a:lnTo>
                  <a:pt x="80" y="343"/>
                </a:lnTo>
                <a:lnTo>
                  <a:pt x="80" y="345"/>
                </a:lnTo>
                <a:lnTo>
                  <a:pt x="84" y="345"/>
                </a:lnTo>
                <a:lnTo>
                  <a:pt x="86" y="347"/>
                </a:lnTo>
                <a:lnTo>
                  <a:pt x="88" y="347"/>
                </a:lnTo>
                <a:lnTo>
                  <a:pt x="90" y="347"/>
                </a:lnTo>
                <a:lnTo>
                  <a:pt x="94" y="347"/>
                </a:lnTo>
                <a:lnTo>
                  <a:pt x="223" y="347"/>
                </a:lnTo>
                <a:lnTo>
                  <a:pt x="225" y="347"/>
                </a:lnTo>
                <a:lnTo>
                  <a:pt x="227" y="347"/>
                </a:lnTo>
                <a:lnTo>
                  <a:pt x="229" y="347"/>
                </a:lnTo>
                <a:lnTo>
                  <a:pt x="233" y="345"/>
                </a:lnTo>
                <a:lnTo>
                  <a:pt x="235" y="345"/>
                </a:lnTo>
                <a:lnTo>
                  <a:pt x="237" y="343"/>
                </a:lnTo>
                <a:lnTo>
                  <a:pt x="239" y="341"/>
                </a:lnTo>
                <a:lnTo>
                  <a:pt x="241" y="339"/>
                </a:lnTo>
                <a:lnTo>
                  <a:pt x="241" y="339"/>
                </a:lnTo>
                <a:lnTo>
                  <a:pt x="243" y="337"/>
                </a:lnTo>
                <a:lnTo>
                  <a:pt x="245" y="335"/>
                </a:lnTo>
                <a:lnTo>
                  <a:pt x="245" y="333"/>
                </a:lnTo>
                <a:lnTo>
                  <a:pt x="248" y="329"/>
                </a:lnTo>
                <a:lnTo>
                  <a:pt x="248" y="327"/>
                </a:lnTo>
                <a:lnTo>
                  <a:pt x="248" y="325"/>
                </a:lnTo>
                <a:lnTo>
                  <a:pt x="248" y="323"/>
                </a:lnTo>
                <a:lnTo>
                  <a:pt x="248" y="321"/>
                </a:lnTo>
                <a:lnTo>
                  <a:pt x="248" y="317"/>
                </a:lnTo>
                <a:lnTo>
                  <a:pt x="248" y="315"/>
                </a:lnTo>
                <a:lnTo>
                  <a:pt x="245" y="313"/>
                </a:lnTo>
                <a:lnTo>
                  <a:pt x="245" y="311"/>
                </a:lnTo>
                <a:lnTo>
                  <a:pt x="243" y="309"/>
                </a:lnTo>
                <a:lnTo>
                  <a:pt x="241" y="307"/>
                </a:lnTo>
                <a:lnTo>
                  <a:pt x="241" y="305"/>
                </a:lnTo>
                <a:lnTo>
                  <a:pt x="239" y="303"/>
                </a:lnTo>
                <a:lnTo>
                  <a:pt x="237" y="303"/>
                </a:lnTo>
                <a:lnTo>
                  <a:pt x="235" y="300"/>
                </a:lnTo>
                <a:lnTo>
                  <a:pt x="233" y="298"/>
                </a:lnTo>
                <a:lnTo>
                  <a:pt x="229" y="298"/>
                </a:lnTo>
                <a:lnTo>
                  <a:pt x="227" y="298"/>
                </a:lnTo>
                <a:lnTo>
                  <a:pt x="225" y="298"/>
                </a:lnTo>
                <a:lnTo>
                  <a:pt x="223" y="296"/>
                </a:lnTo>
                <a:lnTo>
                  <a:pt x="223" y="2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xmlns="" id="{77F3129E-64CB-4F44-A920-F5439BB81F04}"/>
              </a:ext>
            </a:extLst>
          </p:cNvPr>
          <p:cNvGrpSpPr/>
          <p:nvPr/>
        </p:nvGrpSpPr>
        <p:grpSpPr>
          <a:xfrm>
            <a:off x="5952938" y="1796642"/>
            <a:ext cx="258474" cy="340098"/>
            <a:chOff x="9906001" y="5314950"/>
            <a:chExt cx="422275" cy="555625"/>
          </a:xfrm>
          <a:solidFill>
            <a:schemeClr val="bg1"/>
          </a:solidFill>
        </p:grpSpPr>
        <p:sp>
          <p:nvSpPr>
            <p:cNvPr id="31" name="Freeform 168">
              <a:extLst>
                <a:ext uri="{FF2B5EF4-FFF2-40B4-BE49-F238E27FC236}">
                  <a16:creationId xmlns:a16="http://schemas.microsoft.com/office/drawing/2014/main" xmlns="" id="{CEC861D5-0F2E-48CE-A3B8-AA8A76E12B1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06001" y="5314950"/>
              <a:ext cx="422275" cy="555625"/>
            </a:xfrm>
            <a:custGeom>
              <a:avLst/>
              <a:gdLst>
                <a:gd name="T0" fmla="*/ 126 w 130"/>
                <a:gd name="T1" fmla="*/ 44 h 171"/>
                <a:gd name="T2" fmla="*/ 107 w 130"/>
                <a:gd name="T3" fmla="*/ 40 h 171"/>
                <a:gd name="T4" fmla="*/ 99 w 130"/>
                <a:gd name="T5" fmla="*/ 42 h 171"/>
                <a:gd name="T6" fmla="*/ 87 w 130"/>
                <a:gd name="T7" fmla="*/ 16 h 171"/>
                <a:gd name="T8" fmla="*/ 75 w 130"/>
                <a:gd name="T9" fmla="*/ 4 h 171"/>
                <a:gd name="T10" fmla="*/ 66 w 130"/>
                <a:gd name="T11" fmla="*/ 14 h 171"/>
                <a:gd name="T12" fmla="*/ 66 w 130"/>
                <a:gd name="T13" fmla="*/ 7 h 171"/>
                <a:gd name="T14" fmla="*/ 47 w 130"/>
                <a:gd name="T15" fmla="*/ 0 h 171"/>
                <a:gd name="T16" fmla="*/ 46 w 130"/>
                <a:gd name="T17" fmla="*/ 15 h 171"/>
                <a:gd name="T18" fmla="*/ 41 w 130"/>
                <a:gd name="T19" fmla="*/ 13 h 171"/>
                <a:gd name="T20" fmla="*/ 30 w 130"/>
                <a:gd name="T21" fmla="*/ 4 h 171"/>
                <a:gd name="T22" fmla="*/ 29 w 130"/>
                <a:gd name="T23" fmla="*/ 29 h 171"/>
                <a:gd name="T24" fmla="*/ 7 w 130"/>
                <a:gd name="T25" fmla="*/ 40 h 171"/>
                <a:gd name="T26" fmla="*/ 3 w 130"/>
                <a:gd name="T27" fmla="*/ 55 h 171"/>
                <a:gd name="T28" fmla="*/ 6 w 130"/>
                <a:gd name="T29" fmla="*/ 82 h 171"/>
                <a:gd name="T30" fmla="*/ 6 w 130"/>
                <a:gd name="T31" fmla="*/ 104 h 171"/>
                <a:gd name="T32" fmla="*/ 26 w 130"/>
                <a:gd name="T33" fmla="*/ 168 h 171"/>
                <a:gd name="T34" fmla="*/ 86 w 130"/>
                <a:gd name="T35" fmla="*/ 167 h 171"/>
                <a:gd name="T36" fmla="*/ 106 w 130"/>
                <a:gd name="T37" fmla="*/ 124 h 171"/>
                <a:gd name="T38" fmla="*/ 99 w 130"/>
                <a:gd name="T39" fmla="*/ 91 h 171"/>
                <a:gd name="T40" fmla="*/ 106 w 130"/>
                <a:gd name="T41" fmla="*/ 92 h 171"/>
                <a:gd name="T42" fmla="*/ 127 w 130"/>
                <a:gd name="T43" fmla="*/ 86 h 171"/>
                <a:gd name="T44" fmla="*/ 19 w 130"/>
                <a:gd name="T45" fmla="*/ 33 h 171"/>
                <a:gd name="T46" fmla="*/ 30 w 130"/>
                <a:gd name="T47" fmla="*/ 42 h 171"/>
                <a:gd name="T48" fmla="*/ 13 w 130"/>
                <a:gd name="T49" fmla="*/ 39 h 171"/>
                <a:gd name="T50" fmla="*/ 14 w 130"/>
                <a:gd name="T51" fmla="*/ 50 h 171"/>
                <a:gd name="T52" fmla="*/ 33 w 130"/>
                <a:gd name="T53" fmla="*/ 62 h 171"/>
                <a:gd name="T54" fmla="*/ 14 w 130"/>
                <a:gd name="T55" fmla="*/ 63 h 171"/>
                <a:gd name="T56" fmla="*/ 14 w 130"/>
                <a:gd name="T57" fmla="*/ 50 h 171"/>
                <a:gd name="T58" fmla="*/ 25 w 130"/>
                <a:gd name="T59" fmla="*/ 67 h 171"/>
                <a:gd name="T60" fmla="*/ 25 w 130"/>
                <a:gd name="T61" fmla="*/ 79 h 171"/>
                <a:gd name="T62" fmla="*/ 19 w 130"/>
                <a:gd name="T63" fmla="*/ 79 h 171"/>
                <a:gd name="T64" fmla="*/ 8 w 130"/>
                <a:gd name="T65" fmla="*/ 73 h 171"/>
                <a:gd name="T66" fmla="*/ 26 w 130"/>
                <a:gd name="T67" fmla="*/ 91 h 171"/>
                <a:gd name="T68" fmla="*/ 8 w 130"/>
                <a:gd name="T69" fmla="*/ 89 h 171"/>
                <a:gd name="T70" fmla="*/ 20 w 130"/>
                <a:gd name="T71" fmla="*/ 84 h 171"/>
                <a:gd name="T72" fmla="*/ 75 w 130"/>
                <a:gd name="T73" fmla="*/ 126 h 171"/>
                <a:gd name="T74" fmla="*/ 51 w 130"/>
                <a:gd name="T75" fmla="*/ 131 h 171"/>
                <a:gd name="T76" fmla="*/ 72 w 130"/>
                <a:gd name="T77" fmla="*/ 135 h 171"/>
                <a:gd name="T78" fmla="*/ 51 w 130"/>
                <a:gd name="T79" fmla="*/ 143 h 171"/>
                <a:gd name="T80" fmla="*/ 35 w 130"/>
                <a:gd name="T81" fmla="*/ 150 h 171"/>
                <a:gd name="T82" fmla="*/ 26 w 130"/>
                <a:gd name="T83" fmla="*/ 143 h 171"/>
                <a:gd name="T84" fmla="*/ 35 w 130"/>
                <a:gd name="T85" fmla="*/ 135 h 171"/>
                <a:gd name="T86" fmla="*/ 26 w 130"/>
                <a:gd name="T87" fmla="*/ 131 h 171"/>
                <a:gd name="T88" fmla="*/ 35 w 130"/>
                <a:gd name="T89" fmla="*/ 120 h 171"/>
                <a:gd name="T90" fmla="*/ 62 w 130"/>
                <a:gd name="T91" fmla="*/ 97 h 171"/>
                <a:gd name="T92" fmla="*/ 80 w 130"/>
                <a:gd name="T93" fmla="*/ 114 h 171"/>
                <a:gd name="T94" fmla="*/ 105 w 130"/>
                <a:gd name="T95" fmla="*/ 82 h 171"/>
                <a:gd name="T96" fmla="*/ 93 w 130"/>
                <a:gd name="T97" fmla="*/ 91 h 171"/>
                <a:gd name="T98" fmla="*/ 66 w 130"/>
                <a:gd name="T99" fmla="*/ 54 h 171"/>
                <a:gd name="T100" fmla="*/ 49 w 130"/>
                <a:gd name="T101" fmla="*/ 50 h 171"/>
                <a:gd name="T102" fmla="*/ 30 w 130"/>
                <a:gd name="T103" fmla="*/ 56 h 171"/>
                <a:gd name="T104" fmla="*/ 44 w 130"/>
                <a:gd name="T105" fmla="*/ 34 h 171"/>
                <a:gd name="T106" fmla="*/ 49 w 130"/>
                <a:gd name="T107" fmla="*/ 31 h 171"/>
                <a:gd name="T108" fmla="*/ 90 w 130"/>
                <a:gd name="T109" fmla="*/ 44 h 171"/>
                <a:gd name="T110" fmla="*/ 105 w 130"/>
                <a:gd name="T111" fmla="*/ 5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30" h="171">
                  <a:moveTo>
                    <a:pt x="129" y="57"/>
                  </a:moveTo>
                  <a:cubicBezTo>
                    <a:pt x="128" y="53"/>
                    <a:pt x="127" y="48"/>
                    <a:pt x="126" y="44"/>
                  </a:cubicBezTo>
                  <a:cubicBezTo>
                    <a:pt x="126" y="41"/>
                    <a:pt x="124" y="40"/>
                    <a:pt x="120" y="40"/>
                  </a:cubicBezTo>
                  <a:cubicBezTo>
                    <a:pt x="116" y="40"/>
                    <a:pt x="111" y="40"/>
                    <a:pt x="107" y="40"/>
                  </a:cubicBezTo>
                  <a:cubicBezTo>
                    <a:pt x="105" y="40"/>
                    <a:pt x="103" y="41"/>
                    <a:pt x="102" y="42"/>
                  </a:cubicBezTo>
                  <a:cubicBezTo>
                    <a:pt x="101" y="42"/>
                    <a:pt x="99" y="43"/>
                    <a:pt x="99" y="42"/>
                  </a:cubicBezTo>
                  <a:cubicBezTo>
                    <a:pt x="92" y="38"/>
                    <a:pt x="85" y="34"/>
                    <a:pt x="78" y="30"/>
                  </a:cubicBezTo>
                  <a:cubicBezTo>
                    <a:pt x="81" y="25"/>
                    <a:pt x="84" y="21"/>
                    <a:pt x="87" y="16"/>
                  </a:cubicBezTo>
                  <a:cubicBezTo>
                    <a:pt x="88" y="15"/>
                    <a:pt x="89" y="11"/>
                    <a:pt x="88" y="10"/>
                  </a:cubicBezTo>
                  <a:cubicBezTo>
                    <a:pt x="84" y="8"/>
                    <a:pt x="80" y="6"/>
                    <a:pt x="75" y="4"/>
                  </a:cubicBezTo>
                  <a:cubicBezTo>
                    <a:pt x="72" y="3"/>
                    <a:pt x="71" y="8"/>
                    <a:pt x="69" y="10"/>
                  </a:cubicBezTo>
                  <a:cubicBezTo>
                    <a:pt x="68" y="11"/>
                    <a:pt x="67" y="13"/>
                    <a:pt x="66" y="14"/>
                  </a:cubicBezTo>
                  <a:cubicBezTo>
                    <a:pt x="65" y="15"/>
                    <a:pt x="63" y="16"/>
                    <a:pt x="62" y="16"/>
                  </a:cubicBezTo>
                  <a:cubicBezTo>
                    <a:pt x="63" y="13"/>
                    <a:pt x="65" y="10"/>
                    <a:pt x="66" y="7"/>
                  </a:cubicBezTo>
                  <a:cubicBezTo>
                    <a:pt x="67" y="3"/>
                    <a:pt x="66" y="1"/>
                    <a:pt x="62" y="0"/>
                  </a:cubicBezTo>
                  <a:cubicBezTo>
                    <a:pt x="57" y="0"/>
                    <a:pt x="52" y="0"/>
                    <a:pt x="47" y="0"/>
                  </a:cubicBezTo>
                  <a:cubicBezTo>
                    <a:pt x="41" y="1"/>
                    <a:pt x="40" y="3"/>
                    <a:pt x="43" y="8"/>
                  </a:cubicBezTo>
                  <a:cubicBezTo>
                    <a:pt x="44" y="11"/>
                    <a:pt x="45" y="13"/>
                    <a:pt x="46" y="15"/>
                  </a:cubicBezTo>
                  <a:cubicBezTo>
                    <a:pt x="46" y="16"/>
                    <a:pt x="46" y="16"/>
                    <a:pt x="45" y="16"/>
                  </a:cubicBezTo>
                  <a:cubicBezTo>
                    <a:pt x="44" y="15"/>
                    <a:pt x="42" y="14"/>
                    <a:pt x="41" y="13"/>
                  </a:cubicBezTo>
                  <a:cubicBezTo>
                    <a:pt x="39" y="12"/>
                    <a:pt x="38" y="10"/>
                    <a:pt x="37" y="8"/>
                  </a:cubicBezTo>
                  <a:cubicBezTo>
                    <a:pt x="36" y="4"/>
                    <a:pt x="33" y="4"/>
                    <a:pt x="30" y="4"/>
                  </a:cubicBezTo>
                  <a:cubicBezTo>
                    <a:pt x="23" y="6"/>
                    <a:pt x="17" y="12"/>
                    <a:pt x="23" y="20"/>
                  </a:cubicBezTo>
                  <a:cubicBezTo>
                    <a:pt x="25" y="22"/>
                    <a:pt x="27" y="25"/>
                    <a:pt x="29" y="29"/>
                  </a:cubicBezTo>
                  <a:cubicBezTo>
                    <a:pt x="24" y="29"/>
                    <a:pt x="21" y="28"/>
                    <a:pt x="17" y="29"/>
                  </a:cubicBezTo>
                  <a:cubicBezTo>
                    <a:pt x="11" y="29"/>
                    <a:pt x="7" y="34"/>
                    <a:pt x="7" y="40"/>
                  </a:cubicBezTo>
                  <a:cubicBezTo>
                    <a:pt x="8" y="42"/>
                    <a:pt x="9" y="44"/>
                    <a:pt x="9" y="46"/>
                  </a:cubicBezTo>
                  <a:cubicBezTo>
                    <a:pt x="6" y="48"/>
                    <a:pt x="3" y="51"/>
                    <a:pt x="3" y="55"/>
                  </a:cubicBezTo>
                  <a:cubicBezTo>
                    <a:pt x="3" y="58"/>
                    <a:pt x="4" y="62"/>
                    <a:pt x="5" y="66"/>
                  </a:cubicBezTo>
                  <a:cubicBezTo>
                    <a:pt x="2" y="71"/>
                    <a:pt x="2" y="75"/>
                    <a:pt x="6" y="82"/>
                  </a:cubicBezTo>
                  <a:cubicBezTo>
                    <a:pt x="1" y="88"/>
                    <a:pt x="1" y="94"/>
                    <a:pt x="8" y="100"/>
                  </a:cubicBezTo>
                  <a:cubicBezTo>
                    <a:pt x="7" y="101"/>
                    <a:pt x="7" y="103"/>
                    <a:pt x="6" y="104"/>
                  </a:cubicBezTo>
                  <a:cubicBezTo>
                    <a:pt x="2" y="115"/>
                    <a:pt x="0" y="125"/>
                    <a:pt x="0" y="137"/>
                  </a:cubicBezTo>
                  <a:cubicBezTo>
                    <a:pt x="1" y="154"/>
                    <a:pt x="8" y="164"/>
                    <a:pt x="26" y="168"/>
                  </a:cubicBezTo>
                  <a:cubicBezTo>
                    <a:pt x="38" y="171"/>
                    <a:pt x="51" y="170"/>
                    <a:pt x="64" y="170"/>
                  </a:cubicBezTo>
                  <a:cubicBezTo>
                    <a:pt x="71" y="169"/>
                    <a:pt x="79" y="168"/>
                    <a:pt x="86" y="167"/>
                  </a:cubicBezTo>
                  <a:cubicBezTo>
                    <a:pt x="96" y="164"/>
                    <a:pt x="104" y="157"/>
                    <a:pt x="106" y="146"/>
                  </a:cubicBezTo>
                  <a:cubicBezTo>
                    <a:pt x="107" y="139"/>
                    <a:pt x="107" y="131"/>
                    <a:pt x="106" y="124"/>
                  </a:cubicBezTo>
                  <a:cubicBezTo>
                    <a:pt x="106" y="114"/>
                    <a:pt x="102" y="105"/>
                    <a:pt x="97" y="97"/>
                  </a:cubicBezTo>
                  <a:cubicBezTo>
                    <a:pt x="96" y="94"/>
                    <a:pt x="98" y="93"/>
                    <a:pt x="99" y="91"/>
                  </a:cubicBezTo>
                  <a:cubicBezTo>
                    <a:pt x="99" y="91"/>
                    <a:pt x="101" y="91"/>
                    <a:pt x="103" y="92"/>
                  </a:cubicBezTo>
                  <a:cubicBezTo>
                    <a:pt x="104" y="92"/>
                    <a:pt x="105" y="92"/>
                    <a:pt x="106" y="92"/>
                  </a:cubicBezTo>
                  <a:cubicBezTo>
                    <a:pt x="110" y="92"/>
                    <a:pt x="115" y="92"/>
                    <a:pt x="119" y="92"/>
                  </a:cubicBezTo>
                  <a:cubicBezTo>
                    <a:pt x="125" y="92"/>
                    <a:pt x="125" y="92"/>
                    <a:pt x="127" y="86"/>
                  </a:cubicBezTo>
                  <a:cubicBezTo>
                    <a:pt x="130" y="77"/>
                    <a:pt x="130" y="67"/>
                    <a:pt x="129" y="57"/>
                  </a:cubicBezTo>
                  <a:close/>
                  <a:moveTo>
                    <a:pt x="19" y="33"/>
                  </a:moveTo>
                  <a:cubicBezTo>
                    <a:pt x="25" y="33"/>
                    <a:pt x="31" y="33"/>
                    <a:pt x="38" y="33"/>
                  </a:cubicBezTo>
                  <a:cubicBezTo>
                    <a:pt x="35" y="36"/>
                    <a:pt x="32" y="39"/>
                    <a:pt x="30" y="42"/>
                  </a:cubicBezTo>
                  <a:cubicBezTo>
                    <a:pt x="27" y="46"/>
                    <a:pt x="23" y="46"/>
                    <a:pt x="18" y="45"/>
                  </a:cubicBezTo>
                  <a:cubicBezTo>
                    <a:pt x="14" y="45"/>
                    <a:pt x="12" y="42"/>
                    <a:pt x="13" y="39"/>
                  </a:cubicBezTo>
                  <a:cubicBezTo>
                    <a:pt x="13" y="36"/>
                    <a:pt x="15" y="33"/>
                    <a:pt x="19" y="33"/>
                  </a:cubicBezTo>
                  <a:close/>
                  <a:moveTo>
                    <a:pt x="14" y="50"/>
                  </a:moveTo>
                  <a:cubicBezTo>
                    <a:pt x="16" y="50"/>
                    <a:pt x="19" y="50"/>
                    <a:pt x="22" y="50"/>
                  </a:cubicBezTo>
                  <a:cubicBezTo>
                    <a:pt x="22" y="57"/>
                    <a:pt x="27" y="61"/>
                    <a:pt x="33" y="62"/>
                  </a:cubicBezTo>
                  <a:cubicBezTo>
                    <a:pt x="33" y="62"/>
                    <a:pt x="33" y="62"/>
                    <a:pt x="33" y="63"/>
                  </a:cubicBezTo>
                  <a:cubicBezTo>
                    <a:pt x="27" y="63"/>
                    <a:pt x="20" y="63"/>
                    <a:pt x="14" y="63"/>
                  </a:cubicBezTo>
                  <a:cubicBezTo>
                    <a:pt x="10" y="63"/>
                    <a:pt x="8" y="60"/>
                    <a:pt x="8" y="57"/>
                  </a:cubicBezTo>
                  <a:cubicBezTo>
                    <a:pt x="8" y="53"/>
                    <a:pt x="10" y="51"/>
                    <a:pt x="14" y="50"/>
                  </a:cubicBezTo>
                  <a:close/>
                  <a:moveTo>
                    <a:pt x="14" y="67"/>
                  </a:moveTo>
                  <a:cubicBezTo>
                    <a:pt x="17" y="67"/>
                    <a:pt x="21" y="67"/>
                    <a:pt x="25" y="67"/>
                  </a:cubicBezTo>
                  <a:cubicBezTo>
                    <a:pt x="28" y="67"/>
                    <a:pt x="31" y="70"/>
                    <a:pt x="30" y="73"/>
                  </a:cubicBezTo>
                  <a:cubicBezTo>
                    <a:pt x="30" y="77"/>
                    <a:pt x="28" y="79"/>
                    <a:pt x="25" y="79"/>
                  </a:cubicBezTo>
                  <a:cubicBezTo>
                    <a:pt x="23" y="79"/>
                    <a:pt x="21" y="79"/>
                    <a:pt x="19" y="79"/>
                  </a:cubicBezTo>
                  <a:cubicBezTo>
                    <a:pt x="19" y="79"/>
                    <a:pt x="19" y="79"/>
                    <a:pt x="19" y="79"/>
                  </a:cubicBezTo>
                  <a:cubicBezTo>
                    <a:pt x="18" y="79"/>
                    <a:pt x="16" y="79"/>
                    <a:pt x="14" y="79"/>
                  </a:cubicBezTo>
                  <a:cubicBezTo>
                    <a:pt x="10" y="79"/>
                    <a:pt x="8" y="77"/>
                    <a:pt x="8" y="73"/>
                  </a:cubicBezTo>
                  <a:cubicBezTo>
                    <a:pt x="8" y="70"/>
                    <a:pt x="10" y="67"/>
                    <a:pt x="14" y="67"/>
                  </a:cubicBezTo>
                  <a:close/>
                  <a:moveTo>
                    <a:pt x="26" y="91"/>
                  </a:moveTo>
                  <a:cubicBezTo>
                    <a:pt x="25" y="95"/>
                    <a:pt x="23" y="96"/>
                    <a:pt x="17" y="96"/>
                  </a:cubicBezTo>
                  <a:cubicBezTo>
                    <a:pt x="10" y="96"/>
                    <a:pt x="8" y="94"/>
                    <a:pt x="8" y="89"/>
                  </a:cubicBezTo>
                  <a:cubicBezTo>
                    <a:pt x="8" y="89"/>
                    <a:pt x="8" y="89"/>
                    <a:pt x="8" y="89"/>
                  </a:cubicBezTo>
                  <a:cubicBezTo>
                    <a:pt x="9" y="85"/>
                    <a:pt x="13" y="83"/>
                    <a:pt x="20" y="84"/>
                  </a:cubicBezTo>
                  <a:cubicBezTo>
                    <a:pt x="25" y="84"/>
                    <a:pt x="27" y="87"/>
                    <a:pt x="26" y="91"/>
                  </a:cubicBezTo>
                  <a:close/>
                  <a:moveTo>
                    <a:pt x="75" y="126"/>
                  </a:moveTo>
                  <a:cubicBezTo>
                    <a:pt x="72" y="129"/>
                    <a:pt x="67" y="131"/>
                    <a:pt x="60" y="131"/>
                  </a:cubicBezTo>
                  <a:cubicBezTo>
                    <a:pt x="51" y="131"/>
                    <a:pt x="51" y="131"/>
                    <a:pt x="51" y="131"/>
                  </a:cubicBezTo>
                  <a:cubicBezTo>
                    <a:pt x="51" y="135"/>
                    <a:pt x="51" y="135"/>
                    <a:pt x="51" y="135"/>
                  </a:cubicBezTo>
                  <a:cubicBezTo>
                    <a:pt x="72" y="135"/>
                    <a:pt x="72" y="135"/>
                    <a:pt x="72" y="135"/>
                  </a:cubicBezTo>
                  <a:cubicBezTo>
                    <a:pt x="72" y="143"/>
                    <a:pt x="72" y="143"/>
                    <a:pt x="72" y="143"/>
                  </a:cubicBezTo>
                  <a:cubicBezTo>
                    <a:pt x="51" y="143"/>
                    <a:pt x="51" y="143"/>
                    <a:pt x="51" y="143"/>
                  </a:cubicBezTo>
                  <a:cubicBezTo>
                    <a:pt x="51" y="150"/>
                    <a:pt x="51" y="150"/>
                    <a:pt x="51" y="150"/>
                  </a:cubicBezTo>
                  <a:cubicBezTo>
                    <a:pt x="35" y="150"/>
                    <a:pt x="35" y="150"/>
                    <a:pt x="35" y="150"/>
                  </a:cubicBezTo>
                  <a:cubicBezTo>
                    <a:pt x="35" y="143"/>
                    <a:pt x="35" y="143"/>
                    <a:pt x="35" y="143"/>
                  </a:cubicBezTo>
                  <a:cubicBezTo>
                    <a:pt x="26" y="143"/>
                    <a:pt x="26" y="143"/>
                    <a:pt x="26" y="143"/>
                  </a:cubicBezTo>
                  <a:cubicBezTo>
                    <a:pt x="26" y="135"/>
                    <a:pt x="26" y="135"/>
                    <a:pt x="26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1"/>
                    <a:pt x="35" y="131"/>
                    <a:pt x="35" y="131"/>
                  </a:cubicBezTo>
                  <a:cubicBezTo>
                    <a:pt x="26" y="131"/>
                    <a:pt x="26" y="131"/>
                    <a:pt x="26" y="131"/>
                  </a:cubicBezTo>
                  <a:cubicBezTo>
                    <a:pt x="26" y="120"/>
                    <a:pt x="26" y="120"/>
                    <a:pt x="26" y="120"/>
                  </a:cubicBezTo>
                  <a:cubicBezTo>
                    <a:pt x="35" y="120"/>
                    <a:pt x="35" y="120"/>
                    <a:pt x="35" y="120"/>
                  </a:cubicBezTo>
                  <a:cubicBezTo>
                    <a:pt x="35" y="97"/>
                    <a:pt x="35" y="97"/>
                    <a:pt x="35" y="97"/>
                  </a:cubicBezTo>
                  <a:cubicBezTo>
                    <a:pt x="62" y="97"/>
                    <a:pt x="62" y="97"/>
                    <a:pt x="62" y="97"/>
                  </a:cubicBezTo>
                  <a:cubicBezTo>
                    <a:pt x="68" y="97"/>
                    <a:pt x="72" y="99"/>
                    <a:pt x="75" y="102"/>
                  </a:cubicBezTo>
                  <a:cubicBezTo>
                    <a:pt x="78" y="104"/>
                    <a:pt x="80" y="109"/>
                    <a:pt x="80" y="114"/>
                  </a:cubicBezTo>
                  <a:cubicBezTo>
                    <a:pt x="80" y="119"/>
                    <a:pt x="78" y="123"/>
                    <a:pt x="75" y="126"/>
                  </a:cubicBezTo>
                  <a:close/>
                  <a:moveTo>
                    <a:pt x="105" y="82"/>
                  </a:moveTo>
                  <a:cubicBezTo>
                    <a:pt x="105" y="83"/>
                    <a:pt x="103" y="85"/>
                    <a:pt x="103" y="85"/>
                  </a:cubicBezTo>
                  <a:cubicBezTo>
                    <a:pt x="98" y="84"/>
                    <a:pt x="95" y="86"/>
                    <a:pt x="93" y="91"/>
                  </a:cubicBezTo>
                  <a:cubicBezTo>
                    <a:pt x="86" y="81"/>
                    <a:pt x="79" y="71"/>
                    <a:pt x="72" y="62"/>
                  </a:cubicBezTo>
                  <a:cubicBezTo>
                    <a:pt x="70" y="59"/>
                    <a:pt x="68" y="57"/>
                    <a:pt x="66" y="54"/>
                  </a:cubicBezTo>
                  <a:cubicBezTo>
                    <a:pt x="63" y="49"/>
                    <a:pt x="59" y="47"/>
                    <a:pt x="54" y="48"/>
                  </a:cubicBezTo>
                  <a:cubicBezTo>
                    <a:pt x="52" y="48"/>
                    <a:pt x="50" y="49"/>
                    <a:pt x="49" y="50"/>
                  </a:cubicBezTo>
                  <a:cubicBezTo>
                    <a:pt x="46" y="54"/>
                    <a:pt x="41" y="56"/>
                    <a:pt x="36" y="57"/>
                  </a:cubicBezTo>
                  <a:cubicBezTo>
                    <a:pt x="34" y="57"/>
                    <a:pt x="32" y="56"/>
                    <a:pt x="30" y="56"/>
                  </a:cubicBezTo>
                  <a:cubicBezTo>
                    <a:pt x="27" y="54"/>
                    <a:pt x="27" y="52"/>
                    <a:pt x="29" y="49"/>
                  </a:cubicBezTo>
                  <a:cubicBezTo>
                    <a:pt x="34" y="44"/>
                    <a:pt x="39" y="39"/>
                    <a:pt x="44" y="34"/>
                  </a:cubicBezTo>
                  <a:cubicBezTo>
                    <a:pt x="45" y="33"/>
                    <a:pt x="47" y="32"/>
                    <a:pt x="48" y="31"/>
                  </a:cubicBezTo>
                  <a:cubicBezTo>
                    <a:pt x="48" y="31"/>
                    <a:pt x="49" y="31"/>
                    <a:pt x="49" y="31"/>
                  </a:cubicBezTo>
                  <a:cubicBezTo>
                    <a:pt x="56" y="32"/>
                    <a:pt x="64" y="30"/>
                    <a:pt x="71" y="32"/>
                  </a:cubicBezTo>
                  <a:cubicBezTo>
                    <a:pt x="78" y="34"/>
                    <a:pt x="84" y="40"/>
                    <a:pt x="90" y="44"/>
                  </a:cubicBezTo>
                  <a:cubicBezTo>
                    <a:pt x="94" y="46"/>
                    <a:pt x="98" y="49"/>
                    <a:pt x="103" y="48"/>
                  </a:cubicBezTo>
                  <a:cubicBezTo>
                    <a:pt x="103" y="48"/>
                    <a:pt x="105" y="50"/>
                    <a:pt x="105" y="51"/>
                  </a:cubicBezTo>
                  <a:cubicBezTo>
                    <a:pt x="108" y="61"/>
                    <a:pt x="108" y="72"/>
                    <a:pt x="105" y="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2" name="Freeform 169">
              <a:extLst>
                <a:ext uri="{FF2B5EF4-FFF2-40B4-BE49-F238E27FC236}">
                  <a16:creationId xmlns:a16="http://schemas.microsoft.com/office/drawing/2014/main" xmlns="" id="{4367FF18-CA40-4194-8260-17341E01A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71101" y="5665788"/>
              <a:ext cx="42863" cy="39688"/>
            </a:xfrm>
            <a:custGeom>
              <a:avLst/>
              <a:gdLst>
                <a:gd name="T0" fmla="*/ 5 w 13"/>
                <a:gd name="T1" fmla="*/ 0 h 12"/>
                <a:gd name="T2" fmla="*/ 0 w 13"/>
                <a:gd name="T3" fmla="*/ 0 h 12"/>
                <a:gd name="T4" fmla="*/ 0 w 13"/>
                <a:gd name="T5" fmla="*/ 12 h 12"/>
                <a:gd name="T6" fmla="*/ 4 w 13"/>
                <a:gd name="T7" fmla="*/ 12 h 12"/>
                <a:gd name="T8" fmla="*/ 11 w 13"/>
                <a:gd name="T9" fmla="*/ 11 h 12"/>
                <a:gd name="T10" fmla="*/ 13 w 13"/>
                <a:gd name="T11" fmla="*/ 6 h 12"/>
                <a:gd name="T12" fmla="*/ 11 w 13"/>
                <a:gd name="T13" fmla="*/ 2 h 12"/>
                <a:gd name="T14" fmla="*/ 5 w 13"/>
                <a:gd name="T1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2">
                  <a:moveTo>
                    <a:pt x="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7" y="12"/>
                    <a:pt x="10" y="12"/>
                    <a:pt x="11" y="11"/>
                  </a:cubicBezTo>
                  <a:cubicBezTo>
                    <a:pt x="12" y="9"/>
                    <a:pt x="13" y="8"/>
                    <a:pt x="13" y="6"/>
                  </a:cubicBezTo>
                  <a:cubicBezTo>
                    <a:pt x="13" y="5"/>
                    <a:pt x="12" y="3"/>
                    <a:pt x="11" y="2"/>
                  </a:cubicBezTo>
                  <a:cubicBezTo>
                    <a:pt x="10" y="1"/>
                    <a:pt x="8" y="0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xmlns="" id="{74A13BF3-65C6-4447-8440-30C7B5685E21}"/>
              </a:ext>
            </a:extLst>
          </p:cNvPr>
          <p:cNvGrpSpPr/>
          <p:nvPr/>
        </p:nvGrpSpPr>
        <p:grpSpPr>
          <a:xfrm>
            <a:off x="10537174" y="1795296"/>
            <a:ext cx="311918" cy="337184"/>
            <a:chOff x="5880101" y="1355725"/>
            <a:chExt cx="509588" cy="550863"/>
          </a:xfrm>
          <a:solidFill>
            <a:schemeClr val="bg1"/>
          </a:solidFill>
        </p:grpSpPr>
        <p:sp>
          <p:nvSpPr>
            <p:cNvPr id="38" name="Freeform 198">
              <a:extLst>
                <a:ext uri="{FF2B5EF4-FFF2-40B4-BE49-F238E27FC236}">
                  <a16:creationId xmlns:a16="http://schemas.microsoft.com/office/drawing/2014/main" xmlns="" id="{C818DB3C-6BBC-4805-BC84-CD7718D792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75376" y="1722438"/>
              <a:ext cx="214313" cy="184150"/>
            </a:xfrm>
            <a:custGeom>
              <a:avLst/>
              <a:gdLst>
                <a:gd name="T0" fmla="*/ 62 w 66"/>
                <a:gd name="T1" fmla="*/ 4 h 57"/>
                <a:gd name="T2" fmla="*/ 47 w 66"/>
                <a:gd name="T3" fmla="*/ 4 h 57"/>
                <a:gd name="T4" fmla="*/ 41 w 66"/>
                <a:gd name="T5" fmla="*/ 9 h 57"/>
                <a:gd name="T6" fmla="*/ 26 w 66"/>
                <a:gd name="T7" fmla="*/ 4 h 57"/>
                <a:gd name="T8" fmla="*/ 0 w 66"/>
                <a:gd name="T9" fmla="*/ 31 h 57"/>
                <a:gd name="T10" fmla="*/ 26 w 66"/>
                <a:gd name="T11" fmla="*/ 57 h 57"/>
                <a:gd name="T12" fmla="*/ 53 w 66"/>
                <a:gd name="T13" fmla="*/ 31 h 57"/>
                <a:gd name="T14" fmla="*/ 53 w 66"/>
                <a:gd name="T15" fmla="*/ 27 h 57"/>
                <a:gd name="T16" fmla="*/ 61 w 66"/>
                <a:gd name="T17" fmla="*/ 19 h 57"/>
                <a:gd name="T18" fmla="*/ 62 w 66"/>
                <a:gd name="T19" fmla="*/ 4 h 57"/>
                <a:gd name="T20" fmla="*/ 57 w 66"/>
                <a:gd name="T21" fmla="*/ 15 h 57"/>
                <a:gd name="T22" fmla="*/ 34 w 66"/>
                <a:gd name="T23" fmla="*/ 37 h 57"/>
                <a:gd name="T24" fmla="*/ 31 w 66"/>
                <a:gd name="T25" fmla="*/ 39 h 57"/>
                <a:gd name="T26" fmla="*/ 27 w 66"/>
                <a:gd name="T27" fmla="*/ 37 h 57"/>
                <a:gd name="T28" fmla="*/ 17 w 66"/>
                <a:gd name="T29" fmla="*/ 28 h 57"/>
                <a:gd name="T30" fmla="*/ 17 w 66"/>
                <a:gd name="T31" fmla="*/ 20 h 57"/>
                <a:gd name="T32" fmla="*/ 24 w 66"/>
                <a:gd name="T33" fmla="*/ 20 h 57"/>
                <a:gd name="T34" fmla="*/ 31 w 66"/>
                <a:gd name="T35" fmla="*/ 26 h 57"/>
                <a:gd name="T36" fmla="*/ 50 w 66"/>
                <a:gd name="T37" fmla="*/ 7 h 57"/>
                <a:gd name="T38" fmla="*/ 58 w 66"/>
                <a:gd name="T39" fmla="*/ 8 h 57"/>
                <a:gd name="T40" fmla="*/ 57 w 66"/>
                <a:gd name="T41" fmla="*/ 1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6" h="57">
                  <a:moveTo>
                    <a:pt x="62" y="4"/>
                  </a:moveTo>
                  <a:cubicBezTo>
                    <a:pt x="58" y="0"/>
                    <a:pt x="51" y="0"/>
                    <a:pt x="47" y="4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37" y="6"/>
                    <a:pt x="32" y="4"/>
                    <a:pt x="26" y="4"/>
                  </a:cubicBezTo>
                  <a:cubicBezTo>
                    <a:pt x="12" y="4"/>
                    <a:pt x="0" y="16"/>
                    <a:pt x="0" y="31"/>
                  </a:cubicBezTo>
                  <a:cubicBezTo>
                    <a:pt x="0" y="45"/>
                    <a:pt x="12" y="57"/>
                    <a:pt x="26" y="57"/>
                  </a:cubicBezTo>
                  <a:cubicBezTo>
                    <a:pt x="41" y="57"/>
                    <a:pt x="53" y="45"/>
                    <a:pt x="53" y="31"/>
                  </a:cubicBezTo>
                  <a:cubicBezTo>
                    <a:pt x="53" y="30"/>
                    <a:pt x="53" y="28"/>
                    <a:pt x="53" y="27"/>
                  </a:cubicBezTo>
                  <a:cubicBezTo>
                    <a:pt x="61" y="19"/>
                    <a:pt x="61" y="19"/>
                    <a:pt x="61" y="19"/>
                  </a:cubicBezTo>
                  <a:cubicBezTo>
                    <a:pt x="66" y="15"/>
                    <a:pt x="66" y="8"/>
                    <a:pt x="62" y="4"/>
                  </a:cubicBezTo>
                  <a:close/>
                  <a:moveTo>
                    <a:pt x="57" y="15"/>
                  </a:moveTo>
                  <a:cubicBezTo>
                    <a:pt x="34" y="37"/>
                    <a:pt x="34" y="37"/>
                    <a:pt x="34" y="37"/>
                  </a:cubicBezTo>
                  <a:cubicBezTo>
                    <a:pt x="33" y="38"/>
                    <a:pt x="32" y="39"/>
                    <a:pt x="31" y="39"/>
                  </a:cubicBezTo>
                  <a:cubicBezTo>
                    <a:pt x="29" y="39"/>
                    <a:pt x="28" y="38"/>
                    <a:pt x="27" y="37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5" y="26"/>
                    <a:pt x="15" y="22"/>
                    <a:pt x="17" y="20"/>
                  </a:cubicBezTo>
                  <a:cubicBezTo>
                    <a:pt x="19" y="18"/>
                    <a:pt x="22" y="18"/>
                    <a:pt x="24" y="20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50" y="7"/>
                    <a:pt x="50" y="7"/>
                    <a:pt x="50" y="7"/>
                  </a:cubicBezTo>
                  <a:cubicBezTo>
                    <a:pt x="52" y="5"/>
                    <a:pt x="56" y="6"/>
                    <a:pt x="58" y="8"/>
                  </a:cubicBezTo>
                  <a:cubicBezTo>
                    <a:pt x="60" y="10"/>
                    <a:pt x="59" y="13"/>
                    <a:pt x="57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Freeform 199">
              <a:extLst>
                <a:ext uri="{FF2B5EF4-FFF2-40B4-BE49-F238E27FC236}">
                  <a16:creationId xmlns:a16="http://schemas.microsoft.com/office/drawing/2014/main" xmlns="" id="{4042D38D-BECE-45E3-AE10-9E7FEDBF19B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0101" y="1355725"/>
              <a:ext cx="415925" cy="544512"/>
            </a:xfrm>
            <a:custGeom>
              <a:avLst/>
              <a:gdLst>
                <a:gd name="T0" fmla="*/ 10 w 128"/>
                <a:gd name="T1" fmla="*/ 157 h 168"/>
                <a:gd name="T2" fmla="*/ 10 w 128"/>
                <a:gd name="T3" fmla="*/ 11 h 168"/>
                <a:gd name="T4" fmla="*/ 90 w 128"/>
                <a:gd name="T5" fmla="*/ 11 h 168"/>
                <a:gd name="T6" fmla="*/ 90 w 128"/>
                <a:gd name="T7" fmla="*/ 32 h 168"/>
                <a:gd name="T8" fmla="*/ 97 w 128"/>
                <a:gd name="T9" fmla="*/ 38 h 168"/>
                <a:gd name="T10" fmla="*/ 118 w 128"/>
                <a:gd name="T11" fmla="*/ 38 h 168"/>
                <a:gd name="T12" fmla="*/ 118 w 128"/>
                <a:gd name="T13" fmla="*/ 109 h 168"/>
                <a:gd name="T14" fmla="*/ 128 w 128"/>
                <a:gd name="T15" fmla="*/ 110 h 168"/>
                <a:gd name="T16" fmla="*/ 128 w 128"/>
                <a:gd name="T17" fmla="*/ 32 h 168"/>
                <a:gd name="T18" fmla="*/ 128 w 128"/>
                <a:gd name="T19" fmla="*/ 30 h 168"/>
                <a:gd name="T20" fmla="*/ 98 w 128"/>
                <a:gd name="T21" fmla="*/ 0 h 168"/>
                <a:gd name="T22" fmla="*/ 97 w 128"/>
                <a:gd name="T23" fmla="*/ 0 h 168"/>
                <a:gd name="T24" fmla="*/ 5 w 128"/>
                <a:gd name="T25" fmla="*/ 0 h 168"/>
                <a:gd name="T26" fmla="*/ 0 w 128"/>
                <a:gd name="T27" fmla="*/ 5 h 168"/>
                <a:gd name="T28" fmla="*/ 0 w 128"/>
                <a:gd name="T29" fmla="*/ 162 h 168"/>
                <a:gd name="T30" fmla="*/ 5 w 128"/>
                <a:gd name="T31" fmla="*/ 168 h 168"/>
                <a:gd name="T32" fmla="*/ 92 w 128"/>
                <a:gd name="T33" fmla="*/ 168 h 168"/>
                <a:gd name="T34" fmla="*/ 85 w 128"/>
                <a:gd name="T35" fmla="*/ 157 h 168"/>
                <a:gd name="T36" fmla="*/ 10 w 128"/>
                <a:gd name="T37" fmla="*/ 157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8" h="168">
                  <a:moveTo>
                    <a:pt x="10" y="157"/>
                  </a:moveTo>
                  <a:cubicBezTo>
                    <a:pt x="10" y="11"/>
                    <a:pt x="10" y="11"/>
                    <a:pt x="10" y="11"/>
                  </a:cubicBezTo>
                  <a:cubicBezTo>
                    <a:pt x="90" y="11"/>
                    <a:pt x="90" y="11"/>
                    <a:pt x="90" y="11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5"/>
                    <a:pt x="93" y="38"/>
                    <a:pt x="97" y="38"/>
                  </a:cubicBezTo>
                  <a:cubicBezTo>
                    <a:pt x="118" y="38"/>
                    <a:pt x="118" y="38"/>
                    <a:pt x="118" y="38"/>
                  </a:cubicBezTo>
                  <a:cubicBezTo>
                    <a:pt x="118" y="109"/>
                    <a:pt x="118" y="109"/>
                    <a:pt x="118" y="109"/>
                  </a:cubicBezTo>
                  <a:cubicBezTo>
                    <a:pt x="121" y="109"/>
                    <a:pt x="125" y="109"/>
                    <a:pt x="128" y="110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28" y="30"/>
                    <a:pt x="128" y="30"/>
                    <a:pt x="128" y="3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5"/>
                    <a:pt x="2" y="168"/>
                    <a:pt x="5" y="168"/>
                  </a:cubicBezTo>
                  <a:cubicBezTo>
                    <a:pt x="92" y="168"/>
                    <a:pt x="92" y="168"/>
                    <a:pt x="92" y="168"/>
                  </a:cubicBezTo>
                  <a:cubicBezTo>
                    <a:pt x="89" y="165"/>
                    <a:pt x="86" y="161"/>
                    <a:pt x="85" y="157"/>
                  </a:cubicBezTo>
                  <a:lnTo>
                    <a:pt x="10" y="1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Freeform 200">
              <a:extLst>
                <a:ext uri="{FF2B5EF4-FFF2-40B4-BE49-F238E27FC236}">
                  <a16:creationId xmlns:a16="http://schemas.microsoft.com/office/drawing/2014/main" xmlns="" id="{B041E927-0957-4219-915B-2863ADB4D4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5188" y="1430338"/>
              <a:ext cx="161925" cy="161925"/>
            </a:xfrm>
            <a:custGeom>
              <a:avLst/>
              <a:gdLst>
                <a:gd name="T0" fmla="*/ 49 w 50"/>
                <a:gd name="T1" fmla="*/ 19 h 50"/>
                <a:gd name="T2" fmla="*/ 25 w 50"/>
                <a:gd name="T3" fmla="*/ 26 h 50"/>
                <a:gd name="T4" fmla="*/ 31 w 50"/>
                <a:gd name="T5" fmla="*/ 1 h 50"/>
                <a:gd name="T6" fmla="*/ 25 w 50"/>
                <a:gd name="T7" fmla="*/ 0 h 50"/>
                <a:gd name="T8" fmla="*/ 0 w 50"/>
                <a:gd name="T9" fmla="*/ 25 h 50"/>
                <a:gd name="T10" fmla="*/ 25 w 50"/>
                <a:gd name="T11" fmla="*/ 50 h 50"/>
                <a:gd name="T12" fmla="*/ 50 w 50"/>
                <a:gd name="T13" fmla="*/ 25 h 50"/>
                <a:gd name="T14" fmla="*/ 49 w 50"/>
                <a:gd name="T15" fmla="*/ 19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50">
                  <a:moveTo>
                    <a:pt x="49" y="19"/>
                  </a:moveTo>
                  <a:cubicBezTo>
                    <a:pt x="25" y="26"/>
                    <a:pt x="25" y="26"/>
                    <a:pt x="25" y="26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29" y="0"/>
                    <a:pt x="27" y="0"/>
                    <a:pt x="25" y="0"/>
                  </a:cubicBezTo>
                  <a:cubicBezTo>
                    <a:pt x="11" y="0"/>
                    <a:pt x="0" y="11"/>
                    <a:pt x="0" y="25"/>
                  </a:cubicBezTo>
                  <a:cubicBezTo>
                    <a:pt x="0" y="39"/>
                    <a:pt x="11" y="50"/>
                    <a:pt x="25" y="50"/>
                  </a:cubicBezTo>
                  <a:cubicBezTo>
                    <a:pt x="39" y="50"/>
                    <a:pt x="50" y="39"/>
                    <a:pt x="50" y="25"/>
                  </a:cubicBezTo>
                  <a:cubicBezTo>
                    <a:pt x="50" y="23"/>
                    <a:pt x="50" y="21"/>
                    <a:pt x="49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Freeform 201">
              <a:extLst>
                <a:ext uri="{FF2B5EF4-FFF2-40B4-BE49-F238E27FC236}">
                  <a16:creationId xmlns:a16="http://schemas.microsoft.com/office/drawing/2014/main" xmlns="" id="{7A7ACA42-5D30-42FD-9696-C231D05062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45201" y="1416050"/>
              <a:ext cx="74613" cy="79375"/>
            </a:xfrm>
            <a:custGeom>
              <a:avLst/>
              <a:gdLst>
                <a:gd name="T0" fmla="*/ 9 w 23"/>
                <a:gd name="T1" fmla="*/ 0 h 24"/>
                <a:gd name="T2" fmla="*/ 0 w 23"/>
                <a:gd name="T3" fmla="*/ 24 h 24"/>
                <a:gd name="T4" fmla="*/ 23 w 23"/>
                <a:gd name="T5" fmla="*/ 14 h 24"/>
                <a:gd name="T6" fmla="*/ 9 w 23"/>
                <a:gd name="T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4">
                  <a:moveTo>
                    <a:pt x="9" y="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23" y="14"/>
                    <a:pt x="23" y="14"/>
                    <a:pt x="23" y="14"/>
                  </a:cubicBezTo>
                  <a:cubicBezTo>
                    <a:pt x="21" y="7"/>
                    <a:pt x="16" y="2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" name="Freeform 202">
              <a:extLst>
                <a:ext uri="{FF2B5EF4-FFF2-40B4-BE49-F238E27FC236}">
                  <a16:creationId xmlns:a16="http://schemas.microsoft.com/office/drawing/2014/main" xmlns="" id="{414418A1-28AF-4DEC-8360-6CFA47BBB2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7888" y="1651000"/>
              <a:ext cx="55563" cy="28575"/>
            </a:xfrm>
            <a:custGeom>
              <a:avLst/>
              <a:gdLst>
                <a:gd name="T0" fmla="*/ 4 w 17"/>
                <a:gd name="T1" fmla="*/ 9 h 9"/>
                <a:gd name="T2" fmla="*/ 13 w 17"/>
                <a:gd name="T3" fmla="*/ 9 h 9"/>
                <a:gd name="T4" fmla="*/ 17 w 17"/>
                <a:gd name="T5" fmla="*/ 5 h 9"/>
                <a:gd name="T6" fmla="*/ 17 w 17"/>
                <a:gd name="T7" fmla="*/ 4 h 9"/>
                <a:gd name="T8" fmla="*/ 13 w 17"/>
                <a:gd name="T9" fmla="*/ 0 h 9"/>
                <a:gd name="T10" fmla="*/ 4 w 17"/>
                <a:gd name="T11" fmla="*/ 0 h 9"/>
                <a:gd name="T12" fmla="*/ 0 w 17"/>
                <a:gd name="T13" fmla="*/ 4 h 9"/>
                <a:gd name="T14" fmla="*/ 0 w 17"/>
                <a:gd name="T15" fmla="*/ 5 h 9"/>
                <a:gd name="T16" fmla="*/ 4 w 17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9">
                  <a:moveTo>
                    <a:pt x="4" y="9"/>
                  </a:moveTo>
                  <a:cubicBezTo>
                    <a:pt x="13" y="9"/>
                    <a:pt x="13" y="9"/>
                    <a:pt x="13" y="9"/>
                  </a:cubicBezTo>
                  <a:cubicBezTo>
                    <a:pt x="15" y="9"/>
                    <a:pt x="17" y="7"/>
                    <a:pt x="17" y="5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2"/>
                    <a:pt x="15" y="0"/>
                    <a:pt x="1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7"/>
                    <a:pt x="2" y="9"/>
                    <a:pt x="4" y="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3" name="Freeform 203">
              <a:extLst>
                <a:ext uri="{FF2B5EF4-FFF2-40B4-BE49-F238E27FC236}">
                  <a16:creationId xmlns:a16="http://schemas.microsoft.com/office/drawing/2014/main" xmlns="" id="{CDD979FD-D899-4E75-A574-66FB5B9C88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7888" y="1701800"/>
              <a:ext cx="133350" cy="26987"/>
            </a:xfrm>
            <a:custGeom>
              <a:avLst/>
              <a:gdLst>
                <a:gd name="T0" fmla="*/ 41 w 41"/>
                <a:gd name="T1" fmla="*/ 4 h 8"/>
                <a:gd name="T2" fmla="*/ 37 w 41"/>
                <a:gd name="T3" fmla="*/ 0 h 8"/>
                <a:gd name="T4" fmla="*/ 34 w 41"/>
                <a:gd name="T5" fmla="*/ 0 h 8"/>
                <a:gd name="T6" fmla="*/ 28 w 41"/>
                <a:gd name="T7" fmla="*/ 0 h 8"/>
                <a:gd name="T8" fmla="*/ 13 w 41"/>
                <a:gd name="T9" fmla="*/ 0 h 8"/>
                <a:gd name="T10" fmla="*/ 8 w 41"/>
                <a:gd name="T11" fmla="*/ 0 h 8"/>
                <a:gd name="T12" fmla="*/ 4 w 41"/>
                <a:gd name="T13" fmla="*/ 0 h 8"/>
                <a:gd name="T14" fmla="*/ 0 w 41"/>
                <a:gd name="T15" fmla="*/ 4 h 8"/>
                <a:gd name="T16" fmla="*/ 0 w 41"/>
                <a:gd name="T17" fmla="*/ 4 h 8"/>
                <a:gd name="T18" fmla="*/ 4 w 41"/>
                <a:gd name="T19" fmla="*/ 8 h 8"/>
                <a:gd name="T20" fmla="*/ 8 w 41"/>
                <a:gd name="T21" fmla="*/ 8 h 8"/>
                <a:gd name="T22" fmla="*/ 13 w 41"/>
                <a:gd name="T23" fmla="*/ 8 h 8"/>
                <a:gd name="T24" fmla="*/ 28 w 41"/>
                <a:gd name="T25" fmla="*/ 8 h 8"/>
                <a:gd name="T26" fmla="*/ 34 w 41"/>
                <a:gd name="T27" fmla="*/ 8 h 8"/>
                <a:gd name="T28" fmla="*/ 37 w 41"/>
                <a:gd name="T29" fmla="*/ 8 h 8"/>
                <a:gd name="T30" fmla="*/ 41 w 41"/>
                <a:gd name="T31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8">
                  <a:moveTo>
                    <a:pt x="41" y="4"/>
                  </a:moveTo>
                  <a:cubicBezTo>
                    <a:pt x="41" y="2"/>
                    <a:pt x="39" y="0"/>
                    <a:pt x="3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34" y="8"/>
                    <a:pt x="34" y="8"/>
                    <a:pt x="34" y="8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9" y="8"/>
                    <a:pt x="41" y="6"/>
                    <a:pt x="41" y="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4" name="Freeform 204">
              <a:extLst>
                <a:ext uri="{FF2B5EF4-FFF2-40B4-BE49-F238E27FC236}">
                  <a16:creationId xmlns:a16="http://schemas.microsoft.com/office/drawing/2014/main" xmlns="" id="{476925E6-CF61-4A23-BA87-BBE2EC638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7888" y="1754188"/>
              <a:ext cx="133350" cy="26987"/>
            </a:xfrm>
            <a:custGeom>
              <a:avLst/>
              <a:gdLst>
                <a:gd name="T0" fmla="*/ 37 w 41"/>
                <a:gd name="T1" fmla="*/ 0 h 8"/>
                <a:gd name="T2" fmla="*/ 34 w 41"/>
                <a:gd name="T3" fmla="*/ 0 h 8"/>
                <a:gd name="T4" fmla="*/ 28 w 41"/>
                <a:gd name="T5" fmla="*/ 0 h 8"/>
                <a:gd name="T6" fmla="*/ 13 w 41"/>
                <a:gd name="T7" fmla="*/ 0 h 8"/>
                <a:gd name="T8" fmla="*/ 8 w 41"/>
                <a:gd name="T9" fmla="*/ 0 h 8"/>
                <a:gd name="T10" fmla="*/ 4 w 41"/>
                <a:gd name="T11" fmla="*/ 0 h 8"/>
                <a:gd name="T12" fmla="*/ 0 w 41"/>
                <a:gd name="T13" fmla="*/ 4 h 8"/>
                <a:gd name="T14" fmla="*/ 0 w 41"/>
                <a:gd name="T15" fmla="*/ 4 h 8"/>
                <a:gd name="T16" fmla="*/ 4 w 41"/>
                <a:gd name="T17" fmla="*/ 8 h 8"/>
                <a:gd name="T18" fmla="*/ 8 w 41"/>
                <a:gd name="T19" fmla="*/ 8 h 8"/>
                <a:gd name="T20" fmla="*/ 13 w 41"/>
                <a:gd name="T21" fmla="*/ 8 h 8"/>
                <a:gd name="T22" fmla="*/ 28 w 41"/>
                <a:gd name="T23" fmla="*/ 8 h 8"/>
                <a:gd name="T24" fmla="*/ 34 w 41"/>
                <a:gd name="T25" fmla="*/ 8 h 8"/>
                <a:gd name="T26" fmla="*/ 37 w 41"/>
                <a:gd name="T27" fmla="*/ 8 h 8"/>
                <a:gd name="T28" fmla="*/ 41 w 41"/>
                <a:gd name="T29" fmla="*/ 4 h 8"/>
                <a:gd name="T30" fmla="*/ 41 w 41"/>
                <a:gd name="T31" fmla="*/ 4 h 8"/>
                <a:gd name="T32" fmla="*/ 37 w 41"/>
                <a:gd name="T3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" h="8">
                  <a:moveTo>
                    <a:pt x="37" y="0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1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34" y="8"/>
                    <a:pt x="34" y="8"/>
                    <a:pt x="34" y="8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9" y="8"/>
                    <a:pt x="41" y="6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1"/>
                    <a:pt x="39" y="0"/>
                    <a:pt x="3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pSp>
        <p:nvGrpSpPr>
          <p:cNvPr id="45" name="Группа 44">
            <a:extLst>
              <a:ext uri="{FF2B5EF4-FFF2-40B4-BE49-F238E27FC236}">
                <a16:creationId xmlns:a16="http://schemas.microsoft.com/office/drawing/2014/main" xmlns="" id="{A85F257E-9B2E-4D7C-8B55-7B4968CD3707}"/>
              </a:ext>
            </a:extLst>
          </p:cNvPr>
          <p:cNvGrpSpPr/>
          <p:nvPr/>
        </p:nvGrpSpPr>
        <p:grpSpPr>
          <a:xfrm>
            <a:off x="3398087" y="1802263"/>
            <a:ext cx="398343" cy="308052"/>
            <a:chOff x="4911726" y="2273300"/>
            <a:chExt cx="714375" cy="552450"/>
          </a:xfrm>
          <a:solidFill>
            <a:schemeClr val="bg1"/>
          </a:solidFill>
        </p:grpSpPr>
        <p:sp>
          <p:nvSpPr>
            <p:cNvPr id="46" name="Freeform 139">
              <a:extLst>
                <a:ext uri="{FF2B5EF4-FFF2-40B4-BE49-F238E27FC236}">
                  <a16:creationId xmlns:a16="http://schemas.microsoft.com/office/drawing/2014/main" xmlns="" id="{9715D0CC-4EF2-419E-B04D-856D95016C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8713" y="2576513"/>
              <a:ext cx="687388" cy="249237"/>
            </a:xfrm>
            <a:custGeom>
              <a:avLst/>
              <a:gdLst>
                <a:gd name="T0" fmla="*/ 425 w 433"/>
                <a:gd name="T1" fmla="*/ 65 h 157"/>
                <a:gd name="T2" fmla="*/ 431 w 433"/>
                <a:gd name="T3" fmla="*/ 67 h 157"/>
                <a:gd name="T4" fmla="*/ 433 w 433"/>
                <a:gd name="T5" fmla="*/ 71 h 157"/>
                <a:gd name="T6" fmla="*/ 433 w 433"/>
                <a:gd name="T7" fmla="*/ 77 h 157"/>
                <a:gd name="T8" fmla="*/ 431 w 433"/>
                <a:gd name="T9" fmla="*/ 79 h 157"/>
                <a:gd name="T10" fmla="*/ 427 w 433"/>
                <a:gd name="T11" fmla="*/ 82 h 157"/>
                <a:gd name="T12" fmla="*/ 276 w 433"/>
                <a:gd name="T13" fmla="*/ 157 h 157"/>
                <a:gd name="T14" fmla="*/ 8 w 433"/>
                <a:gd name="T15" fmla="*/ 157 h 157"/>
                <a:gd name="T16" fmla="*/ 4 w 433"/>
                <a:gd name="T17" fmla="*/ 155 h 157"/>
                <a:gd name="T18" fmla="*/ 0 w 433"/>
                <a:gd name="T19" fmla="*/ 149 h 157"/>
                <a:gd name="T20" fmla="*/ 2 w 433"/>
                <a:gd name="T21" fmla="*/ 145 h 157"/>
                <a:gd name="T22" fmla="*/ 4 w 433"/>
                <a:gd name="T23" fmla="*/ 141 h 157"/>
                <a:gd name="T24" fmla="*/ 6 w 433"/>
                <a:gd name="T25" fmla="*/ 139 h 157"/>
                <a:gd name="T26" fmla="*/ 8 w 433"/>
                <a:gd name="T27" fmla="*/ 124 h 157"/>
                <a:gd name="T28" fmla="*/ 4 w 433"/>
                <a:gd name="T29" fmla="*/ 122 h 157"/>
                <a:gd name="T30" fmla="*/ 0 w 433"/>
                <a:gd name="T31" fmla="*/ 116 h 157"/>
                <a:gd name="T32" fmla="*/ 2 w 433"/>
                <a:gd name="T33" fmla="*/ 112 h 157"/>
                <a:gd name="T34" fmla="*/ 4 w 433"/>
                <a:gd name="T35" fmla="*/ 108 h 157"/>
                <a:gd name="T36" fmla="*/ 6 w 433"/>
                <a:gd name="T37" fmla="*/ 106 h 157"/>
                <a:gd name="T38" fmla="*/ 8 w 433"/>
                <a:gd name="T39" fmla="*/ 92 h 157"/>
                <a:gd name="T40" fmla="*/ 4 w 433"/>
                <a:gd name="T41" fmla="*/ 90 h 157"/>
                <a:gd name="T42" fmla="*/ 0 w 433"/>
                <a:gd name="T43" fmla="*/ 84 h 157"/>
                <a:gd name="T44" fmla="*/ 2 w 433"/>
                <a:gd name="T45" fmla="*/ 79 h 157"/>
                <a:gd name="T46" fmla="*/ 4 w 433"/>
                <a:gd name="T47" fmla="*/ 75 h 157"/>
                <a:gd name="T48" fmla="*/ 6 w 433"/>
                <a:gd name="T49" fmla="*/ 73 h 157"/>
                <a:gd name="T50" fmla="*/ 157 w 433"/>
                <a:gd name="T51" fmla="*/ 0 h 157"/>
                <a:gd name="T52" fmla="*/ 425 w 433"/>
                <a:gd name="T53" fmla="*/ 0 h 157"/>
                <a:gd name="T54" fmla="*/ 431 w 433"/>
                <a:gd name="T55" fmla="*/ 2 h 157"/>
                <a:gd name="T56" fmla="*/ 433 w 433"/>
                <a:gd name="T57" fmla="*/ 6 h 157"/>
                <a:gd name="T58" fmla="*/ 433 w 433"/>
                <a:gd name="T59" fmla="*/ 12 h 157"/>
                <a:gd name="T60" fmla="*/ 431 w 433"/>
                <a:gd name="T61" fmla="*/ 14 h 157"/>
                <a:gd name="T62" fmla="*/ 427 w 433"/>
                <a:gd name="T63" fmla="*/ 16 h 157"/>
                <a:gd name="T64" fmla="*/ 425 w 433"/>
                <a:gd name="T65" fmla="*/ 32 h 157"/>
                <a:gd name="T66" fmla="*/ 431 w 433"/>
                <a:gd name="T67" fmla="*/ 34 h 157"/>
                <a:gd name="T68" fmla="*/ 433 w 433"/>
                <a:gd name="T69" fmla="*/ 39 h 157"/>
                <a:gd name="T70" fmla="*/ 433 w 433"/>
                <a:gd name="T71" fmla="*/ 43 h 157"/>
                <a:gd name="T72" fmla="*/ 431 w 433"/>
                <a:gd name="T73" fmla="*/ 47 h 157"/>
                <a:gd name="T74" fmla="*/ 427 w 433"/>
                <a:gd name="T75" fmla="*/ 49 h 157"/>
                <a:gd name="T76" fmla="*/ 77 w 433"/>
                <a:gd name="T77" fmla="*/ 92 h 157"/>
                <a:gd name="T78" fmla="*/ 274 w 433"/>
                <a:gd name="T79" fmla="*/ 106 h 157"/>
                <a:gd name="T80" fmla="*/ 353 w 433"/>
                <a:gd name="T81" fmla="*/ 65 h 157"/>
                <a:gd name="T82" fmla="*/ 280 w 433"/>
                <a:gd name="T83" fmla="*/ 92 h 157"/>
                <a:gd name="T84" fmla="*/ 276 w 433"/>
                <a:gd name="T85" fmla="*/ 92 h 157"/>
                <a:gd name="T86" fmla="*/ 384 w 433"/>
                <a:gd name="T87" fmla="*/ 18 h 157"/>
                <a:gd name="T88" fmla="*/ 274 w 433"/>
                <a:gd name="T89" fmla="*/ 73 h 157"/>
                <a:gd name="T90" fmla="*/ 360 w 433"/>
                <a:gd name="T91" fmla="*/ 84 h 157"/>
                <a:gd name="T92" fmla="*/ 278 w 433"/>
                <a:gd name="T93" fmla="*/ 124 h 157"/>
                <a:gd name="T94" fmla="*/ 77 w 433"/>
                <a:gd name="T95" fmla="*/ 124 h 157"/>
                <a:gd name="T96" fmla="*/ 384 w 433"/>
                <a:gd name="T97" fmla="*/ 8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33" h="157">
                  <a:moveTo>
                    <a:pt x="398" y="65"/>
                  </a:moveTo>
                  <a:lnTo>
                    <a:pt x="423" y="65"/>
                  </a:lnTo>
                  <a:lnTo>
                    <a:pt x="425" y="65"/>
                  </a:lnTo>
                  <a:lnTo>
                    <a:pt x="427" y="65"/>
                  </a:lnTo>
                  <a:lnTo>
                    <a:pt x="429" y="65"/>
                  </a:lnTo>
                  <a:lnTo>
                    <a:pt x="431" y="67"/>
                  </a:lnTo>
                  <a:lnTo>
                    <a:pt x="431" y="69"/>
                  </a:lnTo>
                  <a:lnTo>
                    <a:pt x="433" y="69"/>
                  </a:lnTo>
                  <a:lnTo>
                    <a:pt x="433" y="71"/>
                  </a:lnTo>
                  <a:lnTo>
                    <a:pt x="433" y="73"/>
                  </a:lnTo>
                  <a:lnTo>
                    <a:pt x="433" y="75"/>
                  </a:lnTo>
                  <a:lnTo>
                    <a:pt x="433" y="77"/>
                  </a:lnTo>
                  <a:lnTo>
                    <a:pt x="431" y="77"/>
                  </a:lnTo>
                  <a:lnTo>
                    <a:pt x="431" y="79"/>
                  </a:lnTo>
                  <a:lnTo>
                    <a:pt x="431" y="79"/>
                  </a:lnTo>
                  <a:lnTo>
                    <a:pt x="429" y="82"/>
                  </a:lnTo>
                  <a:lnTo>
                    <a:pt x="429" y="82"/>
                  </a:lnTo>
                  <a:lnTo>
                    <a:pt x="427" y="82"/>
                  </a:lnTo>
                  <a:lnTo>
                    <a:pt x="280" y="157"/>
                  </a:lnTo>
                  <a:lnTo>
                    <a:pt x="278" y="157"/>
                  </a:lnTo>
                  <a:lnTo>
                    <a:pt x="276" y="157"/>
                  </a:lnTo>
                  <a:lnTo>
                    <a:pt x="276" y="157"/>
                  </a:lnTo>
                  <a:lnTo>
                    <a:pt x="10" y="157"/>
                  </a:lnTo>
                  <a:lnTo>
                    <a:pt x="8" y="157"/>
                  </a:lnTo>
                  <a:lnTo>
                    <a:pt x="6" y="157"/>
                  </a:lnTo>
                  <a:lnTo>
                    <a:pt x="6" y="155"/>
                  </a:lnTo>
                  <a:lnTo>
                    <a:pt x="4" y="155"/>
                  </a:lnTo>
                  <a:lnTo>
                    <a:pt x="2" y="153"/>
                  </a:lnTo>
                  <a:lnTo>
                    <a:pt x="2" y="151"/>
                  </a:lnTo>
                  <a:lnTo>
                    <a:pt x="0" y="149"/>
                  </a:lnTo>
                  <a:lnTo>
                    <a:pt x="0" y="147"/>
                  </a:lnTo>
                  <a:lnTo>
                    <a:pt x="0" y="147"/>
                  </a:lnTo>
                  <a:lnTo>
                    <a:pt x="2" y="145"/>
                  </a:lnTo>
                  <a:lnTo>
                    <a:pt x="2" y="143"/>
                  </a:lnTo>
                  <a:lnTo>
                    <a:pt x="2" y="143"/>
                  </a:lnTo>
                  <a:lnTo>
                    <a:pt x="4" y="141"/>
                  </a:lnTo>
                  <a:lnTo>
                    <a:pt x="4" y="141"/>
                  </a:lnTo>
                  <a:lnTo>
                    <a:pt x="6" y="139"/>
                  </a:lnTo>
                  <a:lnTo>
                    <a:pt x="6" y="139"/>
                  </a:lnTo>
                  <a:lnTo>
                    <a:pt x="34" y="124"/>
                  </a:lnTo>
                  <a:lnTo>
                    <a:pt x="10" y="124"/>
                  </a:lnTo>
                  <a:lnTo>
                    <a:pt x="8" y="124"/>
                  </a:lnTo>
                  <a:lnTo>
                    <a:pt x="6" y="124"/>
                  </a:lnTo>
                  <a:lnTo>
                    <a:pt x="6" y="122"/>
                  </a:lnTo>
                  <a:lnTo>
                    <a:pt x="4" y="122"/>
                  </a:lnTo>
                  <a:lnTo>
                    <a:pt x="2" y="120"/>
                  </a:lnTo>
                  <a:lnTo>
                    <a:pt x="2" y="118"/>
                  </a:lnTo>
                  <a:lnTo>
                    <a:pt x="0" y="116"/>
                  </a:lnTo>
                  <a:lnTo>
                    <a:pt x="0" y="114"/>
                  </a:lnTo>
                  <a:lnTo>
                    <a:pt x="0" y="114"/>
                  </a:lnTo>
                  <a:lnTo>
                    <a:pt x="2" y="112"/>
                  </a:lnTo>
                  <a:lnTo>
                    <a:pt x="2" y="110"/>
                  </a:lnTo>
                  <a:lnTo>
                    <a:pt x="2" y="110"/>
                  </a:lnTo>
                  <a:lnTo>
                    <a:pt x="4" y="108"/>
                  </a:lnTo>
                  <a:lnTo>
                    <a:pt x="4" y="108"/>
                  </a:lnTo>
                  <a:lnTo>
                    <a:pt x="6" y="106"/>
                  </a:lnTo>
                  <a:lnTo>
                    <a:pt x="6" y="106"/>
                  </a:lnTo>
                  <a:lnTo>
                    <a:pt x="34" y="92"/>
                  </a:lnTo>
                  <a:lnTo>
                    <a:pt x="10" y="92"/>
                  </a:lnTo>
                  <a:lnTo>
                    <a:pt x="8" y="92"/>
                  </a:lnTo>
                  <a:lnTo>
                    <a:pt x="6" y="92"/>
                  </a:lnTo>
                  <a:lnTo>
                    <a:pt x="6" y="90"/>
                  </a:lnTo>
                  <a:lnTo>
                    <a:pt x="4" y="90"/>
                  </a:lnTo>
                  <a:lnTo>
                    <a:pt x="2" y="88"/>
                  </a:lnTo>
                  <a:lnTo>
                    <a:pt x="2" y="86"/>
                  </a:lnTo>
                  <a:lnTo>
                    <a:pt x="0" y="84"/>
                  </a:lnTo>
                  <a:lnTo>
                    <a:pt x="0" y="82"/>
                  </a:lnTo>
                  <a:lnTo>
                    <a:pt x="0" y="82"/>
                  </a:lnTo>
                  <a:lnTo>
                    <a:pt x="2" y="79"/>
                  </a:lnTo>
                  <a:lnTo>
                    <a:pt x="2" y="77"/>
                  </a:lnTo>
                  <a:lnTo>
                    <a:pt x="2" y="77"/>
                  </a:lnTo>
                  <a:lnTo>
                    <a:pt x="4" y="75"/>
                  </a:lnTo>
                  <a:lnTo>
                    <a:pt x="4" y="75"/>
                  </a:lnTo>
                  <a:lnTo>
                    <a:pt x="6" y="73"/>
                  </a:lnTo>
                  <a:lnTo>
                    <a:pt x="6" y="73"/>
                  </a:lnTo>
                  <a:lnTo>
                    <a:pt x="155" y="0"/>
                  </a:lnTo>
                  <a:lnTo>
                    <a:pt x="157" y="0"/>
                  </a:lnTo>
                  <a:lnTo>
                    <a:pt x="157" y="0"/>
                  </a:lnTo>
                  <a:lnTo>
                    <a:pt x="157" y="0"/>
                  </a:lnTo>
                  <a:lnTo>
                    <a:pt x="423" y="0"/>
                  </a:lnTo>
                  <a:lnTo>
                    <a:pt x="425" y="0"/>
                  </a:lnTo>
                  <a:lnTo>
                    <a:pt x="427" y="0"/>
                  </a:lnTo>
                  <a:lnTo>
                    <a:pt x="429" y="0"/>
                  </a:lnTo>
                  <a:lnTo>
                    <a:pt x="431" y="2"/>
                  </a:lnTo>
                  <a:lnTo>
                    <a:pt x="431" y="4"/>
                  </a:lnTo>
                  <a:lnTo>
                    <a:pt x="433" y="4"/>
                  </a:lnTo>
                  <a:lnTo>
                    <a:pt x="433" y="6"/>
                  </a:lnTo>
                  <a:lnTo>
                    <a:pt x="433" y="8"/>
                  </a:lnTo>
                  <a:lnTo>
                    <a:pt x="433" y="10"/>
                  </a:lnTo>
                  <a:lnTo>
                    <a:pt x="433" y="12"/>
                  </a:lnTo>
                  <a:lnTo>
                    <a:pt x="431" y="12"/>
                  </a:lnTo>
                  <a:lnTo>
                    <a:pt x="431" y="14"/>
                  </a:lnTo>
                  <a:lnTo>
                    <a:pt x="431" y="14"/>
                  </a:lnTo>
                  <a:lnTo>
                    <a:pt x="429" y="16"/>
                  </a:lnTo>
                  <a:lnTo>
                    <a:pt x="429" y="16"/>
                  </a:lnTo>
                  <a:lnTo>
                    <a:pt x="427" y="16"/>
                  </a:lnTo>
                  <a:lnTo>
                    <a:pt x="398" y="32"/>
                  </a:lnTo>
                  <a:lnTo>
                    <a:pt x="423" y="32"/>
                  </a:lnTo>
                  <a:lnTo>
                    <a:pt x="425" y="32"/>
                  </a:lnTo>
                  <a:lnTo>
                    <a:pt x="427" y="32"/>
                  </a:lnTo>
                  <a:lnTo>
                    <a:pt x="429" y="32"/>
                  </a:lnTo>
                  <a:lnTo>
                    <a:pt x="431" y="34"/>
                  </a:lnTo>
                  <a:lnTo>
                    <a:pt x="431" y="37"/>
                  </a:lnTo>
                  <a:lnTo>
                    <a:pt x="433" y="37"/>
                  </a:lnTo>
                  <a:lnTo>
                    <a:pt x="433" y="39"/>
                  </a:lnTo>
                  <a:lnTo>
                    <a:pt x="433" y="41"/>
                  </a:lnTo>
                  <a:lnTo>
                    <a:pt x="433" y="43"/>
                  </a:lnTo>
                  <a:lnTo>
                    <a:pt x="433" y="43"/>
                  </a:lnTo>
                  <a:lnTo>
                    <a:pt x="431" y="45"/>
                  </a:lnTo>
                  <a:lnTo>
                    <a:pt x="431" y="47"/>
                  </a:lnTo>
                  <a:lnTo>
                    <a:pt x="431" y="47"/>
                  </a:lnTo>
                  <a:lnTo>
                    <a:pt x="429" y="49"/>
                  </a:lnTo>
                  <a:lnTo>
                    <a:pt x="429" y="49"/>
                  </a:lnTo>
                  <a:lnTo>
                    <a:pt x="427" y="49"/>
                  </a:lnTo>
                  <a:lnTo>
                    <a:pt x="398" y="65"/>
                  </a:lnTo>
                  <a:lnTo>
                    <a:pt x="398" y="65"/>
                  </a:lnTo>
                  <a:close/>
                  <a:moveTo>
                    <a:pt x="77" y="92"/>
                  </a:moveTo>
                  <a:lnTo>
                    <a:pt x="49" y="106"/>
                  </a:lnTo>
                  <a:lnTo>
                    <a:pt x="75" y="106"/>
                  </a:lnTo>
                  <a:lnTo>
                    <a:pt x="274" y="106"/>
                  </a:lnTo>
                  <a:lnTo>
                    <a:pt x="353" y="65"/>
                  </a:lnTo>
                  <a:lnTo>
                    <a:pt x="353" y="65"/>
                  </a:lnTo>
                  <a:lnTo>
                    <a:pt x="353" y="65"/>
                  </a:lnTo>
                  <a:lnTo>
                    <a:pt x="384" y="51"/>
                  </a:lnTo>
                  <a:lnTo>
                    <a:pt x="360" y="51"/>
                  </a:lnTo>
                  <a:lnTo>
                    <a:pt x="280" y="92"/>
                  </a:lnTo>
                  <a:lnTo>
                    <a:pt x="278" y="92"/>
                  </a:lnTo>
                  <a:lnTo>
                    <a:pt x="276" y="92"/>
                  </a:lnTo>
                  <a:lnTo>
                    <a:pt x="276" y="92"/>
                  </a:lnTo>
                  <a:lnTo>
                    <a:pt x="77" y="92"/>
                  </a:lnTo>
                  <a:lnTo>
                    <a:pt x="77" y="92"/>
                  </a:lnTo>
                  <a:close/>
                  <a:moveTo>
                    <a:pt x="384" y="18"/>
                  </a:moveTo>
                  <a:lnTo>
                    <a:pt x="161" y="18"/>
                  </a:lnTo>
                  <a:lnTo>
                    <a:pt x="49" y="73"/>
                  </a:lnTo>
                  <a:lnTo>
                    <a:pt x="274" y="73"/>
                  </a:lnTo>
                  <a:lnTo>
                    <a:pt x="384" y="18"/>
                  </a:lnTo>
                  <a:lnTo>
                    <a:pt x="384" y="18"/>
                  </a:lnTo>
                  <a:close/>
                  <a:moveTo>
                    <a:pt x="360" y="84"/>
                  </a:moveTo>
                  <a:lnTo>
                    <a:pt x="280" y="122"/>
                  </a:lnTo>
                  <a:lnTo>
                    <a:pt x="280" y="124"/>
                  </a:lnTo>
                  <a:lnTo>
                    <a:pt x="278" y="124"/>
                  </a:lnTo>
                  <a:lnTo>
                    <a:pt x="276" y="124"/>
                  </a:lnTo>
                  <a:lnTo>
                    <a:pt x="276" y="124"/>
                  </a:lnTo>
                  <a:lnTo>
                    <a:pt x="77" y="124"/>
                  </a:lnTo>
                  <a:lnTo>
                    <a:pt x="49" y="139"/>
                  </a:lnTo>
                  <a:lnTo>
                    <a:pt x="274" y="139"/>
                  </a:lnTo>
                  <a:lnTo>
                    <a:pt x="384" y="84"/>
                  </a:lnTo>
                  <a:lnTo>
                    <a:pt x="360" y="84"/>
                  </a:lnTo>
                  <a:lnTo>
                    <a:pt x="360" y="8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7" name="Freeform 140">
              <a:extLst>
                <a:ext uri="{FF2B5EF4-FFF2-40B4-BE49-F238E27FC236}">
                  <a16:creationId xmlns:a16="http://schemas.microsoft.com/office/drawing/2014/main" xmlns="" id="{921FEB88-C78F-428A-80CD-5ACA6A1CEA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11726" y="2273300"/>
              <a:ext cx="584200" cy="390525"/>
            </a:xfrm>
            <a:custGeom>
              <a:avLst/>
              <a:gdLst>
                <a:gd name="T0" fmla="*/ 332 w 368"/>
                <a:gd name="T1" fmla="*/ 183 h 246"/>
                <a:gd name="T2" fmla="*/ 348 w 368"/>
                <a:gd name="T3" fmla="*/ 164 h 246"/>
                <a:gd name="T4" fmla="*/ 360 w 368"/>
                <a:gd name="T5" fmla="*/ 144 h 246"/>
                <a:gd name="T6" fmla="*/ 368 w 368"/>
                <a:gd name="T7" fmla="*/ 121 h 246"/>
                <a:gd name="T8" fmla="*/ 368 w 368"/>
                <a:gd name="T9" fmla="*/ 97 h 246"/>
                <a:gd name="T10" fmla="*/ 364 w 368"/>
                <a:gd name="T11" fmla="*/ 72 h 246"/>
                <a:gd name="T12" fmla="*/ 354 w 368"/>
                <a:gd name="T13" fmla="*/ 48 h 246"/>
                <a:gd name="T14" fmla="*/ 338 w 368"/>
                <a:gd name="T15" fmla="*/ 29 h 246"/>
                <a:gd name="T16" fmla="*/ 317 w 368"/>
                <a:gd name="T17" fmla="*/ 15 h 246"/>
                <a:gd name="T18" fmla="*/ 295 w 368"/>
                <a:gd name="T19" fmla="*/ 5 h 246"/>
                <a:gd name="T20" fmla="*/ 272 w 368"/>
                <a:gd name="T21" fmla="*/ 0 h 246"/>
                <a:gd name="T22" fmla="*/ 248 w 368"/>
                <a:gd name="T23" fmla="*/ 3 h 246"/>
                <a:gd name="T24" fmla="*/ 225 w 368"/>
                <a:gd name="T25" fmla="*/ 11 h 246"/>
                <a:gd name="T26" fmla="*/ 207 w 368"/>
                <a:gd name="T27" fmla="*/ 23 h 246"/>
                <a:gd name="T28" fmla="*/ 191 w 368"/>
                <a:gd name="T29" fmla="*/ 37 h 246"/>
                <a:gd name="T30" fmla="*/ 180 w 368"/>
                <a:gd name="T31" fmla="*/ 56 h 246"/>
                <a:gd name="T32" fmla="*/ 174 w 368"/>
                <a:gd name="T33" fmla="*/ 76 h 246"/>
                <a:gd name="T34" fmla="*/ 170 w 368"/>
                <a:gd name="T35" fmla="*/ 99 h 246"/>
                <a:gd name="T36" fmla="*/ 172 w 368"/>
                <a:gd name="T37" fmla="*/ 119 h 246"/>
                <a:gd name="T38" fmla="*/ 191 w 368"/>
                <a:gd name="T39" fmla="*/ 160 h 246"/>
                <a:gd name="T40" fmla="*/ 205 w 368"/>
                <a:gd name="T41" fmla="*/ 176 h 246"/>
                <a:gd name="T42" fmla="*/ 223 w 368"/>
                <a:gd name="T43" fmla="*/ 189 h 246"/>
                <a:gd name="T44" fmla="*/ 242 w 368"/>
                <a:gd name="T45" fmla="*/ 199 h 246"/>
                <a:gd name="T46" fmla="*/ 264 w 368"/>
                <a:gd name="T47" fmla="*/ 203 h 246"/>
                <a:gd name="T48" fmla="*/ 285 w 368"/>
                <a:gd name="T49" fmla="*/ 201 h 246"/>
                <a:gd name="T50" fmla="*/ 307 w 368"/>
                <a:gd name="T51" fmla="*/ 197 h 246"/>
                <a:gd name="T52" fmla="*/ 299 w 368"/>
                <a:gd name="T53" fmla="*/ 168 h 246"/>
                <a:gd name="T54" fmla="*/ 283 w 368"/>
                <a:gd name="T55" fmla="*/ 174 h 246"/>
                <a:gd name="T56" fmla="*/ 264 w 368"/>
                <a:gd name="T57" fmla="*/ 174 h 246"/>
                <a:gd name="T58" fmla="*/ 248 w 368"/>
                <a:gd name="T59" fmla="*/ 170 h 246"/>
                <a:gd name="T60" fmla="*/ 233 w 368"/>
                <a:gd name="T61" fmla="*/ 162 h 246"/>
                <a:gd name="T62" fmla="*/ 219 w 368"/>
                <a:gd name="T63" fmla="*/ 152 h 246"/>
                <a:gd name="T64" fmla="*/ 209 w 368"/>
                <a:gd name="T65" fmla="*/ 138 h 246"/>
                <a:gd name="T66" fmla="*/ 201 w 368"/>
                <a:gd name="T67" fmla="*/ 119 h 246"/>
                <a:gd name="T68" fmla="*/ 199 w 368"/>
                <a:gd name="T69" fmla="*/ 101 h 246"/>
                <a:gd name="T70" fmla="*/ 201 w 368"/>
                <a:gd name="T71" fmla="*/ 84 h 246"/>
                <a:gd name="T72" fmla="*/ 207 w 368"/>
                <a:gd name="T73" fmla="*/ 68 h 246"/>
                <a:gd name="T74" fmla="*/ 215 w 368"/>
                <a:gd name="T75" fmla="*/ 54 h 246"/>
                <a:gd name="T76" fmla="*/ 227 w 368"/>
                <a:gd name="T77" fmla="*/ 41 h 246"/>
                <a:gd name="T78" fmla="*/ 244 w 368"/>
                <a:gd name="T79" fmla="*/ 33 h 246"/>
                <a:gd name="T80" fmla="*/ 262 w 368"/>
                <a:gd name="T81" fmla="*/ 29 h 246"/>
                <a:gd name="T82" fmla="*/ 278 w 368"/>
                <a:gd name="T83" fmla="*/ 29 h 246"/>
                <a:gd name="T84" fmla="*/ 295 w 368"/>
                <a:gd name="T85" fmla="*/ 35 h 246"/>
                <a:gd name="T86" fmla="*/ 311 w 368"/>
                <a:gd name="T87" fmla="*/ 43 h 246"/>
                <a:gd name="T88" fmla="*/ 323 w 368"/>
                <a:gd name="T89" fmla="*/ 56 h 246"/>
                <a:gd name="T90" fmla="*/ 334 w 368"/>
                <a:gd name="T91" fmla="*/ 70 h 246"/>
                <a:gd name="T92" fmla="*/ 340 w 368"/>
                <a:gd name="T93" fmla="*/ 86 h 246"/>
                <a:gd name="T94" fmla="*/ 342 w 368"/>
                <a:gd name="T95" fmla="*/ 105 h 246"/>
                <a:gd name="T96" fmla="*/ 338 w 368"/>
                <a:gd name="T97" fmla="*/ 121 h 246"/>
                <a:gd name="T98" fmla="*/ 332 w 368"/>
                <a:gd name="T99" fmla="*/ 138 h 246"/>
                <a:gd name="T100" fmla="*/ 321 w 368"/>
                <a:gd name="T101" fmla="*/ 152 h 246"/>
                <a:gd name="T102" fmla="*/ 309 w 368"/>
                <a:gd name="T103" fmla="*/ 164 h 246"/>
                <a:gd name="T104" fmla="*/ 133 w 368"/>
                <a:gd name="T105" fmla="*/ 144 h 246"/>
                <a:gd name="T106" fmla="*/ 27 w 368"/>
                <a:gd name="T107" fmla="*/ 246 h 246"/>
                <a:gd name="T108" fmla="*/ 27 w 368"/>
                <a:gd name="T109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68" h="246">
                  <a:moveTo>
                    <a:pt x="315" y="193"/>
                  </a:moveTo>
                  <a:lnTo>
                    <a:pt x="319" y="191"/>
                  </a:lnTo>
                  <a:lnTo>
                    <a:pt x="323" y="187"/>
                  </a:lnTo>
                  <a:lnTo>
                    <a:pt x="328" y="185"/>
                  </a:lnTo>
                  <a:lnTo>
                    <a:pt x="332" y="183"/>
                  </a:lnTo>
                  <a:lnTo>
                    <a:pt x="336" y="178"/>
                  </a:lnTo>
                  <a:lnTo>
                    <a:pt x="340" y="174"/>
                  </a:lnTo>
                  <a:lnTo>
                    <a:pt x="342" y="172"/>
                  </a:lnTo>
                  <a:lnTo>
                    <a:pt x="346" y="168"/>
                  </a:lnTo>
                  <a:lnTo>
                    <a:pt x="348" y="164"/>
                  </a:lnTo>
                  <a:lnTo>
                    <a:pt x="352" y="160"/>
                  </a:lnTo>
                  <a:lnTo>
                    <a:pt x="354" y="156"/>
                  </a:lnTo>
                  <a:lnTo>
                    <a:pt x="356" y="152"/>
                  </a:lnTo>
                  <a:lnTo>
                    <a:pt x="358" y="148"/>
                  </a:lnTo>
                  <a:lnTo>
                    <a:pt x="360" y="144"/>
                  </a:lnTo>
                  <a:lnTo>
                    <a:pt x="362" y="140"/>
                  </a:lnTo>
                  <a:lnTo>
                    <a:pt x="364" y="135"/>
                  </a:lnTo>
                  <a:lnTo>
                    <a:pt x="366" y="129"/>
                  </a:lnTo>
                  <a:lnTo>
                    <a:pt x="366" y="125"/>
                  </a:lnTo>
                  <a:lnTo>
                    <a:pt x="368" y="121"/>
                  </a:lnTo>
                  <a:lnTo>
                    <a:pt x="368" y="115"/>
                  </a:lnTo>
                  <a:lnTo>
                    <a:pt x="368" y="111"/>
                  </a:lnTo>
                  <a:lnTo>
                    <a:pt x="368" y="107"/>
                  </a:lnTo>
                  <a:lnTo>
                    <a:pt x="368" y="101"/>
                  </a:lnTo>
                  <a:lnTo>
                    <a:pt x="368" y="97"/>
                  </a:lnTo>
                  <a:lnTo>
                    <a:pt x="368" y="90"/>
                  </a:lnTo>
                  <a:lnTo>
                    <a:pt x="368" y="86"/>
                  </a:lnTo>
                  <a:lnTo>
                    <a:pt x="366" y="82"/>
                  </a:lnTo>
                  <a:lnTo>
                    <a:pt x="366" y="76"/>
                  </a:lnTo>
                  <a:lnTo>
                    <a:pt x="364" y="72"/>
                  </a:lnTo>
                  <a:lnTo>
                    <a:pt x="362" y="68"/>
                  </a:lnTo>
                  <a:lnTo>
                    <a:pt x="360" y="62"/>
                  </a:lnTo>
                  <a:lnTo>
                    <a:pt x="358" y="58"/>
                  </a:lnTo>
                  <a:lnTo>
                    <a:pt x="356" y="54"/>
                  </a:lnTo>
                  <a:lnTo>
                    <a:pt x="354" y="48"/>
                  </a:lnTo>
                  <a:lnTo>
                    <a:pt x="350" y="43"/>
                  </a:lnTo>
                  <a:lnTo>
                    <a:pt x="348" y="39"/>
                  </a:lnTo>
                  <a:lnTo>
                    <a:pt x="344" y="37"/>
                  </a:lnTo>
                  <a:lnTo>
                    <a:pt x="340" y="33"/>
                  </a:lnTo>
                  <a:lnTo>
                    <a:pt x="338" y="29"/>
                  </a:lnTo>
                  <a:lnTo>
                    <a:pt x="334" y="25"/>
                  </a:lnTo>
                  <a:lnTo>
                    <a:pt x="330" y="23"/>
                  </a:lnTo>
                  <a:lnTo>
                    <a:pt x="326" y="19"/>
                  </a:lnTo>
                  <a:lnTo>
                    <a:pt x="321" y="17"/>
                  </a:lnTo>
                  <a:lnTo>
                    <a:pt x="317" y="15"/>
                  </a:lnTo>
                  <a:lnTo>
                    <a:pt x="313" y="11"/>
                  </a:lnTo>
                  <a:lnTo>
                    <a:pt x="309" y="9"/>
                  </a:lnTo>
                  <a:lnTo>
                    <a:pt x="305" y="9"/>
                  </a:lnTo>
                  <a:lnTo>
                    <a:pt x="301" y="7"/>
                  </a:lnTo>
                  <a:lnTo>
                    <a:pt x="295" y="5"/>
                  </a:lnTo>
                  <a:lnTo>
                    <a:pt x="291" y="3"/>
                  </a:lnTo>
                  <a:lnTo>
                    <a:pt x="287" y="3"/>
                  </a:lnTo>
                  <a:lnTo>
                    <a:pt x="283" y="3"/>
                  </a:lnTo>
                  <a:lnTo>
                    <a:pt x="276" y="0"/>
                  </a:lnTo>
                  <a:lnTo>
                    <a:pt x="272" y="0"/>
                  </a:lnTo>
                  <a:lnTo>
                    <a:pt x="268" y="0"/>
                  </a:lnTo>
                  <a:lnTo>
                    <a:pt x="262" y="0"/>
                  </a:lnTo>
                  <a:lnTo>
                    <a:pt x="258" y="0"/>
                  </a:lnTo>
                  <a:lnTo>
                    <a:pt x="252" y="3"/>
                  </a:lnTo>
                  <a:lnTo>
                    <a:pt x="248" y="3"/>
                  </a:lnTo>
                  <a:lnTo>
                    <a:pt x="244" y="5"/>
                  </a:lnTo>
                  <a:lnTo>
                    <a:pt x="240" y="5"/>
                  </a:lnTo>
                  <a:lnTo>
                    <a:pt x="233" y="7"/>
                  </a:lnTo>
                  <a:lnTo>
                    <a:pt x="229" y="9"/>
                  </a:lnTo>
                  <a:lnTo>
                    <a:pt x="225" y="11"/>
                  </a:lnTo>
                  <a:lnTo>
                    <a:pt x="221" y="13"/>
                  </a:lnTo>
                  <a:lnTo>
                    <a:pt x="217" y="15"/>
                  </a:lnTo>
                  <a:lnTo>
                    <a:pt x="213" y="17"/>
                  </a:lnTo>
                  <a:lnTo>
                    <a:pt x="209" y="19"/>
                  </a:lnTo>
                  <a:lnTo>
                    <a:pt x="207" y="23"/>
                  </a:lnTo>
                  <a:lnTo>
                    <a:pt x="203" y="25"/>
                  </a:lnTo>
                  <a:lnTo>
                    <a:pt x="199" y="29"/>
                  </a:lnTo>
                  <a:lnTo>
                    <a:pt x="197" y="31"/>
                  </a:lnTo>
                  <a:lnTo>
                    <a:pt x="195" y="35"/>
                  </a:lnTo>
                  <a:lnTo>
                    <a:pt x="191" y="37"/>
                  </a:lnTo>
                  <a:lnTo>
                    <a:pt x="188" y="41"/>
                  </a:lnTo>
                  <a:lnTo>
                    <a:pt x="186" y="45"/>
                  </a:lnTo>
                  <a:lnTo>
                    <a:pt x="184" y="50"/>
                  </a:lnTo>
                  <a:lnTo>
                    <a:pt x="182" y="52"/>
                  </a:lnTo>
                  <a:lnTo>
                    <a:pt x="180" y="56"/>
                  </a:lnTo>
                  <a:lnTo>
                    <a:pt x="178" y="60"/>
                  </a:lnTo>
                  <a:lnTo>
                    <a:pt x="176" y="64"/>
                  </a:lnTo>
                  <a:lnTo>
                    <a:pt x="176" y="68"/>
                  </a:lnTo>
                  <a:lnTo>
                    <a:pt x="174" y="72"/>
                  </a:lnTo>
                  <a:lnTo>
                    <a:pt x="174" y="76"/>
                  </a:lnTo>
                  <a:lnTo>
                    <a:pt x="172" y="80"/>
                  </a:lnTo>
                  <a:lnTo>
                    <a:pt x="172" y="84"/>
                  </a:lnTo>
                  <a:lnTo>
                    <a:pt x="172" y="88"/>
                  </a:lnTo>
                  <a:lnTo>
                    <a:pt x="172" y="95"/>
                  </a:lnTo>
                  <a:lnTo>
                    <a:pt x="170" y="99"/>
                  </a:lnTo>
                  <a:lnTo>
                    <a:pt x="170" y="103"/>
                  </a:lnTo>
                  <a:lnTo>
                    <a:pt x="172" y="107"/>
                  </a:lnTo>
                  <a:lnTo>
                    <a:pt x="172" y="111"/>
                  </a:lnTo>
                  <a:lnTo>
                    <a:pt x="172" y="115"/>
                  </a:lnTo>
                  <a:lnTo>
                    <a:pt x="172" y="119"/>
                  </a:lnTo>
                  <a:lnTo>
                    <a:pt x="174" y="123"/>
                  </a:lnTo>
                  <a:lnTo>
                    <a:pt x="174" y="127"/>
                  </a:lnTo>
                  <a:lnTo>
                    <a:pt x="139" y="140"/>
                  </a:lnTo>
                  <a:lnTo>
                    <a:pt x="160" y="180"/>
                  </a:lnTo>
                  <a:lnTo>
                    <a:pt x="191" y="160"/>
                  </a:lnTo>
                  <a:lnTo>
                    <a:pt x="193" y="164"/>
                  </a:lnTo>
                  <a:lnTo>
                    <a:pt x="197" y="166"/>
                  </a:lnTo>
                  <a:lnTo>
                    <a:pt x="199" y="170"/>
                  </a:lnTo>
                  <a:lnTo>
                    <a:pt x="201" y="174"/>
                  </a:lnTo>
                  <a:lnTo>
                    <a:pt x="205" y="176"/>
                  </a:lnTo>
                  <a:lnTo>
                    <a:pt x="209" y="178"/>
                  </a:lnTo>
                  <a:lnTo>
                    <a:pt x="211" y="183"/>
                  </a:lnTo>
                  <a:lnTo>
                    <a:pt x="215" y="185"/>
                  </a:lnTo>
                  <a:lnTo>
                    <a:pt x="219" y="187"/>
                  </a:lnTo>
                  <a:lnTo>
                    <a:pt x="223" y="189"/>
                  </a:lnTo>
                  <a:lnTo>
                    <a:pt x="227" y="191"/>
                  </a:lnTo>
                  <a:lnTo>
                    <a:pt x="231" y="193"/>
                  </a:lnTo>
                  <a:lnTo>
                    <a:pt x="233" y="195"/>
                  </a:lnTo>
                  <a:lnTo>
                    <a:pt x="240" y="197"/>
                  </a:lnTo>
                  <a:lnTo>
                    <a:pt x="242" y="199"/>
                  </a:lnTo>
                  <a:lnTo>
                    <a:pt x="246" y="199"/>
                  </a:lnTo>
                  <a:lnTo>
                    <a:pt x="252" y="201"/>
                  </a:lnTo>
                  <a:lnTo>
                    <a:pt x="256" y="201"/>
                  </a:lnTo>
                  <a:lnTo>
                    <a:pt x="260" y="201"/>
                  </a:lnTo>
                  <a:lnTo>
                    <a:pt x="264" y="203"/>
                  </a:lnTo>
                  <a:lnTo>
                    <a:pt x="268" y="203"/>
                  </a:lnTo>
                  <a:lnTo>
                    <a:pt x="272" y="203"/>
                  </a:lnTo>
                  <a:lnTo>
                    <a:pt x="276" y="203"/>
                  </a:lnTo>
                  <a:lnTo>
                    <a:pt x="281" y="203"/>
                  </a:lnTo>
                  <a:lnTo>
                    <a:pt x="285" y="201"/>
                  </a:lnTo>
                  <a:lnTo>
                    <a:pt x="291" y="201"/>
                  </a:lnTo>
                  <a:lnTo>
                    <a:pt x="295" y="201"/>
                  </a:lnTo>
                  <a:lnTo>
                    <a:pt x="299" y="199"/>
                  </a:lnTo>
                  <a:lnTo>
                    <a:pt x="303" y="197"/>
                  </a:lnTo>
                  <a:lnTo>
                    <a:pt x="307" y="197"/>
                  </a:lnTo>
                  <a:lnTo>
                    <a:pt x="311" y="195"/>
                  </a:lnTo>
                  <a:lnTo>
                    <a:pt x="315" y="193"/>
                  </a:lnTo>
                  <a:lnTo>
                    <a:pt x="315" y="193"/>
                  </a:lnTo>
                  <a:close/>
                  <a:moveTo>
                    <a:pt x="303" y="166"/>
                  </a:moveTo>
                  <a:lnTo>
                    <a:pt x="299" y="168"/>
                  </a:lnTo>
                  <a:lnTo>
                    <a:pt x="295" y="170"/>
                  </a:lnTo>
                  <a:lnTo>
                    <a:pt x="293" y="170"/>
                  </a:lnTo>
                  <a:lnTo>
                    <a:pt x="289" y="172"/>
                  </a:lnTo>
                  <a:lnTo>
                    <a:pt x="285" y="172"/>
                  </a:lnTo>
                  <a:lnTo>
                    <a:pt x="283" y="174"/>
                  </a:lnTo>
                  <a:lnTo>
                    <a:pt x="278" y="174"/>
                  </a:lnTo>
                  <a:lnTo>
                    <a:pt x="274" y="174"/>
                  </a:lnTo>
                  <a:lnTo>
                    <a:pt x="272" y="174"/>
                  </a:lnTo>
                  <a:lnTo>
                    <a:pt x="268" y="174"/>
                  </a:lnTo>
                  <a:lnTo>
                    <a:pt x="264" y="174"/>
                  </a:lnTo>
                  <a:lnTo>
                    <a:pt x="262" y="174"/>
                  </a:lnTo>
                  <a:lnTo>
                    <a:pt x="258" y="172"/>
                  </a:lnTo>
                  <a:lnTo>
                    <a:pt x="254" y="172"/>
                  </a:lnTo>
                  <a:lnTo>
                    <a:pt x="252" y="172"/>
                  </a:lnTo>
                  <a:lnTo>
                    <a:pt x="248" y="170"/>
                  </a:lnTo>
                  <a:lnTo>
                    <a:pt x="246" y="168"/>
                  </a:lnTo>
                  <a:lnTo>
                    <a:pt x="242" y="168"/>
                  </a:lnTo>
                  <a:lnTo>
                    <a:pt x="238" y="166"/>
                  </a:lnTo>
                  <a:lnTo>
                    <a:pt x="236" y="164"/>
                  </a:lnTo>
                  <a:lnTo>
                    <a:pt x="233" y="162"/>
                  </a:lnTo>
                  <a:lnTo>
                    <a:pt x="229" y="160"/>
                  </a:lnTo>
                  <a:lnTo>
                    <a:pt x="227" y="158"/>
                  </a:lnTo>
                  <a:lnTo>
                    <a:pt x="225" y="156"/>
                  </a:lnTo>
                  <a:lnTo>
                    <a:pt x="221" y="154"/>
                  </a:lnTo>
                  <a:lnTo>
                    <a:pt x="219" y="152"/>
                  </a:lnTo>
                  <a:lnTo>
                    <a:pt x="217" y="148"/>
                  </a:lnTo>
                  <a:lnTo>
                    <a:pt x="215" y="146"/>
                  </a:lnTo>
                  <a:lnTo>
                    <a:pt x="213" y="144"/>
                  </a:lnTo>
                  <a:lnTo>
                    <a:pt x="211" y="140"/>
                  </a:lnTo>
                  <a:lnTo>
                    <a:pt x="209" y="138"/>
                  </a:lnTo>
                  <a:lnTo>
                    <a:pt x="207" y="133"/>
                  </a:lnTo>
                  <a:lnTo>
                    <a:pt x="205" y="129"/>
                  </a:lnTo>
                  <a:lnTo>
                    <a:pt x="203" y="127"/>
                  </a:lnTo>
                  <a:lnTo>
                    <a:pt x="203" y="123"/>
                  </a:lnTo>
                  <a:lnTo>
                    <a:pt x="201" y="119"/>
                  </a:lnTo>
                  <a:lnTo>
                    <a:pt x="201" y="115"/>
                  </a:lnTo>
                  <a:lnTo>
                    <a:pt x="199" y="113"/>
                  </a:lnTo>
                  <a:lnTo>
                    <a:pt x="199" y="109"/>
                  </a:lnTo>
                  <a:lnTo>
                    <a:pt x="199" y="105"/>
                  </a:lnTo>
                  <a:lnTo>
                    <a:pt x="199" y="101"/>
                  </a:lnTo>
                  <a:lnTo>
                    <a:pt x="199" y="99"/>
                  </a:lnTo>
                  <a:lnTo>
                    <a:pt x="199" y="95"/>
                  </a:lnTo>
                  <a:lnTo>
                    <a:pt x="199" y="90"/>
                  </a:lnTo>
                  <a:lnTo>
                    <a:pt x="199" y="88"/>
                  </a:lnTo>
                  <a:lnTo>
                    <a:pt x="201" y="84"/>
                  </a:lnTo>
                  <a:lnTo>
                    <a:pt x="201" y="80"/>
                  </a:lnTo>
                  <a:lnTo>
                    <a:pt x="203" y="78"/>
                  </a:lnTo>
                  <a:lnTo>
                    <a:pt x="203" y="74"/>
                  </a:lnTo>
                  <a:lnTo>
                    <a:pt x="205" y="72"/>
                  </a:lnTo>
                  <a:lnTo>
                    <a:pt x="207" y="68"/>
                  </a:lnTo>
                  <a:lnTo>
                    <a:pt x="207" y="66"/>
                  </a:lnTo>
                  <a:lnTo>
                    <a:pt x="209" y="62"/>
                  </a:lnTo>
                  <a:lnTo>
                    <a:pt x="211" y="60"/>
                  </a:lnTo>
                  <a:lnTo>
                    <a:pt x="213" y="56"/>
                  </a:lnTo>
                  <a:lnTo>
                    <a:pt x="215" y="54"/>
                  </a:lnTo>
                  <a:lnTo>
                    <a:pt x="217" y="52"/>
                  </a:lnTo>
                  <a:lnTo>
                    <a:pt x="219" y="50"/>
                  </a:lnTo>
                  <a:lnTo>
                    <a:pt x="223" y="45"/>
                  </a:lnTo>
                  <a:lnTo>
                    <a:pt x="225" y="43"/>
                  </a:lnTo>
                  <a:lnTo>
                    <a:pt x="227" y="41"/>
                  </a:lnTo>
                  <a:lnTo>
                    <a:pt x="231" y="39"/>
                  </a:lnTo>
                  <a:lnTo>
                    <a:pt x="233" y="37"/>
                  </a:lnTo>
                  <a:lnTo>
                    <a:pt x="238" y="37"/>
                  </a:lnTo>
                  <a:lnTo>
                    <a:pt x="242" y="35"/>
                  </a:lnTo>
                  <a:lnTo>
                    <a:pt x="244" y="33"/>
                  </a:lnTo>
                  <a:lnTo>
                    <a:pt x="248" y="31"/>
                  </a:lnTo>
                  <a:lnTo>
                    <a:pt x="252" y="31"/>
                  </a:lnTo>
                  <a:lnTo>
                    <a:pt x="254" y="31"/>
                  </a:lnTo>
                  <a:lnTo>
                    <a:pt x="258" y="29"/>
                  </a:lnTo>
                  <a:lnTo>
                    <a:pt x="262" y="29"/>
                  </a:lnTo>
                  <a:lnTo>
                    <a:pt x="264" y="29"/>
                  </a:lnTo>
                  <a:lnTo>
                    <a:pt x="268" y="29"/>
                  </a:lnTo>
                  <a:lnTo>
                    <a:pt x="272" y="29"/>
                  </a:lnTo>
                  <a:lnTo>
                    <a:pt x="274" y="29"/>
                  </a:lnTo>
                  <a:lnTo>
                    <a:pt x="278" y="29"/>
                  </a:lnTo>
                  <a:lnTo>
                    <a:pt x="283" y="31"/>
                  </a:lnTo>
                  <a:lnTo>
                    <a:pt x="285" y="31"/>
                  </a:lnTo>
                  <a:lnTo>
                    <a:pt x="289" y="31"/>
                  </a:lnTo>
                  <a:lnTo>
                    <a:pt x="291" y="33"/>
                  </a:lnTo>
                  <a:lnTo>
                    <a:pt x="295" y="35"/>
                  </a:lnTo>
                  <a:lnTo>
                    <a:pt x="299" y="35"/>
                  </a:lnTo>
                  <a:lnTo>
                    <a:pt x="301" y="37"/>
                  </a:lnTo>
                  <a:lnTo>
                    <a:pt x="305" y="39"/>
                  </a:lnTo>
                  <a:lnTo>
                    <a:pt x="307" y="41"/>
                  </a:lnTo>
                  <a:lnTo>
                    <a:pt x="311" y="43"/>
                  </a:lnTo>
                  <a:lnTo>
                    <a:pt x="313" y="45"/>
                  </a:lnTo>
                  <a:lnTo>
                    <a:pt x="315" y="48"/>
                  </a:lnTo>
                  <a:lnTo>
                    <a:pt x="317" y="50"/>
                  </a:lnTo>
                  <a:lnTo>
                    <a:pt x="321" y="52"/>
                  </a:lnTo>
                  <a:lnTo>
                    <a:pt x="323" y="56"/>
                  </a:lnTo>
                  <a:lnTo>
                    <a:pt x="326" y="58"/>
                  </a:lnTo>
                  <a:lnTo>
                    <a:pt x="328" y="60"/>
                  </a:lnTo>
                  <a:lnTo>
                    <a:pt x="330" y="64"/>
                  </a:lnTo>
                  <a:lnTo>
                    <a:pt x="332" y="66"/>
                  </a:lnTo>
                  <a:lnTo>
                    <a:pt x="334" y="70"/>
                  </a:lnTo>
                  <a:lnTo>
                    <a:pt x="336" y="74"/>
                  </a:lnTo>
                  <a:lnTo>
                    <a:pt x="336" y="76"/>
                  </a:lnTo>
                  <a:lnTo>
                    <a:pt x="338" y="80"/>
                  </a:lnTo>
                  <a:lnTo>
                    <a:pt x="338" y="84"/>
                  </a:lnTo>
                  <a:lnTo>
                    <a:pt x="340" y="86"/>
                  </a:lnTo>
                  <a:lnTo>
                    <a:pt x="340" y="90"/>
                  </a:lnTo>
                  <a:lnTo>
                    <a:pt x="340" y="95"/>
                  </a:lnTo>
                  <a:lnTo>
                    <a:pt x="342" y="99"/>
                  </a:lnTo>
                  <a:lnTo>
                    <a:pt x="342" y="101"/>
                  </a:lnTo>
                  <a:lnTo>
                    <a:pt x="342" y="105"/>
                  </a:lnTo>
                  <a:lnTo>
                    <a:pt x="342" y="109"/>
                  </a:lnTo>
                  <a:lnTo>
                    <a:pt x="340" y="111"/>
                  </a:lnTo>
                  <a:lnTo>
                    <a:pt x="340" y="115"/>
                  </a:lnTo>
                  <a:lnTo>
                    <a:pt x="340" y="119"/>
                  </a:lnTo>
                  <a:lnTo>
                    <a:pt x="338" y="121"/>
                  </a:lnTo>
                  <a:lnTo>
                    <a:pt x="338" y="125"/>
                  </a:lnTo>
                  <a:lnTo>
                    <a:pt x="336" y="129"/>
                  </a:lnTo>
                  <a:lnTo>
                    <a:pt x="336" y="131"/>
                  </a:lnTo>
                  <a:lnTo>
                    <a:pt x="334" y="135"/>
                  </a:lnTo>
                  <a:lnTo>
                    <a:pt x="332" y="138"/>
                  </a:lnTo>
                  <a:lnTo>
                    <a:pt x="330" y="142"/>
                  </a:lnTo>
                  <a:lnTo>
                    <a:pt x="330" y="144"/>
                  </a:lnTo>
                  <a:lnTo>
                    <a:pt x="328" y="148"/>
                  </a:lnTo>
                  <a:lnTo>
                    <a:pt x="323" y="150"/>
                  </a:lnTo>
                  <a:lnTo>
                    <a:pt x="321" y="152"/>
                  </a:lnTo>
                  <a:lnTo>
                    <a:pt x="319" y="154"/>
                  </a:lnTo>
                  <a:lnTo>
                    <a:pt x="317" y="156"/>
                  </a:lnTo>
                  <a:lnTo>
                    <a:pt x="315" y="160"/>
                  </a:lnTo>
                  <a:lnTo>
                    <a:pt x="311" y="162"/>
                  </a:lnTo>
                  <a:lnTo>
                    <a:pt x="309" y="164"/>
                  </a:lnTo>
                  <a:lnTo>
                    <a:pt x="305" y="166"/>
                  </a:lnTo>
                  <a:lnTo>
                    <a:pt x="303" y="166"/>
                  </a:lnTo>
                  <a:lnTo>
                    <a:pt x="303" y="166"/>
                  </a:lnTo>
                  <a:close/>
                  <a:moveTo>
                    <a:pt x="154" y="185"/>
                  </a:moveTo>
                  <a:lnTo>
                    <a:pt x="133" y="144"/>
                  </a:lnTo>
                  <a:lnTo>
                    <a:pt x="13" y="203"/>
                  </a:lnTo>
                  <a:lnTo>
                    <a:pt x="33" y="244"/>
                  </a:lnTo>
                  <a:lnTo>
                    <a:pt x="154" y="185"/>
                  </a:lnTo>
                  <a:lnTo>
                    <a:pt x="154" y="185"/>
                  </a:lnTo>
                  <a:close/>
                  <a:moveTo>
                    <a:pt x="27" y="246"/>
                  </a:moveTo>
                  <a:lnTo>
                    <a:pt x="6" y="207"/>
                  </a:lnTo>
                  <a:lnTo>
                    <a:pt x="0" y="217"/>
                  </a:lnTo>
                  <a:lnTo>
                    <a:pt x="15" y="246"/>
                  </a:lnTo>
                  <a:lnTo>
                    <a:pt x="27" y="246"/>
                  </a:lnTo>
                  <a:lnTo>
                    <a:pt x="27" y="24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9" name="Стрелка: пятиугольник 22">
            <a:extLst>
              <a:ext uri="{FF2B5EF4-FFF2-40B4-BE49-F238E27FC236}">
                <a16:creationId xmlns:a16="http://schemas.microsoft.com/office/drawing/2014/main" xmlns="" id="{3A4FD103-3E5F-4894-8C32-A8360446B8C8}"/>
              </a:ext>
            </a:extLst>
          </p:cNvPr>
          <p:cNvSpPr/>
          <p:nvPr/>
        </p:nvSpPr>
        <p:spPr>
          <a:xfrm rot="5400000">
            <a:off x="5716193" y="1725503"/>
            <a:ext cx="464975" cy="525463"/>
          </a:xfrm>
          <a:prstGeom prst="homePlate">
            <a:avLst>
              <a:gd name="adj" fmla="val 1867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/>
              </a:solidFill>
              <a:latin typeface="Segoe UI" panose="020B0502040204020203" pitchFamily="34" charset="0"/>
            </a:endParaRPr>
          </a:p>
        </p:txBody>
      </p:sp>
      <p:sp>
        <p:nvSpPr>
          <p:cNvPr id="51" name="Стрелка: пятиугольник 22">
            <a:extLst>
              <a:ext uri="{FF2B5EF4-FFF2-40B4-BE49-F238E27FC236}">
                <a16:creationId xmlns:a16="http://schemas.microsoft.com/office/drawing/2014/main" xmlns="" id="{3A4FD103-3E5F-4894-8C32-A8360446B8C8}"/>
              </a:ext>
            </a:extLst>
          </p:cNvPr>
          <p:cNvSpPr/>
          <p:nvPr/>
        </p:nvSpPr>
        <p:spPr>
          <a:xfrm rot="5400000">
            <a:off x="5715937" y="1726746"/>
            <a:ext cx="464975" cy="525463"/>
          </a:xfrm>
          <a:prstGeom prst="homePlate">
            <a:avLst>
              <a:gd name="adj" fmla="val 1867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2"/>
              </a:solidFill>
              <a:latin typeface="Segoe UI" panose="020B0502040204020203" pitchFamily="34" charset="0"/>
            </a:endParaRPr>
          </a:p>
        </p:txBody>
      </p:sp>
      <p:sp>
        <p:nvSpPr>
          <p:cNvPr id="54" name="Freeform 25">
            <a:extLst>
              <a:ext uri="{FF2B5EF4-FFF2-40B4-BE49-F238E27FC236}">
                <a16:creationId xmlns:a16="http://schemas.microsoft.com/office/drawing/2014/main" xmlns="" id="{0768B21E-210E-4D17-AC2B-9597C4C84F53}"/>
              </a:ext>
            </a:extLst>
          </p:cNvPr>
          <p:cNvSpPr>
            <a:spLocks noEditPoints="1"/>
          </p:cNvSpPr>
          <p:nvPr/>
        </p:nvSpPr>
        <p:spPr bwMode="auto">
          <a:xfrm>
            <a:off x="5803822" y="1787821"/>
            <a:ext cx="266248" cy="337182"/>
          </a:xfrm>
          <a:custGeom>
            <a:avLst/>
            <a:gdLst>
              <a:gd name="T0" fmla="*/ 131 w 274"/>
              <a:gd name="T1" fmla="*/ 2 h 347"/>
              <a:gd name="T2" fmla="*/ 129 w 274"/>
              <a:gd name="T3" fmla="*/ 12 h 347"/>
              <a:gd name="T4" fmla="*/ 182 w 274"/>
              <a:gd name="T5" fmla="*/ 45 h 347"/>
              <a:gd name="T6" fmla="*/ 190 w 274"/>
              <a:gd name="T7" fmla="*/ 37 h 347"/>
              <a:gd name="T8" fmla="*/ 59 w 274"/>
              <a:gd name="T9" fmla="*/ 129 h 347"/>
              <a:gd name="T10" fmla="*/ 70 w 274"/>
              <a:gd name="T11" fmla="*/ 145 h 347"/>
              <a:gd name="T12" fmla="*/ 94 w 274"/>
              <a:gd name="T13" fmla="*/ 157 h 347"/>
              <a:gd name="T14" fmla="*/ 115 w 274"/>
              <a:gd name="T15" fmla="*/ 143 h 347"/>
              <a:gd name="T16" fmla="*/ 2 w 274"/>
              <a:gd name="T17" fmla="*/ 202 h 347"/>
              <a:gd name="T18" fmla="*/ 2 w 274"/>
              <a:gd name="T19" fmla="*/ 215 h 347"/>
              <a:gd name="T20" fmla="*/ 153 w 274"/>
              <a:gd name="T21" fmla="*/ 204 h 347"/>
              <a:gd name="T22" fmla="*/ 174 w 274"/>
              <a:gd name="T23" fmla="*/ 251 h 347"/>
              <a:gd name="T24" fmla="*/ 196 w 274"/>
              <a:gd name="T25" fmla="*/ 268 h 347"/>
              <a:gd name="T26" fmla="*/ 217 w 274"/>
              <a:gd name="T27" fmla="*/ 274 h 347"/>
              <a:gd name="T28" fmla="*/ 243 w 274"/>
              <a:gd name="T29" fmla="*/ 253 h 347"/>
              <a:gd name="T30" fmla="*/ 262 w 274"/>
              <a:gd name="T31" fmla="*/ 225 h 347"/>
              <a:gd name="T32" fmla="*/ 272 w 274"/>
              <a:gd name="T33" fmla="*/ 192 h 347"/>
              <a:gd name="T34" fmla="*/ 272 w 274"/>
              <a:gd name="T35" fmla="*/ 155 h 347"/>
              <a:gd name="T36" fmla="*/ 260 w 274"/>
              <a:gd name="T37" fmla="*/ 118 h 347"/>
              <a:gd name="T38" fmla="*/ 235 w 274"/>
              <a:gd name="T39" fmla="*/ 90 h 347"/>
              <a:gd name="T40" fmla="*/ 205 w 274"/>
              <a:gd name="T41" fmla="*/ 69 h 347"/>
              <a:gd name="T42" fmla="*/ 162 w 274"/>
              <a:gd name="T43" fmla="*/ 106 h 347"/>
              <a:gd name="T44" fmla="*/ 188 w 274"/>
              <a:gd name="T45" fmla="*/ 112 h 347"/>
              <a:gd name="T46" fmla="*/ 211 w 274"/>
              <a:gd name="T47" fmla="*/ 125 h 347"/>
              <a:gd name="T48" fmla="*/ 225 w 274"/>
              <a:gd name="T49" fmla="*/ 147 h 347"/>
              <a:gd name="T50" fmla="*/ 233 w 274"/>
              <a:gd name="T51" fmla="*/ 174 h 347"/>
              <a:gd name="T52" fmla="*/ 229 w 274"/>
              <a:gd name="T53" fmla="*/ 202 h 347"/>
              <a:gd name="T54" fmla="*/ 215 w 274"/>
              <a:gd name="T55" fmla="*/ 225 h 347"/>
              <a:gd name="T56" fmla="*/ 194 w 274"/>
              <a:gd name="T57" fmla="*/ 241 h 347"/>
              <a:gd name="T58" fmla="*/ 168 w 274"/>
              <a:gd name="T59" fmla="*/ 247 h 347"/>
              <a:gd name="T60" fmla="*/ 139 w 274"/>
              <a:gd name="T61" fmla="*/ 243 h 347"/>
              <a:gd name="T62" fmla="*/ 117 w 274"/>
              <a:gd name="T63" fmla="*/ 227 h 347"/>
              <a:gd name="T64" fmla="*/ 65 w 274"/>
              <a:gd name="T65" fmla="*/ 253 h 347"/>
              <a:gd name="T66" fmla="*/ 102 w 274"/>
              <a:gd name="T67" fmla="*/ 280 h 347"/>
              <a:gd name="T68" fmla="*/ 123 w 274"/>
              <a:gd name="T69" fmla="*/ 264 h 347"/>
              <a:gd name="T70" fmla="*/ 149 w 274"/>
              <a:gd name="T71" fmla="*/ 249 h 347"/>
              <a:gd name="T72" fmla="*/ 184 w 274"/>
              <a:gd name="T73" fmla="*/ 305 h 347"/>
              <a:gd name="T74" fmla="*/ 170 w 274"/>
              <a:gd name="T75" fmla="*/ 319 h 347"/>
              <a:gd name="T76" fmla="*/ 147 w 274"/>
              <a:gd name="T77" fmla="*/ 319 h 347"/>
              <a:gd name="T78" fmla="*/ 133 w 274"/>
              <a:gd name="T79" fmla="*/ 305 h 347"/>
              <a:gd name="T80" fmla="*/ 133 w 274"/>
              <a:gd name="T81" fmla="*/ 284 h 347"/>
              <a:gd name="T82" fmla="*/ 147 w 274"/>
              <a:gd name="T83" fmla="*/ 270 h 347"/>
              <a:gd name="T84" fmla="*/ 170 w 274"/>
              <a:gd name="T85" fmla="*/ 270 h 347"/>
              <a:gd name="T86" fmla="*/ 184 w 274"/>
              <a:gd name="T87" fmla="*/ 284 h 347"/>
              <a:gd name="T88" fmla="*/ 205 w 274"/>
              <a:gd name="T89" fmla="*/ 303 h 347"/>
              <a:gd name="T90" fmla="*/ 186 w 274"/>
              <a:gd name="T91" fmla="*/ 331 h 347"/>
              <a:gd name="T92" fmla="*/ 153 w 274"/>
              <a:gd name="T93" fmla="*/ 339 h 347"/>
              <a:gd name="T94" fmla="*/ 125 w 274"/>
              <a:gd name="T95" fmla="*/ 325 h 347"/>
              <a:gd name="T96" fmla="*/ 94 w 274"/>
              <a:gd name="T97" fmla="*/ 296 h 347"/>
              <a:gd name="T98" fmla="*/ 76 w 274"/>
              <a:gd name="T99" fmla="*/ 305 h 347"/>
              <a:gd name="T100" fmla="*/ 68 w 274"/>
              <a:gd name="T101" fmla="*/ 323 h 347"/>
              <a:gd name="T102" fmla="*/ 76 w 274"/>
              <a:gd name="T103" fmla="*/ 339 h 347"/>
              <a:gd name="T104" fmla="*/ 94 w 274"/>
              <a:gd name="T105" fmla="*/ 347 h 347"/>
              <a:gd name="T106" fmla="*/ 239 w 274"/>
              <a:gd name="T107" fmla="*/ 341 h 347"/>
              <a:gd name="T108" fmla="*/ 248 w 274"/>
              <a:gd name="T109" fmla="*/ 325 h 347"/>
              <a:gd name="T110" fmla="*/ 241 w 274"/>
              <a:gd name="T111" fmla="*/ 307 h 347"/>
              <a:gd name="T112" fmla="*/ 225 w 274"/>
              <a:gd name="T113" fmla="*/ 298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274" h="347">
                <a:moveTo>
                  <a:pt x="186" y="31"/>
                </a:moveTo>
                <a:lnTo>
                  <a:pt x="139" y="2"/>
                </a:lnTo>
                <a:lnTo>
                  <a:pt x="137" y="0"/>
                </a:lnTo>
                <a:lnTo>
                  <a:pt x="137" y="0"/>
                </a:lnTo>
                <a:lnTo>
                  <a:pt x="135" y="0"/>
                </a:lnTo>
                <a:lnTo>
                  <a:pt x="133" y="0"/>
                </a:lnTo>
                <a:lnTo>
                  <a:pt x="131" y="0"/>
                </a:lnTo>
                <a:lnTo>
                  <a:pt x="131" y="2"/>
                </a:lnTo>
                <a:lnTo>
                  <a:pt x="129" y="2"/>
                </a:lnTo>
                <a:lnTo>
                  <a:pt x="129" y="4"/>
                </a:lnTo>
                <a:lnTo>
                  <a:pt x="127" y="4"/>
                </a:lnTo>
                <a:lnTo>
                  <a:pt x="127" y="6"/>
                </a:lnTo>
                <a:lnTo>
                  <a:pt x="127" y="8"/>
                </a:lnTo>
                <a:lnTo>
                  <a:pt x="127" y="8"/>
                </a:lnTo>
                <a:lnTo>
                  <a:pt x="129" y="10"/>
                </a:lnTo>
                <a:lnTo>
                  <a:pt x="129" y="12"/>
                </a:lnTo>
                <a:lnTo>
                  <a:pt x="129" y="12"/>
                </a:lnTo>
                <a:lnTo>
                  <a:pt x="131" y="14"/>
                </a:lnTo>
                <a:lnTo>
                  <a:pt x="78" y="98"/>
                </a:lnTo>
                <a:lnTo>
                  <a:pt x="125" y="127"/>
                </a:lnTo>
                <a:lnTo>
                  <a:pt x="178" y="43"/>
                </a:lnTo>
                <a:lnTo>
                  <a:pt x="180" y="43"/>
                </a:lnTo>
                <a:lnTo>
                  <a:pt x="180" y="45"/>
                </a:lnTo>
                <a:lnTo>
                  <a:pt x="182" y="45"/>
                </a:lnTo>
                <a:lnTo>
                  <a:pt x="184" y="45"/>
                </a:lnTo>
                <a:lnTo>
                  <a:pt x="184" y="43"/>
                </a:lnTo>
                <a:lnTo>
                  <a:pt x="186" y="43"/>
                </a:lnTo>
                <a:lnTo>
                  <a:pt x="188" y="43"/>
                </a:lnTo>
                <a:lnTo>
                  <a:pt x="188" y="41"/>
                </a:lnTo>
                <a:lnTo>
                  <a:pt x="188" y="39"/>
                </a:lnTo>
                <a:lnTo>
                  <a:pt x="190" y="39"/>
                </a:lnTo>
                <a:lnTo>
                  <a:pt x="190" y="37"/>
                </a:lnTo>
                <a:lnTo>
                  <a:pt x="190" y="35"/>
                </a:lnTo>
                <a:lnTo>
                  <a:pt x="188" y="35"/>
                </a:lnTo>
                <a:lnTo>
                  <a:pt x="188" y="33"/>
                </a:lnTo>
                <a:lnTo>
                  <a:pt x="188" y="31"/>
                </a:lnTo>
                <a:lnTo>
                  <a:pt x="186" y="31"/>
                </a:lnTo>
                <a:lnTo>
                  <a:pt x="186" y="31"/>
                </a:lnTo>
                <a:close/>
                <a:moveTo>
                  <a:pt x="59" y="129"/>
                </a:moveTo>
                <a:lnTo>
                  <a:pt x="59" y="129"/>
                </a:lnTo>
                <a:lnTo>
                  <a:pt x="59" y="131"/>
                </a:lnTo>
                <a:lnTo>
                  <a:pt x="59" y="133"/>
                </a:lnTo>
                <a:lnTo>
                  <a:pt x="61" y="135"/>
                </a:lnTo>
                <a:lnTo>
                  <a:pt x="61" y="137"/>
                </a:lnTo>
                <a:lnTo>
                  <a:pt x="63" y="139"/>
                </a:lnTo>
                <a:lnTo>
                  <a:pt x="65" y="141"/>
                </a:lnTo>
                <a:lnTo>
                  <a:pt x="68" y="143"/>
                </a:lnTo>
                <a:lnTo>
                  <a:pt x="70" y="145"/>
                </a:lnTo>
                <a:lnTo>
                  <a:pt x="72" y="147"/>
                </a:lnTo>
                <a:lnTo>
                  <a:pt x="76" y="149"/>
                </a:lnTo>
                <a:lnTo>
                  <a:pt x="78" y="151"/>
                </a:lnTo>
                <a:lnTo>
                  <a:pt x="82" y="153"/>
                </a:lnTo>
                <a:lnTo>
                  <a:pt x="86" y="155"/>
                </a:lnTo>
                <a:lnTo>
                  <a:pt x="88" y="157"/>
                </a:lnTo>
                <a:lnTo>
                  <a:pt x="92" y="157"/>
                </a:lnTo>
                <a:lnTo>
                  <a:pt x="94" y="157"/>
                </a:lnTo>
                <a:lnTo>
                  <a:pt x="96" y="159"/>
                </a:lnTo>
                <a:lnTo>
                  <a:pt x="98" y="159"/>
                </a:lnTo>
                <a:lnTo>
                  <a:pt x="100" y="159"/>
                </a:lnTo>
                <a:lnTo>
                  <a:pt x="102" y="159"/>
                </a:lnTo>
                <a:lnTo>
                  <a:pt x="104" y="159"/>
                </a:lnTo>
                <a:lnTo>
                  <a:pt x="106" y="157"/>
                </a:lnTo>
                <a:lnTo>
                  <a:pt x="106" y="157"/>
                </a:lnTo>
                <a:lnTo>
                  <a:pt x="115" y="143"/>
                </a:lnTo>
                <a:lnTo>
                  <a:pt x="68" y="114"/>
                </a:lnTo>
                <a:lnTo>
                  <a:pt x="59" y="129"/>
                </a:lnTo>
                <a:lnTo>
                  <a:pt x="59" y="129"/>
                </a:lnTo>
                <a:close/>
                <a:moveTo>
                  <a:pt x="6" y="200"/>
                </a:moveTo>
                <a:lnTo>
                  <a:pt x="6" y="200"/>
                </a:lnTo>
                <a:lnTo>
                  <a:pt x="4" y="200"/>
                </a:lnTo>
                <a:lnTo>
                  <a:pt x="2" y="202"/>
                </a:lnTo>
                <a:lnTo>
                  <a:pt x="2" y="202"/>
                </a:lnTo>
                <a:lnTo>
                  <a:pt x="2" y="204"/>
                </a:lnTo>
                <a:lnTo>
                  <a:pt x="0" y="204"/>
                </a:lnTo>
                <a:lnTo>
                  <a:pt x="0" y="206"/>
                </a:lnTo>
                <a:lnTo>
                  <a:pt x="0" y="208"/>
                </a:lnTo>
                <a:lnTo>
                  <a:pt x="0" y="210"/>
                </a:lnTo>
                <a:lnTo>
                  <a:pt x="0" y="210"/>
                </a:lnTo>
                <a:lnTo>
                  <a:pt x="2" y="213"/>
                </a:lnTo>
                <a:lnTo>
                  <a:pt x="2" y="215"/>
                </a:lnTo>
                <a:lnTo>
                  <a:pt x="2" y="215"/>
                </a:lnTo>
                <a:lnTo>
                  <a:pt x="4" y="215"/>
                </a:lnTo>
                <a:lnTo>
                  <a:pt x="6" y="217"/>
                </a:lnTo>
                <a:lnTo>
                  <a:pt x="6" y="217"/>
                </a:lnTo>
                <a:lnTo>
                  <a:pt x="149" y="217"/>
                </a:lnTo>
                <a:lnTo>
                  <a:pt x="151" y="213"/>
                </a:lnTo>
                <a:lnTo>
                  <a:pt x="151" y="208"/>
                </a:lnTo>
                <a:lnTo>
                  <a:pt x="153" y="204"/>
                </a:lnTo>
                <a:lnTo>
                  <a:pt x="153" y="200"/>
                </a:lnTo>
                <a:lnTo>
                  <a:pt x="6" y="200"/>
                </a:lnTo>
                <a:lnTo>
                  <a:pt x="6" y="200"/>
                </a:lnTo>
                <a:close/>
                <a:moveTo>
                  <a:pt x="158" y="247"/>
                </a:moveTo>
                <a:lnTo>
                  <a:pt x="162" y="249"/>
                </a:lnTo>
                <a:lnTo>
                  <a:pt x="166" y="249"/>
                </a:lnTo>
                <a:lnTo>
                  <a:pt x="170" y="249"/>
                </a:lnTo>
                <a:lnTo>
                  <a:pt x="174" y="251"/>
                </a:lnTo>
                <a:lnTo>
                  <a:pt x="176" y="251"/>
                </a:lnTo>
                <a:lnTo>
                  <a:pt x="180" y="253"/>
                </a:lnTo>
                <a:lnTo>
                  <a:pt x="184" y="255"/>
                </a:lnTo>
                <a:lnTo>
                  <a:pt x="186" y="258"/>
                </a:lnTo>
                <a:lnTo>
                  <a:pt x="188" y="260"/>
                </a:lnTo>
                <a:lnTo>
                  <a:pt x="192" y="264"/>
                </a:lnTo>
                <a:lnTo>
                  <a:pt x="194" y="266"/>
                </a:lnTo>
                <a:lnTo>
                  <a:pt x="196" y="268"/>
                </a:lnTo>
                <a:lnTo>
                  <a:pt x="198" y="272"/>
                </a:lnTo>
                <a:lnTo>
                  <a:pt x="200" y="274"/>
                </a:lnTo>
                <a:lnTo>
                  <a:pt x="203" y="278"/>
                </a:lnTo>
                <a:lnTo>
                  <a:pt x="203" y="282"/>
                </a:lnTo>
                <a:lnTo>
                  <a:pt x="207" y="280"/>
                </a:lnTo>
                <a:lnTo>
                  <a:pt x="211" y="278"/>
                </a:lnTo>
                <a:lnTo>
                  <a:pt x="215" y="276"/>
                </a:lnTo>
                <a:lnTo>
                  <a:pt x="217" y="274"/>
                </a:lnTo>
                <a:lnTo>
                  <a:pt x="221" y="272"/>
                </a:lnTo>
                <a:lnTo>
                  <a:pt x="225" y="270"/>
                </a:lnTo>
                <a:lnTo>
                  <a:pt x="229" y="268"/>
                </a:lnTo>
                <a:lnTo>
                  <a:pt x="231" y="264"/>
                </a:lnTo>
                <a:lnTo>
                  <a:pt x="235" y="262"/>
                </a:lnTo>
                <a:lnTo>
                  <a:pt x="237" y="258"/>
                </a:lnTo>
                <a:lnTo>
                  <a:pt x="241" y="255"/>
                </a:lnTo>
                <a:lnTo>
                  <a:pt x="243" y="253"/>
                </a:lnTo>
                <a:lnTo>
                  <a:pt x="245" y="249"/>
                </a:lnTo>
                <a:lnTo>
                  <a:pt x="250" y="245"/>
                </a:lnTo>
                <a:lnTo>
                  <a:pt x="252" y="243"/>
                </a:lnTo>
                <a:lnTo>
                  <a:pt x="254" y="239"/>
                </a:lnTo>
                <a:lnTo>
                  <a:pt x="256" y="235"/>
                </a:lnTo>
                <a:lnTo>
                  <a:pt x="258" y="233"/>
                </a:lnTo>
                <a:lnTo>
                  <a:pt x="260" y="229"/>
                </a:lnTo>
                <a:lnTo>
                  <a:pt x="262" y="225"/>
                </a:lnTo>
                <a:lnTo>
                  <a:pt x="264" y="221"/>
                </a:lnTo>
                <a:lnTo>
                  <a:pt x="266" y="217"/>
                </a:lnTo>
                <a:lnTo>
                  <a:pt x="268" y="213"/>
                </a:lnTo>
                <a:lnTo>
                  <a:pt x="268" y="208"/>
                </a:lnTo>
                <a:lnTo>
                  <a:pt x="270" y="204"/>
                </a:lnTo>
                <a:lnTo>
                  <a:pt x="270" y="200"/>
                </a:lnTo>
                <a:lnTo>
                  <a:pt x="272" y="196"/>
                </a:lnTo>
                <a:lnTo>
                  <a:pt x="272" y="192"/>
                </a:lnTo>
                <a:lnTo>
                  <a:pt x="272" y="188"/>
                </a:lnTo>
                <a:lnTo>
                  <a:pt x="274" y="184"/>
                </a:lnTo>
                <a:lnTo>
                  <a:pt x="274" y="180"/>
                </a:lnTo>
                <a:lnTo>
                  <a:pt x="274" y="176"/>
                </a:lnTo>
                <a:lnTo>
                  <a:pt x="274" y="170"/>
                </a:lnTo>
                <a:lnTo>
                  <a:pt x="274" y="166"/>
                </a:lnTo>
                <a:lnTo>
                  <a:pt x="272" y="159"/>
                </a:lnTo>
                <a:lnTo>
                  <a:pt x="272" y="155"/>
                </a:lnTo>
                <a:lnTo>
                  <a:pt x="270" y="151"/>
                </a:lnTo>
                <a:lnTo>
                  <a:pt x="270" y="145"/>
                </a:lnTo>
                <a:lnTo>
                  <a:pt x="268" y="141"/>
                </a:lnTo>
                <a:lnTo>
                  <a:pt x="266" y="137"/>
                </a:lnTo>
                <a:lnTo>
                  <a:pt x="266" y="133"/>
                </a:lnTo>
                <a:lnTo>
                  <a:pt x="264" y="127"/>
                </a:lnTo>
                <a:lnTo>
                  <a:pt x="262" y="123"/>
                </a:lnTo>
                <a:lnTo>
                  <a:pt x="260" y="118"/>
                </a:lnTo>
                <a:lnTo>
                  <a:pt x="256" y="114"/>
                </a:lnTo>
                <a:lnTo>
                  <a:pt x="254" y="110"/>
                </a:lnTo>
                <a:lnTo>
                  <a:pt x="252" y="106"/>
                </a:lnTo>
                <a:lnTo>
                  <a:pt x="248" y="104"/>
                </a:lnTo>
                <a:lnTo>
                  <a:pt x="245" y="100"/>
                </a:lnTo>
                <a:lnTo>
                  <a:pt x="241" y="96"/>
                </a:lnTo>
                <a:lnTo>
                  <a:pt x="239" y="92"/>
                </a:lnTo>
                <a:lnTo>
                  <a:pt x="235" y="90"/>
                </a:lnTo>
                <a:lnTo>
                  <a:pt x="231" y="86"/>
                </a:lnTo>
                <a:lnTo>
                  <a:pt x="229" y="84"/>
                </a:lnTo>
                <a:lnTo>
                  <a:pt x="225" y="80"/>
                </a:lnTo>
                <a:lnTo>
                  <a:pt x="221" y="78"/>
                </a:lnTo>
                <a:lnTo>
                  <a:pt x="217" y="76"/>
                </a:lnTo>
                <a:lnTo>
                  <a:pt x="213" y="73"/>
                </a:lnTo>
                <a:lnTo>
                  <a:pt x="209" y="71"/>
                </a:lnTo>
                <a:lnTo>
                  <a:pt x="205" y="69"/>
                </a:lnTo>
                <a:lnTo>
                  <a:pt x="198" y="67"/>
                </a:lnTo>
                <a:lnTo>
                  <a:pt x="194" y="65"/>
                </a:lnTo>
                <a:lnTo>
                  <a:pt x="190" y="63"/>
                </a:lnTo>
                <a:lnTo>
                  <a:pt x="186" y="61"/>
                </a:lnTo>
                <a:lnTo>
                  <a:pt x="158" y="108"/>
                </a:lnTo>
                <a:lnTo>
                  <a:pt x="160" y="108"/>
                </a:lnTo>
                <a:lnTo>
                  <a:pt x="160" y="108"/>
                </a:lnTo>
                <a:lnTo>
                  <a:pt x="162" y="106"/>
                </a:lnTo>
                <a:lnTo>
                  <a:pt x="164" y="106"/>
                </a:lnTo>
                <a:lnTo>
                  <a:pt x="168" y="108"/>
                </a:lnTo>
                <a:lnTo>
                  <a:pt x="172" y="108"/>
                </a:lnTo>
                <a:lnTo>
                  <a:pt x="174" y="108"/>
                </a:lnTo>
                <a:lnTo>
                  <a:pt x="178" y="108"/>
                </a:lnTo>
                <a:lnTo>
                  <a:pt x="182" y="110"/>
                </a:lnTo>
                <a:lnTo>
                  <a:pt x="184" y="110"/>
                </a:lnTo>
                <a:lnTo>
                  <a:pt x="188" y="112"/>
                </a:lnTo>
                <a:lnTo>
                  <a:pt x="190" y="112"/>
                </a:lnTo>
                <a:lnTo>
                  <a:pt x="194" y="114"/>
                </a:lnTo>
                <a:lnTo>
                  <a:pt x="196" y="116"/>
                </a:lnTo>
                <a:lnTo>
                  <a:pt x="200" y="116"/>
                </a:lnTo>
                <a:lnTo>
                  <a:pt x="203" y="118"/>
                </a:lnTo>
                <a:lnTo>
                  <a:pt x="205" y="121"/>
                </a:lnTo>
                <a:lnTo>
                  <a:pt x="209" y="123"/>
                </a:lnTo>
                <a:lnTo>
                  <a:pt x="211" y="125"/>
                </a:lnTo>
                <a:lnTo>
                  <a:pt x="213" y="127"/>
                </a:lnTo>
                <a:lnTo>
                  <a:pt x="215" y="131"/>
                </a:lnTo>
                <a:lnTo>
                  <a:pt x="217" y="133"/>
                </a:lnTo>
                <a:lnTo>
                  <a:pt x="219" y="135"/>
                </a:lnTo>
                <a:lnTo>
                  <a:pt x="221" y="139"/>
                </a:lnTo>
                <a:lnTo>
                  <a:pt x="223" y="141"/>
                </a:lnTo>
                <a:lnTo>
                  <a:pt x="225" y="143"/>
                </a:lnTo>
                <a:lnTo>
                  <a:pt x="225" y="147"/>
                </a:lnTo>
                <a:lnTo>
                  <a:pt x="227" y="149"/>
                </a:lnTo>
                <a:lnTo>
                  <a:pt x="229" y="153"/>
                </a:lnTo>
                <a:lnTo>
                  <a:pt x="229" y="157"/>
                </a:lnTo>
                <a:lnTo>
                  <a:pt x="231" y="159"/>
                </a:lnTo>
                <a:lnTo>
                  <a:pt x="231" y="163"/>
                </a:lnTo>
                <a:lnTo>
                  <a:pt x="231" y="166"/>
                </a:lnTo>
                <a:lnTo>
                  <a:pt x="233" y="170"/>
                </a:lnTo>
                <a:lnTo>
                  <a:pt x="233" y="174"/>
                </a:lnTo>
                <a:lnTo>
                  <a:pt x="233" y="178"/>
                </a:lnTo>
                <a:lnTo>
                  <a:pt x="233" y="180"/>
                </a:lnTo>
                <a:lnTo>
                  <a:pt x="233" y="184"/>
                </a:lnTo>
                <a:lnTo>
                  <a:pt x="231" y="188"/>
                </a:lnTo>
                <a:lnTo>
                  <a:pt x="231" y="192"/>
                </a:lnTo>
                <a:lnTo>
                  <a:pt x="231" y="194"/>
                </a:lnTo>
                <a:lnTo>
                  <a:pt x="229" y="198"/>
                </a:lnTo>
                <a:lnTo>
                  <a:pt x="229" y="202"/>
                </a:lnTo>
                <a:lnTo>
                  <a:pt x="227" y="204"/>
                </a:lnTo>
                <a:lnTo>
                  <a:pt x="225" y="208"/>
                </a:lnTo>
                <a:lnTo>
                  <a:pt x="225" y="210"/>
                </a:lnTo>
                <a:lnTo>
                  <a:pt x="223" y="215"/>
                </a:lnTo>
                <a:lnTo>
                  <a:pt x="221" y="217"/>
                </a:lnTo>
                <a:lnTo>
                  <a:pt x="219" y="219"/>
                </a:lnTo>
                <a:lnTo>
                  <a:pt x="217" y="223"/>
                </a:lnTo>
                <a:lnTo>
                  <a:pt x="215" y="225"/>
                </a:lnTo>
                <a:lnTo>
                  <a:pt x="213" y="227"/>
                </a:lnTo>
                <a:lnTo>
                  <a:pt x="211" y="229"/>
                </a:lnTo>
                <a:lnTo>
                  <a:pt x="209" y="231"/>
                </a:lnTo>
                <a:lnTo>
                  <a:pt x="205" y="233"/>
                </a:lnTo>
                <a:lnTo>
                  <a:pt x="203" y="235"/>
                </a:lnTo>
                <a:lnTo>
                  <a:pt x="200" y="237"/>
                </a:lnTo>
                <a:lnTo>
                  <a:pt x="196" y="239"/>
                </a:lnTo>
                <a:lnTo>
                  <a:pt x="194" y="241"/>
                </a:lnTo>
                <a:lnTo>
                  <a:pt x="190" y="241"/>
                </a:lnTo>
                <a:lnTo>
                  <a:pt x="188" y="243"/>
                </a:lnTo>
                <a:lnTo>
                  <a:pt x="184" y="245"/>
                </a:lnTo>
                <a:lnTo>
                  <a:pt x="182" y="245"/>
                </a:lnTo>
                <a:lnTo>
                  <a:pt x="178" y="245"/>
                </a:lnTo>
                <a:lnTo>
                  <a:pt x="174" y="247"/>
                </a:lnTo>
                <a:lnTo>
                  <a:pt x="172" y="247"/>
                </a:lnTo>
                <a:lnTo>
                  <a:pt x="168" y="247"/>
                </a:lnTo>
                <a:lnTo>
                  <a:pt x="164" y="247"/>
                </a:lnTo>
                <a:lnTo>
                  <a:pt x="160" y="247"/>
                </a:lnTo>
                <a:lnTo>
                  <a:pt x="158" y="247"/>
                </a:lnTo>
                <a:lnTo>
                  <a:pt x="153" y="247"/>
                </a:lnTo>
                <a:lnTo>
                  <a:pt x="149" y="245"/>
                </a:lnTo>
                <a:lnTo>
                  <a:pt x="145" y="245"/>
                </a:lnTo>
                <a:lnTo>
                  <a:pt x="143" y="243"/>
                </a:lnTo>
                <a:lnTo>
                  <a:pt x="139" y="243"/>
                </a:lnTo>
                <a:lnTo>
                  <a:pt x="137" y="241"/>
                </a:lnTo>
                <a:lnTo>
                  <a:pt x="133" y="239"/>
                </a:lnTo>
                <a:lnTo>
                  <a:pt x="129" y="237"/>
                </a:lnTo>
                <a:lnTo>
                  <a:pt x="127" y="235"/>
                </a:lnTo>
                <a:lnTo>
                  <a:pt x="125" y="233"/>
                </a:lnTo>
                <a:lnTo>
                  <a:pt x="121" y="231"/>
                </a:lnTo>
                <a:lnTo>
                  <a:pt x="119" y="229"/>
                </a:lnTo>
                <a:lnTo>
                  <a:pt x="117" y="227"/>
                </a:lnTo>
                <a:lnTo>
                  <a:pt x="115" y="225"/>
                </a:lnTo>
                <a:lnTo>
                  <a:pt x="47" y="225"/>
                </a:lnTo>
                <a:lnTo>
                  <a:pt x="49" y="229"/>
                </a:lnTo>
                <a:lnTo>
                  <a:pt x="53" y="235"/>
                </a:lnTo>
                <a:lnTo>
                  <a:pt x="55" y="239"/>
                </a:lnTo>
                <a:lnTo>
                  <a:pt x="59" y="243"/>
                </a:lnTo>
                <a:lnTo>
                  <a:pt x="61" y="249"/>
                </a:lnTo>
                <a:lnTo>
                  <a:pt x="65" y="253"/>
                </a:lnTo>
                <a:lnTo>
                  <a:pt x="70" y="258"/>
                </a:lnTo>
                <a:lnTo>
                  <a:pt x="74" y="262"/>
                </a:lnTo>
                <a:lnTo>
                  <a:pt x="78" y="266"/>
                </a:lnTo>
                <a:lnTo>
                  <a:pt x="84" y="268"/>
                </a:lnTo>
                <a:lnTo>
                  <a:pt x="88" y="272"/>
                </a:lnTo>
                <a:lnTo>
                  <a:pt x="92" y="274"/>
                </a:lnTo>
                <a:lnTo>
                  <a:pt x="98" y="278"/>
                </a:lnTo>
                <a:lnTo>
                  <a:pt x="102" y="280"/>
                </a:lnTo>
                <a:lnTo>
                  <a:pt x="108" y="282"/>
                </a:lnTo>
                <a:lnTo>
                  <a:pt x="113" y="284"/>
                </a:lnTo>
                <a:lnTo>
                  <a:pt x="115" y="280"/>
                </a:lnTo>
                <a:lnTo>
                  <a:pt x="115" y="278"/>
                </a:lnTo>
                <a:lnTo>
                  <a:pt x="117" y="274"/>
                </a:lnTo>
                <a:lnTo>
                  <a:pt x="119" y="270"/>
                </a:lnTo>
                <a:lnTo>
                  <a:pt x="121" y="268"/>
                </a:lnTo>
                <a:lnTo>
                  <a:pt x="123" y="264"/>
                </a:lnTo>
                <a:lnTo>
                  <a:pt x="127" y="262"/>
                </a:lnTo>
                <a:lnTo>
                  <a:pt x="129" y="258"/>
                </a:lnTo>
                <a:lnTo>
                  <a:pt x="133" y="255"/>
                </a:lnTo>
                <a:lnTo>
                  <a:pt x="135" y="253"/>
                </a:lnTo>
                <a:lnTo>
                  <a:pt x="139" y="251"/>
                </a:lnTo>
                <a:lnTo>
                  <a:pt x="143" y="251"/>
                </a:lnTo>
                <a:lnTo>
                  <a:pt x="145" y="249"/>
                </a:lnTo>
                <a:lnTo>
                  <a:pt x="149" y="249"/>
                </a:lnTo>
                <a:lnTo>
                  <a:pt x="153" y="249"/>
                </a:lnTo>
                <a:lnTo>
                  <a:pt x="158" y="247"/>
                </a:lnTo>
                <a:lnTo>
                  <a:pt x="158" y="247"/>
                </a:lnTo>
                <a:close/>
                <a:moveTo>
                  <a:pt x="186" y="294"/>
                </a:moveTo>
                <a:lnTo>
                  <a:pt x="186" y="296"/>
                </a:lnTo>
                <a:lnTo>
                  <a:pt x="184" y="300"/>
                </a:lnTo>
                <a:lnTo>
                  <a:pt x="184" y="303"/>
                </a:lnTo>
                <a:lnTo>
                  <a:pt x="184" y="305"/>
                </a:lnTo>
                <a:lnTo>
                  <a:pt x="182" y="307"/>
                </a:lnTo>
                <a:lnTo>
                  <a:pt x="180" y="309"/>
                </a:lnTo>
                <a:lnTo>
                  <a:pt x="180" y="311"/>
                </a:lnTo>
                <a:lnTo>
                  <a:pt x="178" y="313"/>
                </a:lnTo>
                <a:lnTo>
                  <a:pt x="176" y="315"/>
                </a:lnTo>
                <a:lnTo>
                  <a:pt x="174" y="317"/>
                </a:lnTo>
                <a:lnTo>
                  <a:pt x="172" y="319"/>
                </a:lnTo>
                <a:lnTo>
                  <a:pt x="170" y="319"/>
                </a:lnTo>
                <a:lnTo>
                  <a:pt x="166" y="321"/>
                </a:lnTo>
                <a:lnTo>
                  <a:pt x="164" y="321"/>
                </a:lnTo>
                <a:lnTo>
                  <a:pt x="162" y="321"/>
                </a:lnTo>
                <a:lnTo>
                  <a:pt x="158" y="321"/>
                </a:lnTo>
                <a:lnTo>
                  <a:pt x="155" y="321"/>
                </a:lnTo>
                <a:lnTo>
                  <a:pt x="153" y="321"/>
                </a:lnTo>
                <a:lnTo>
                  <a:pt x="149" y="321"/>
                </a:lnTo>
                <a:lnTo>
                  <a:pt x="147" y="319"/>
                </a:lnTo>
                <a:lnTo>
                  <a:pt x="145" y="319"/>
                </a:lnTo>
                <a:lnTo>
                  <a:pt x="143" y="317"/>
                </a:lnTo>
                <a:lnTo>
                  <a:pt x="141" y="315"/>
                </a:lnTo>
                <a:lnTo>
                  <a:pt x="139" y="313"/>
                </a:lnTo>
                <a:lnTo>
                  <a:pt x="137" y="311"/>
                </a:lnTo>
                <a:lnTo>
                  <a:pt x="135" y="309"/>
                </a:lnTo>
                <a:lnTo>
                  <a:pt x="135" y="307"/>
                </a:lnTo>
                <a:lnTo>
                  <a:pt x="133" y="305"/>
                </a:lnTo>
                <a:lnTo>
                  <a:pt x="133" y="303"/>
                </a:lnTo>
                <a:lnTo>
                  <a:pt x="131" y="300"/>
                </a:lnTo>
                <a:lnTo>
                  <a:pt x="131" y="296"/>
                </a:lnTo>
                <a:lnTo>
                  <a:pt x="131" y="294"/>
                </a:lnTo>
                <a:lnTo>
                  <a:pt x="131" y="292"/>
                </a:lnTo>
                <a:lnTo>
                  <a:pt x="131" y="288"/>
                </a:lnTo>
                <a:lnTo>
                  <a:pt x="133" y="286"/>
                </a:lnTo>
                <a:lnTo>
                  <a:pt x="133" y="284"/>
                </a:lnTo>
                <a:lnTo>
                  <a:pt x="135" y="282"/>
                </a:lnTo>
                <a:lnTo>
                  <a:pt x="135" y="280"/>
                </a:lnTo>
                <a:lnTo>
                  <a:pt x="137" y="278"/>
                </a:lnTo>
                <a:lnTo>
                  <a:pt x="139" y="276"/>
                </a:lnTo>
                <a:lnTo>
                  <a:pt x="141" y="274"/>
                </a:lnTo>
                <a:lnTo>
                  <a:pt x="143" y="272"/>
                </a:lnTo>
                <a:lnTo>
                  <a:pt x="145" y="270"/>
                </a:lnTo>
                <a:lnTo>
                  <a:pt x="147" y="270"/>
                </a:lnTo>
                <a:lnTo>
                  <a:pt x="149" y="268"/>
                </a:lnTo>
                <a:lnTo>
                  <a:pt x="153" y="268"/>
                </a:lnTo>
                <a:lnTo>
                  <a:pt x="155" y="268"/>
                </a:lnTo>
                <a:lnTo>
                  <a:pt x="158" y="268"/>
                </a:lnTo>
                <a:lnTo>
                  <a:pt x="162" y="268"/>
                </a:lnTo>
                <a:lnTo>
                  <a:pt x="164" y="268"/>
                </a:lnTo>
                <a:lnTo>
                  <a:pt x="166" y="268"/>
                </a:lnTo>
                <a:lnTo>
                  <a:pt x="170" y="270"/>
                </a:lnTo>
                <a:lnTo>
                  <a:pt x="172" y="270"/>
                </a:lnTo>
                <a:lnTo>
                  <a:pt x="174" y="272"/>
                </a:lnTo>
                <a:lnTo>
                  <a:pt x="176" y="274"/>
                </a:lnTo>
                <a:lnTo>
                  <a:pt x="178" y="276"/>
                </a:lnTo>
                <a:lnTo>
                  <a:pt x="180" y="278"/>
                </a:lnTo>
                <a:lnTo>
                  <a:pt x="180" y="280"/>
                </a:lnTo>
                <a:lnTo>
                  <a:pt x="182" y="282"/>
                </a:lnTo>
                <a:lnTo>
                  <a:pt x="184" y="284"/>
                </a:lnTo>
                <a:lnTo>
                  <a:pt x="184" y="286"/>
                </a:lnTo>
                <a:lnTo>
                  <a:pt x="184" y="288"/>
                </a:lnTo>
                <a:lnTo>
                  <a:pt x="186" y="292"/>
                </a:lnTo>
                <a:lnTo>
                  <a:pt x="186" y="294"/>
                </a:lnTo>
                <a:lnTo>
                  <a:pt x="186" y="294"/>
                </a:lnTo>
                <a:close/>
                <a:moveTo>
                  <a:pt x="223" y="296"/>
                </a:moveTo>
                <a:lnTo>
                  <a:pt x="205" y="296"/>
                </a:lnTo>
                <a:lnTo>
                  <a:pt x="205" y="303"/>
                </a:lnTo>
                <a:lnTo>
                  <a:pt x="203" y="307"/>
                </a:lnTo>
                <a:lnTo>
                  <a:pt x="203" y="311"/>
                </a:lnTo>
                <a:lnTo>
                  <a:pt x="200" y="315"/>
                </a:lnTo>
                <a:lnTo>
                  <a:pt x="198" y="319"/>
                </a:lnTo>
                <a:lnTo>
                  <a:pt x="196" y="321"/>
                </a:lnTo>
                <a:lnTo>
                  <a:pt x="192" y="325"/>
                </a:lnTo>
                <a:lnTo>
                  <a:pt x="190" y="327"/>
                </a:lnTo>
                <a:lnTo>
                  <a:pt x="186" y="331"/>
                </a:lnTo>
                <a:lnTo>
                  <a:pt x="184" y="333"/>
                </a:lnTo>
                <a:lnTo>
                  <a:pt x="180" y="335"/>
                </a:lnTo>
                <a:lnTo>
                  <a:pt x="176" y="337"/>
                </a:lnTo>
                <a:lnTo>
                  <a:pt x="172" y="339"/>
                </a:lnTo>
                <a:lnTo>
                  <a:pt x="168" y="339"/>
                </a:lnTo>
                <a:lnTo>
                  <a:pt x="164" y="339"/>
                </a:lnTo>
                <a:lnTo>
                  <a:pt x="158" y="341"/>
                </a:lnTo>
                <a:lnTo>
                  <a:pt x="153" y="339"/>
                </a:lnTo>
                <a:lnTo>
                  <a:pt x="149" y="339"/>
                </a:lnTo>
                <a:lnTo>
                  <a:pt x="145" y="339"/>
                </a:lnTo>
                <a:lnTo>
                  <a:pt x="141" y="337"/>
                </a:lnTo>
                <a:lnTo>
                  <a:pt x="137" y="335"/>
                </a:lnTo>
                <a:lnTo>
                  <a:pt x="133" y="333"/>
                </a:lnTo>
                <a:lnTo>
                  <a:pt x="129" y="331"/>
                </a:lnTo>
                <a:lnTo>
                  <a:pt x="127" y="327"/>
                </a:lnTo>
                <a:lnTo>
                  <a:pt x="125" y="325"/>
                </a:lnTo>
                <a:lnTo>
                  <a:pt x="121" y="321"/>
                </a:lnTo>
                <a:lnTo>
                  <a:pt x="119" y="319"/>
                </a:lnTo>
                <a:lnTo>
                  <a:pt x="117" y="315"/>
                </a:lnTo>
                <a:lnTo>
                  <a:pt x="115" y="311"/>
                </a:lnTo>
                <a:lnTo>
                  <a:pt x="115" y="307"/>
                </a:lnTo>
                <a:lnTo>
                  <a:pt x="113" y="303"/>
                </a:lnTo>
                <a:lnTo>
                  <a:pt x="113" y="296"/>
                </a:lnTo>
                <a:lnTo>
                  <a:pt x="94" y="296"/>
                </a:lnTo>
                <a:lnTo>
                  <a:pt x="90" y="298"/>
                </a:lnTo>
                <a:lnTo>
                  <a:pt x="88" y="298"/>
                </a:lnTo>
                <a:lnTo>
                  <a:pt x="86" y="298"/>
                </a:lnTo>
                <a:lnTo>
                  <a:pt x="84" y="298"/>
                </a:lnTo>
                <a:lnTo>
                  <a:pt x="80" y="300"/>
                </a:lnTo>
                <a:lnTo>
                  <a:pt x="80" y="303"/>
                </a:lnTo>
                <a:lnTo>
                  <a:pt x="78" y="303"/>
                </a:lnTo>
                <a:lnTo>
                  <a:pt x="76" y="305"/>
                </a:lnTo>
                <a:lnTo>
                  <a:pt x="74" y="307"/>
                </a:lnTo>
                <a:lnTo>
                  <a:pt x="72" y="309"/>
                </a:lnTo>
                <a:lnTo>
                  <a:pt x="70" y="311"/>
                </a:lnTo>
                <a:lnTo>
                  <a:pt x="70" y="313"/>
                </a:lnTo>
                <a:lnTo>
                  <a:pt x="70" y="315"/>
                </a:lnTo>
                <a:lnTo>
                  <a:pt x="68" y="317"/>
                </a:lnTo>
                <a:lnTo>
                  <a:pt x="68" y="321"/>
                </a:lnTo>
                <a:lnTo>
                  <a:pt x="68" y="323"/>
                </a:lnTo>
                <a:lnTo>
                  <a:pt x="68" y="325"/>
                </a:lnTo>
                <a:lnTo>
                  <a:pt x="68" y="327"/>
                </a:lnTo>
                <a:lnTo>
                  <a:pt x="70" y="329"/>
                </a:lnTo>
                <a:lnTo>
                  <a:pt x="70" y="333"/>
                </a:lnTo>
                <a:lnTo>
                  <a:pt x="70" y="335"/>
                </a:lnTo>
                <a:lnTo>
                  <a:pt x="72" y="337"/>
                </a:lnTo>
                <a:lnTo>
                  <a:pt x="74" y="339"/>
                </a:lnTo>
                <a:lnTo>
                  <a:pt x="76" y="339"/>
                </a:lnTo>
                <a:lnTo>
                  <a:pt x="78" y="341"/>
                </a:lnTo>
                <a:lnTo>
                  <a:pt x="80" y="343"/>
                </a:lnTo>
                <a:lnTo>
                  <a:pt x="80" y="345"/>
                </a:lnTo>
                <a:lnTo>
                  <a:pt x="84" y="345"/>
                </a:lnTo>
                <a:lnTo>
                  <a:pt x="86" y="347"/>
                </a:lnTo>
                <a:lnTo>
                  <a:pt x="88" y="347"/>
                </a:lnTo>
                <a:lnTo>
                  <a:pt x="90" y="347"/>
                </a:lnTo>
                <a:lnTo>
                  <a:pt x="94" y="347"/>
                </a:lnTo>
                <a:lnTo>
                  <a:pt x="223" y="347"/>
                </a:lnTo>
                <a:lnTo>
                  <a:pt x="225" y="347"/>
                </a:lnTo>
                <a:lnTo>
                  <a:pt x="227" y="347"/>
                </a:lnTo>
                <a:lnTo>
                  <a:pt x="229" y="347"/>
                </a:lnTo>
                <a:lnTo>
                  <a:pt x="233" y="345"/>
                </a:lnTo>
                <a:lnTo>
                  <a:pt x="235" y="345"/>
                </a:lnTo>
                <a:lnTo>
                  <a:pt x="237" y="343"/>
                </a:lnTo>
                <a:lnTo>
                  <a:pt x="239" y="341"/>
                </a:lnTo>
                <a:lnTo>
                  <a:pt x="241" y="339"/>
                </a:lnTo>
                <a:lnTo>
                  <a:pt x="241" y="339"/>
                </a:lnTo>
                <a:lnTo>
                  <a:pt x="243" y="337"/>
                </a:lnTo>
                <a:lnTo>
                  <a:pt x="245" y="335"/>
                </a:lnTo>
                <a:lnTo>
                  <a:pt x="245" y="333"/>
                </a:lnTo>
                <a:lnTo>
                  <a:pt x="248" y="329"/>
                </a:lnTo>
                <a:lnTo>
                  <a:pt x="248" y="327"/>
                </a:lnTo>
                <a:lnTo>
                  <a:pt x="248" y="325"/>
                </a:lnTo>
                <a:lnTo>
                  <a:pt x="248" y="323"/>
                </a:lnTo>
                <a:lnTo>
                  <a:pt x="248" y="321"/>
                </a:lnTo>
                <a:lnTo>
                  <a:pt x="248" y="317"/>
                </a:lnTo>
                <a:lnTo>
                  <a:pt x="248" y="315"/>
                </a:lnTo>
                <a:lnTo>
                  <a:pt x="245" y="313"/>
                </a:lnTo>
                <a:lnTo>
                  <a:pt x="245" y="311"/>
                </a:lnTo>
                <a:lnTo>
                  <a:pt x="243" y="309"/>
                </a:lnTo>
                <a:lnTo>
                  <a:pt x="241" y="307"/>
                </a:lnTo>
                <a:lnTo>
                  <a:pt x="241" y="305"/>
                </a:lnTo>
                <a:lnTo>
                  <a:pt x="239" y="303"/>
                </a:lnTo>
                <a:lnTo>
                  <a:pt x="237" y="303"/>
                </a:lnTo>
                <a:lnTo>
                  <a:pt x="235" y="300"/>
                </a:lnTo>
                <a:lnTo>
                  <a:pt x="233" y="298"/>
                </a:lnTo>
                <a:lnTo>
                  <a:pt x="229" y="298"/>
                </a:lnTo>
                <a:lnTo>
                  <a:pt x="227" y="298"/>
                </a:lnTo>
                <a:lnTo>
                  <a:pt x="225" y="298"/>
                </a:lnTo>
                <a:lnTo>
                  <a:pt x="223" y="296"/>
                </a:lnTo>
                <a:lnTo>
                  <a:pt x="223" y="29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Стрелка: вправо 14">
            <a:extLst>
              <a:ext uri="{FF2B5EF4-FFF2-40B4-BE49-F238E27FC236}">
                <a16:creationId xmlns:a16="http://schemas.microsoft.com/office/drawing/2014/main" xmlns="" id="{113F554A-1797-4AE9-AC90-624F3935BD3E}"/>
              </a:ext>
            </a:extLst>
          </p:cNvPr>
          <p:cNvSpPr/>
          <p:nvPr/>
        </p:nvSpPr>
        <p:spPr>
          <a:xfrm>
            <a:off x="6975055" y="2401612"/>
            <a:ext cx="326077" cy="249381"/>
          </a:xfrm>
          <a:prstGeom prst="rightArrow">
            <a:avLst>
              <a:gd name="adj1" fmla="val 100000"/>
              <a:gd name="adj2" fmla="val 32155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41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3329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r>
              <a:rPr lang="ru-RU" sz="4000" dirty="0" smtClean="0"/>
              <a:t>Ошибка №3:</a:t>
            </a:r>
          </a:p>
          <a:p>
            <a:r>
              <a:rPr lang="ru-RU" sz="4000" dirty="0" smtClean="0"/>
              <a:t>Товарные знаки на основании проектно-сметной документации</a:t>
            </a:r>
          </a:p>
        </p:txBody>
      </p:sp>
    </p:spTree>
    <p:extLst>
      <p:ext uri="{BB962C8B-B14F-4D97-AF65-F5344CB8AC3E}">
        <p14:creationId xmlns:p14="http://schemas.microsoft.com/office/powerpoint/2010/main" val="2939242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П.1 ст.33 44-ФЗ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Товарные знаки на основании </a:t>
            </a:r>
            <a:r>
              <a:rPr lang="ru-RU" altLang="ru-RU" dirty="0" err="1" smtClean="0">
                <a:cs typeface="Segoe UI" panose="020B0502040204020203" pitchFamily="34" charset="0"/>
              </a:rPr>
              <a:t>псд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Допускается использование в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ТЗ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указания на товарный знак </a:t>
            </a:r>
            <a:r>
              <a:rPr lang="ru-RU" sz="16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 условии сопровождения такого указания словами </a:t>
            </a:r>
            <a:r>
              <a:rPr lang="ru-RU" sz="16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«или эквивалент»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либо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 условии несовместимости товаров, на которых размещаются другие товарные знаки, и необходимости обеспечения взаимодействия таких товаров с товарами, используемыми заказчиком, 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либо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 условии закупок запасных частей и расходных материалов к машинам и оборудованию, используемым заказчиком, в соответствии с технической документацией на указанные машины и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оборудование.</a:t>
            </a: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320818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П.1 ст.33 44-ФЗ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>
                <a:cs typeface="Segoe UI" panose="020B0502040204020203" pitchFamily="34" charset="0"/>
              </a:rPr>
              <a:t>Товарные знаки на основании </a:t>
            </a:r>
            <a:r>
              <a:rPr lang="ru-RU" altLang="ru-RU" dirty="0" err="1">
                <a:cs typeface="Segoe UI" panose="020B0502040204020203" pitchFamily="34" charset="0"/>
              </a:rPr>
              <a:t>псд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законе не содержится такого основания применения товарных знаков без эквивалента, как «закупка на основании утвержденной проектно-сметной документации».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этой связи указание товарных знаков в такой ситуации является неправомерным.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Допускается наличие товарных знаков, но только с возможностью предложения эквивалента.</a:t>
            </a: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3618412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П.1 ст.33 44-ФЗ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>
                <a:cs typeface="Segoe UI" panose="020B0502040204020203" pitchFamily="34" charset="0"/>
              </a:rPr>
              <a:t>Товарные знаки на основании </a:t>
            </a:r>
            <a:r>
              <a:rPr lang="ru-RU" altLang="ru-RU" dirty="0" err="1">
                <a:cs typeface="Segoe UI" panose="020B0502040204020203" pitchFamily="34" charset="0"/>
              </a:rPr>
              <a:t>псд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4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Некоторые заказчики делают так: оставляют товарные знаки из ПСД, при этом добавляют глобальное примечание в конце таблицы: «все товарные знаки следует читать с припиской «или эквивалент».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4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Этого недостаточно, если в ТЗ не установлены параметры эквивалентности.        </a:t>
            </a: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4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ru-RU" sz="14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Решение Красноярского УФАС от 28.03.2018 № 342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4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же установлены, то вполне подойдет глобальное примечание следующего содержания: 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4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«Везде</a:t>
            </a:r>
            <a:r>
              <a:rPr lang="ru-RU" sz="14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где в проектно-сметной документации есть указания на товарные знаки, допускается использование эквивалентных материалов. Параметры эквивалентности: такие материалы 1) не должны уступать по основным техническим и потребительским характеристикам материалам, указанным в проектно-сметной документации; 2) не должны относиться к более низкому классу материалов по общепринятой классификации (должен относиться к тому же или более высокому классу материалов); 3) должны соответствовать размерам, указанным в проектно-сметной документации. Указанные в проектно-сметной документации заводы-изготовители, ссылки на технические условия производителей, а также места приобретения строительных материалов являются рекомендованными</a:t>
            </a:r>
            <a:r>
              <a:rPr lang="ru-RU" sz="14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.»</a:t>
            </a:r>
            <a:endParaRPr lang="ru-RU" sz="14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4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Решение Архангельского УФАС от 19.01.2018 № 12мз-18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endParaRPr lang="ru-RU" sz="14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endParaRPr lang="ru-RU" sz="14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</a:p>
        </p:txBody>
      </p:sp>
      <p:pic>
        <p:nvPicPr>
          <p:cNvPr id="1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803" y="3242649"/>
            <a:ext cx="381929" cy="44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803" y="5741436"/>
            <a:ext cx="381929" cy="44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331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3329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r>
              <a:rPr lang="ru-RU" sz="4000" dirty="0" smtClean="0"/>
              <a:t>Ошибка №4:</a:t>
            </a:r>
          </a:p>
          <a:p>
            <a:r>
              <a:rPr lang="ru-RU" sz="4000" dirty="0" smtClean="0"/>
              <a:t>Характеристики, выявляемые только после проведения испытаний</a:t>
            </a:r>
          </a:p>
        </p:txBody>
      </p:sp>
    </p:spTree>
    <p:extLst>
      <p:ext uri="{BB962C8B-B14F-4D97-AF65-F5344CB8AC3E}">
        <p14:creationId xmlns:p14="http://schemas.microsoft.com/office/powerpoint/2010/main" val="284375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П.1 ст.33 44-ФЗ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Эксплуатационные характеристики под запретом?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описании объекта закупки указываются </a:t>
            </a:r>
            <a:r>
              <a:rPr lang="ru-RU" sz="16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функциональные, технические и качественные характеристики, эксплуатационные характеристики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объекта закупки (при необходимости). В описание объекта закупки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  </a:t>
            </a:r>
            <a:r>
              <a:rPr lang="ru-RU" sz="16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не </a:t>
            </a:r>
            <a:r>
              <a:rPr lang="ru-RU" sz="16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должны включаться требования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или указания в отношении товарных знаков, знаков обслуживания, фирменных наименований, патентов, полезных моделей, промышленных образцов, наименование страны происхождения товара, требования к товарам, информации, работам, услугам при условии, что такие </a:t>
            </a:r>
            <a:r>
              <a:rPr lang="ru-RU" sz="16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требования или указания влекут за собой ограничение количества участников </a:t>
            </a:r>
            <a:r>
              <a:rPr lang="ru-RU" sz="16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закупки.</a:t>
            </a: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67469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Эксплуатационные характеристики под запретом?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361235" y="1001140"/>
            <a:ext cx="10342773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«зону риска» попадают характеристики, относящиеся к химическому составу, к эксплуатационным свойствам (плотность, прочность, влажность, водоупорность, </a:t>
            </a:r>
            <a:r>
              <a:rPr lang="ru-RU" sz="1600" dirty="0" err="1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паропроницаемость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 т.п.). </a:t>
            </a: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Правоприменительная практика разная, но большая ее часть против заказчиков:</a:t>
            </a: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Решение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ФАС России 11.01.2018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8-44-105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17</a:t>
            </a: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Решение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ФАС России от 17.07.2017  N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К-876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17</a:t>
            </a: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Определение ВС РФ 302-КГ18-15792 от 09.10.2018 по делу А19-9776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2017</a:t>
            </a: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Постановление Арбитражного суда Северо-Кавказского округа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А32-19081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2017</a:t>
            </a: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Есть и прецеденты «за»:</a:t>
            </a: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Московское УФАС 25.04.2018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 2-57-5130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77-18</a:t>
            </a: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ЯНАО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УФАС 25.04.2018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04-01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185-2018</a:t>
            </a: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    Определение ВС РФ 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310-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КГ18-15318 от 01.10.2018 по делу А14-5176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/2017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</a:p>
        </p:txBody>
      </p:sp>
      <p:pic>
        <p:nvPicPr>
          <p:cNvPr id="1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213" y="2321651"/>
            <a:ext cx="381929" cy="44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213" y="2873567"/>
            <a:ext cx="381929" cy="44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142" y="3953684"/>
            <a:ext cx="432000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213" y="4918623"/>
            <a:ext cx="381929" cy="44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213" y="5428295"/>
            <a:ext cx="381929" cy="44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142" y="6006789"/>
            <a:ext cx="432000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707" y="6033436"/>
            <a:ext cx="113435" cy="108000"/>
          </a:xfrm>
          <a:prstGeom prst="rect">
            <a:avLst/>
          </a:prstGeom>
        </p:spPr>
      </p:pic>
      <p:pic>
        <p:nvPicPr>
          <p:cNvPr id="25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142" y="3467854"/>
            <a:ext cx="432000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7707" y="3494501"/>
            <a:ext cx="113435" cy="1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2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Эксплуатационные характеристики под запретом?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эксплуатационные характеристики все-таки очень нужны, чем следует руководствоваться при их установлении: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Tx/>
              <a:buChar char="-"/>
            </a:pP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Указанные должны иметь для заказчика существенное значение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Tx/>
              <a:buChar char="-"/>
            </a:pP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Указанные характеристики должны быть сформированы на основании и в соответствии с ГОСТ (технические условия определенных товаров, но никак не «методы испытаний»!)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Tx/>
              <a:buChar char="-"/>
            </a:pP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В документации не указывается требование в отношении участника закупки о проведении испытаний. Эти испытания, вследствие которых определяются конкретные значения указанных характеристик, проводятся производителями при в ходе осуществления сертификации системы производства, и результаты этих испытаний (протоколы) размещаются на их сайте в свободном доступе!</a:t>
            </a:r>
            <a:endParaRPr lang="ru-RU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11587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3329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r>
              <a:rPr lang="ru-RU" sz="4000" dirty="0" smtClean="0"/>
              <a:t>По следам практики:</a:t>
            </a:r>
          </a:p>
          <a:p>
            <a:r>
              <a:rPr lang="ru-RU" sz="4000" dirty="0" smtClean="0"/>
              <a:t>Группа ошибок, о которых следует помнить</a:t>
            </a:r>
          </a:p>
        </p:txBody>
      </p:sp>
    </p:spTree>
    <p:extLst>
      <p:ext uri="{BB962C8B-B14F-4D97-AF65-F5344CB8AC3E}">
        <p14:creationId xmlns:p14="http://schemas.microsoft.com/office/powerpoint/2010/main" val="125212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П.2 ст.33 44-ФЗ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Описание объекта закупки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Должно быть обеспечено </a:t>
            </a:r>
            <a:r>
              <a:rPr lang="ru-RU" sz="16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использование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 составлении описания объекта закупки показателей, требований, условных обозначений и терминологии, касающихся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технических, качественных,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функциональных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характеристик ТРУ, 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которые </a:t>
            </a:r>
            <a:r>
              <a:rPr lang="ru-RU" sz="16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предусмотрены </a:t>
            </a:r>
            <a:r>
              <a:rPr lang="ru-RU" sz="16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ТР ТС, документами стандартизации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1600" dirty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иных </a:t>
            </a: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требований заказчика.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Требование условное: можно обходить его, обосновывая применение иных, отличных от «стандартных» характеристик.</a:t>
            </a: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181639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5498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sz="40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985305"/>
              </p:ext>
            </p:extLst>
          </p:nvPr>
        </p:nvGraphicFramePr>
        <p:xfrm>
          <a:off x="110835" y="850216"/>
          <a:ext cx="11976390" cy="5558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47887"/>
                <a:gridCol w="6428503"/>
              </a:tblGrid>
              <a:tr h="316281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Описание</a:t>
                      </a:r>
                      <a:r>
                        <a:rPr lang="ru-RU" sz="1250" baseline="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 ошибки</a:t>
                      </a:r>
                      <a:endParaRPr lang="ru-RU" sz="125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Правоприменительная</a:t>
                      </a:r>
                      <a:r>
                        <a:rPr lang="ru-RU" sz="1250" baseline="0" dirty="0" smtClean="0">
                          <a:effectLst/>
                          <a:latin typeface="Segoe UI" panose="020B0502040204020203" pitchFamily="34" charset="0"/>
                          <a:ea typeface="+mn-ea"/>
                          <a:cs typeface="Segoe UI" panose="020B0502040204020203" pitchFamily="34" charset="0"/>
                        </a:rPr>
                        <a:t> практика</a:t>
                      </a:r>
                      <a:endParaRPr lang="ru-RU" sz="125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</a:tr>
              <a:tr h="1052828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Нельзя устанавливать такой комплекс требований</a:t>
                      </a:r>
                      <a:r>
                        <a:rPr lang="ru-RU" sz="125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к товарам (посредством как диапазонов характеристик, так и опциональных требований), который «выводит» на продукцию одного конкретного производителя</a:t>
                      </a: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5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Определение ВС РФ 309-КГ17-20389</a:t>
                      </a:r>
                      <a:r>
                        <a:rPr lang="ru-RU" sz="125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по делу А50-9033</a:t>
                      </a:r>
                      <a:r>
                        <a:rPr lang="en-US" sz="125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/2017</a:t>
                      </a: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5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Если</a:t>
                      </a:r>
                      <a:r>
                        <a:rPr lang="ru-RU" sz="125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участник предлагает товар в большем количестве, чем предусмотрено ТЗ, отклонять его заявку нельзя</a:t>
                      </a: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Определение ВС РФ 309-КГ17-17439 по делу А60-60007</a:t>
                      </a:r>
                      <a:r>
                        <a:rPr lang="en-US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/2016</a:t>
                      </a:r>
                      <a:endParaRPr lang="ru-RU" sz="125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Нельзя отклонять заявку,</a:t>
                      </a:r>
                      <a:r>
                        <a:rPr lang="ru-RU" sz="125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если участник предлагает товар, превосходящий по своим характеристикам требования ТЗ</a:t>
                      </a: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Постановление АС Поволжского округа от</a:t>
                      </a:r>
                      <a:r>
                        <a:rPr lang="ru-RU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11.05.2016 по делу А49-8935</a:t>
                      </a:r>
                      <a:r>
                        <a:rPr lang="en-US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/2015</a:t>
                      </a:r>
                      <a:r>
                        <a:rPr lang="ru-RU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Постановление АС СКО от 03.12.2015 по делу А53-5553</a:t>
                      </a:r>
                      <a:r>
                        <a:rPr lang="en-US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/2015</a:t>
                      </a:r>
                      <a:endParaRPr lang="ru-RU" sz="125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48577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Нельзя закупать одновременно строительные работы и «инвентарь» для наполнения отстраиваемы</a:t>
                      </a:r>
                      <a:r>
                        <a:rPr lang="ru-RU" sz="125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х помещений</a:t>
                      </a: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Определение</a:t>
                      </a:r>
                      <a:r>
                        <a:rPr lang="ru-RU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ВС РФ 305-КГ18-2311 по делу А40-30124</a:t>
                      </a:r>
                      <a:r>
                        <a:rPr lang="en-US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/2017</a:t>
                      </a:r>
                      <a:endParaRPr lang="ru-RU" sz="125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61912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Нельзя</a:t>
                      </a:r>
                      <a:r>
                        <a:rPr lang="ru-RU" sz="125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отклонять заявку, если товар в первой части именуется иначе, чем в документации, но со смыслом названия и с характеристиками все в порядке</a:t>
                      </a: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Определение ВС РФ 310-КГ18-10323 по делу А23-6045</a:t>
                      </a:r>
                      <a:r>
                        <a:rPr lang="en-US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/2017</a:t>
                      </a:r>
                      <a:endParaRPr lang="ru-RU" sz="125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 проекте контракта нельзя не прописывать работы, которые должны</a:t>
                      </a:r>
                      <a:r>
                        <a:rPr lang="ru-RU" sz="125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быть сделаны подрядчиком самостоятельно по ПП РФ 570</a:t>
                      </a: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Решение ФАС России от 02.10.20178</a:t>
                      </a:r>
                      <a:r>
                        <a:rPr lang="ru-RU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по делу К-1269</a:t>
                      </a:r>
                      <a:r>
                        <a:rPr lang="en-US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/17</a:t>
                      </a:r>
                      <a:r>
                        <a:rPr lang="ru-RU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Решение ФАС России от 08.12.2017 № КГОЗ-430</a:t>
                      </a:r>
                      <a:r>
                        <a:rPr lang="en-US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/17</a:t>
                      </a:r>
                      <a:endParaRPr lang="ru-RU" sz="125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БУ, ГУП, МУП</a:t>
                      </a:r>
                      <a:r>
                        <a:rPr lang="ru-RU" sz="125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нельзя применять ПП РФ 570</a:t>
                      </a: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Решение ФАС России</a:t>
                      </a:r>
                      <a:r>
                        <a:rPr lang="ru-RU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от 30.08.2017 по делу № К-1115</a:t>
                      </a:r>
                      <a:r>
                        <a:rPr lang="en-US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/17</a:t>
                      </a:r>
                      <a:endParaRPr lang="ru-RU" sz="125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682189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В случаях, не связанных с ПП РФ 570,</a:t>
                      </a:r>
                      <a:r>
                        <a:rPr lang="ru-RU" sz="125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а также за пределами предусмотренных этим ПП 25% нельзя запрещать генподрядчику привлекать субподрядчиков для выполнения работ</a:t>
                      </a: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Обзор судебной практики</a:t>
                      </a:r>
                      <a:r>
                        <a:rPr lang="ru-RU" sz="125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ВС РФ № 5 от 27.12.2017, п.29</a:t>
                      </a:r>
                      <a:endParaRPr lang="ru-RU" sz="125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413186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Контракт, предоставляемый участником в качестве подтверждения опыта работы</a:t>
                      </a:r>
                      <a:r>
                        <a:rPr lang="ru-RU" sz="125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по ПП РФ 99, должен быть исполнен в полном объеме</a:t>
                      </a:r>
                      <a:endParaRPr lang="ru-RU" sz="125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Письмо Минфина России от 10.09.2017 № 24-02-07</a:t>
                      </a:r>
                      <a:r>
                        <a:rPr lang="en-US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/</a:t>
                      </a:r>
                      <a:r>
                        <a:rPr lang="ru-RU" sz="125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58642</a:t>
                      </a: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smtClean="0">
                <a:cs typeface="Segoe UI" panose="020B0502040204020203" pitchFamily="34" charset="0"/>
              </a:rPr>
              <a:t>Выжимка практики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362" y="6520816"/>
            <a:ext cx="7712075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Анатолий Галимский</a:t>
            </a:r>
            <a:endParaRPr lang="ru-RU" dirty="0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086849" y="6520815"/>
            <a:ext cx="2743200" cy="333462"/>
          </a:xfrm>
        </p:spPr>
        <p:txBody>
          <a:bodyPr/>
          <a:lstStyle>
            <a:lvl1pPr>
              <a:defRPr>
                <a:solidFill>
                  <a:srgbClr val="E4465A"/>
                </a:solidFill>
                <a:latin typeface="Segoe UI" panose="020B0502040204020203" pitchFamily="34" charset="0"/>
              </a:defRPr>
            </a:lvl1pPr>
          </a:lstStyle>
          <a:p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19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7019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13"/>
          <p:cNvGrpSpPr>
            <a:grpSpLocks/>
          </p:cNvGrpSpPr>
          <p:nvPr/>
        </p:nvGrpSpPr>
        <p:grpSpPr bwMode="auto">
          <a:xfrm>
            <a:off x="6546191" y="2434245"/>
            <a:ext cx="2309812" cy="665163"/>
            <a:chOff x="5728201" y="2636912"/>
            <a:chExt cx="1845340" cy="665045"/>
          </a:xfrm>
        </p:grpSpPr>
        <p:cxnSp>
          <p:nvCxnSpPr>
            <p:cNvPr id="15" name="Прямая со стрелкой 14"/>
            <p:cNvCxnSpPr/>
            <p:nvPr/>
          </p:nvCxnSpPr>
          <p:spPr bwMode="auto">
            <a:xfrm>
              <a:off x="7081450" y="2654372"/>
              <a:ext cx="492091" cy="647585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rgbClr val="E4465A"/>
              </a:solidFill>
              <a:prstDash val="sysDash"/>
              <a:round/>
              <a:headEnd type="none" w="med" len="med"/>
              <a:tailEnd type="triangle" w="lg" len="lg"/>
            </a:ln>
            <a:effectLst>
              <a:outerShdw blurRad="127000" dist="63500" dir="5400000" algn="t" rotWithShape="0">
                <a:prstClr val="black">
                  <a:alpha val="20000"/>
                </a:prstClr>
              </a:outerShdw>
            </a:effectLst>
            <a:extLst/>
          </p:spPr>
        </p:cxnSp>
        <p:cxnSp>
          <p:nvCxnSpPr>
            <p:cNvPr id="16" name="Прямая соединительная линия 15"/>
            <p:cNvCxnSpPr/>
            <p:nvPr/>
          </p:nvCxnSpPr>
          <p:spPr bwMode="auto">
            <a:xfrm>
              <a:off x="5728201" y="2636912"/>
              <a:ext cx="1303787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rgbClr val="E4465A"/>
              </a:solidFill>
              <a:prstDash val="sysDash"/>
              <a:round/>
              <a:headEnd type="none" w="med" len="med"/>
              <a:tailEnd type="none" w="med" len="med"/>
            </a:ln>
            <a:effectLst>
              <a:outerShdw blurRad="127000" dist="63500" dir="5400000" algn="t" rotWithShape="0">
                <a:prstClr val="black">
                  <a:alpha val="20000"/>
                </a:prstClr>
              </a:outerShdw>
            </a:effectLst>
            <a:extLst/>
          </p:spPr>
        </p:cxnSp>
      </p:grpSp>
      <p:grpSp>
        <p:nvGrpSpPr>
          <p:cNvPr id="17" name="Группа 16"/>
          <p:cNvGrpSpPr>
            <a:grpSpLocks/>
          </p:cNvGrpSpPr>
          <p:nvPr/>
        </p:nvGrpSpPr>
        <p:grpSpPr bwMode="auto">
          <a:xfrm flipH="1">
            <a:off x="3166404" y="2434245"/>
            <a:ext cx="2314575" cy="665163"/>
            <a:chOff x="5728201" y="2636912"/>
            <a:chExt cx="1845340" cy="665045"/>
          </a:xfrm>
        </p:grpSpPr>
        <p:cxnSp>
          <p:nvCxnSpPr>
            <p:cNvPr id="18" name="Прямая со стрелкой 17"/>
            <p:cNvCxnSpPr/>
            <p:nvPr/>
          </p:nvCxnSpPr>
          <p:spPr bwMode="auto">
            <a:xfrm>
              <a:off x="7081197" y="2654372"/>
              <a:ext cx="492344" cy="647585"/>
            </a:xfrm>
            <a:prstGeom prst="straightConnector1">
              <a:avLst/>
            </a:prstGeom>
            <a:solidFill>
              <a:schemeClr val="bg1"/>
            </a:solidFill>
            <a:ln w="38100" cap="flat" cmpd="sng" algn="ctr">
              <a:solidFill>
                <a:srgbClr val="E4465A"/>
              </a:solidFill>
              <a:prstDash val="sysDash"/>
              <a:round/>
              <a:headEnd type="none" w="med" len="med"/>
              <a:tailEnd type="triangle" w="lg" len="lg"/>
            </a:ln>
            <a:effectLst>
              <a:outerShdw blurRad="127000" dist="63500" dir="5400000" algn="t" rotWithShape="0">
                <a:prstClr val="black">
                  <a:alpha val="20000"/>
                </a:prstClr>
              </a:outerShdw>
            </a:effectLst>
            <a:extLst/>
          </p:spPr>
        </p:cxnSp>
        <p:cxnSp>
          <p:nvCxnSpPr>
            <p:cNvPr id="19" name="Прямая соединительная линия 18"/>
            <p:cNvCxnSpPr/>
            <p:nvPr/>
          </p:nvCxnSpPr>
          <p:spPr bwMode="auto">
            <a:xfrm>
              <a:off x="5728201" y="2636912"/>
              <a:ext cx="1303635" cy="0"/>
            </a:xfrm>
            <a:prstGeom prst="line">
              <a:avLst/>
            </a:prstGeom>
            <a:solidFill>
              <a:schemeClr val="bg1"/>
            </a:solidFill>
            <a:ln w="38100" cap="flat" cmpd="sng" algn="ctr">
              <a:solidFill>
                <a:srgbClr val="E4465A"/>
              </a:solidFill>
              <a:prstDash val="sysDash"/>
              <a:round/>
              <a:headEnd type="none" w="med" len="med"/>
              <a:tailEnd type="none" w="med" len="med"/>
            </a:ln>
            <a:effectLst>
              <a:outerShdw blurRad="127000" dist="63500" dir="5400000" algn="t" rotWithShape="0">
                <a:prstClr val="black">
                  <a:alpha val="20000"/>
                </a:prstClr>
              </a:outerShdw>
            </a:effectLst>
            <a:extLst/>
          </p:spPr>
        </p:cxnSp>
      </p:grpSp>
      <p:sp>
        <p:nvSpPr>
          <p:cNvPr id="23557" name="Прямоугольник 1"/>
          <p:cNvSpPr>
            <a:spLocks noChangeArrowheads="1"/>
          </p:cNvSpPr>
          <p:nvPr/>
        </p:nvSpPr>
        <p:spPr bwMode="auto">
          <a:xfrm>
            <a:off x="1524000" y="6092826"/>
            <a:ext cx="9144000" cy="144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ru-RU" altLang="ru-RU"/>
          </a:p>
        </p:txBody>
      </p:sp>
      <p:sp>
        <p:nvSpPr>
          <p:cNvPr id="23558" name="Freeform 17"/>
          <p:cNvSpPr>
            <a:spLocks noEditPoints="1"/>
          </p:cNvSpPr>
          <p:nvPr/>
        </p:nvSpPr>
        <p:spPr bwMode="auto">
          <a:xfrm>
            <a:off x="5691188" y="1798638"/>
            <a:ext cx="855662" cy="1174750"/>
          </a:xfrm>
          <a:custGeom>
            <a:avLst/>
            <a:gdLst>
              <a:gd name="T0" fmla="*/ 2147483647 w 11858"/>
              <a:gd name="T1" fmla="*/ 2147483647 h 16280"/>
              <a:gd name="T2" fmla="*/ 2147483647 w 11858"/>
              <a:gd name="T3" fmla="*/ 2147483647 h 16280"/>
              <a:gd name="T4" fmla="*/ 2147483647 w 11858"/>
              <a:gd name="T5" fmla="*/ 2147483647 h 16280"/>
              <a:gd name="T6" fmla="*/ 2147483647 w 11858"/>
              <a:gd name="T7" fmla="*/ 2147483647 h 16280"/>
              <a:gd name="T8" fmla="*/ 2147483647 w 11858"/>
              <a:gd name="T9" fmla="*/ 2147483647 h 16280"/>
              <a:gd name="T10" fmla="*/ 2147483647 w 11858"/>
              <a:gd name="T11" fmla="*/ 2147483647 h 16280"/>
              <a:gd name="T12" fmla="*/ 2147483647 w 11858"/>
              <a:gd name="T13" fmla="*/ 2147483647 h 16280"/>
              <a:gd name="T14" fmla="*/ 2147483647 w 11858"/>
              <a:gd name="T15" fmla="*/ 2147483647 h 16280"/>
              <a:gd name="T16" fmla="*/ 2147483647 w 11858"/>
              <a:gd name="T17" fmla="*/ 2147483647 h 16280"/>
              <a:gd name="T18" fmla="*/ 2147483647 w 11858"/>
              <a:gd name="T19" fmla="*/ 2147483647 h 16280"/>
              <a:gd name="T20" fmla="*/ 2147483647 w 11858"/>
              <a:gd name="T21" fmla="*/ 2147483647 h 16280"/>
              <a:gd name="T22" fmla="*/ 2147483647 w 11858"/>
              <a:gd name="T23" fmla="*/ 2147483647 h 16280"/>
              <a:gd name="T24" fmla="*/ 2147483647 w 11858"/>
              <a:gd name="T25" fmla="*/ 2147483647 h 16280"/>
              <a:gd name="T26" fmla="*/ 2147483647 w 11858"/>
              <a:gd name="T27" fmla="*/ 2147483647 h 16280"/>
              <a:gd name="T28" fmla="*/ 2147483647 w 11858"/>
              <a:gd name="T29" fmla="*/ 2147483647 h 16280"/>
              <a:gd name="T30" fmla="*/ 2147483647 w 11858"/>
              <a:gd name="T31" fmla="*/ 2147483647 h 16280"/>
              <a:gd name="T32" fmla="*/ 2147483647 w 11858"/>
              <a:gd name="T33" fmla="*/ 2147483647 h 16280"/>
              <a:gd name="T34" fmla="*/ 2147483647 w 11858"/>
              <a:gd name="T35" fmla="*/ 2147483647 h 16280"/>
              <a:gd name="T36" fmla="*/ 2147483647 w 11858"/>
              <a:gd name="T37" fmla="*/ 2147483647 h 16280"/>
              <a:gd name="T38" fmla="*/ 2147483647 w 11858"/>
              <a:gd name="T39" fmla="*/ 2147483647 h 16280"/>
              <a:gd name="T40" fmla="*/ 2147483647 w 11858"/>
              <a:gd name="T41" fmla="*/ 2147483647 h 16280"/>
              <a:gd name="T42" fmla="*/ 2147483647 w 11858"/>
              <a:gd name="T43" fmla="*/ 2147483647 h 16280"/>
              <a:gd name="T44" fmla="*/ 2147483647 w 11858"/>
              <a:gd name="T45" fmla="*/ 2147483647 h 16280"/>
              <a:gd name="T46" fmla="*/ 2147483647 w 11858"/>
              <a:gd name="T47" fmla="*/ 2147483647 h 16280"/>
              <a:gd name="T48" fmla="*/ 2147483647 w 11858"/>
              <a:gd name="T49" fmla="*/ 2147483647 h 16280"/>
              <a:gd name="T50" fmla="*/ 2147483647 w 11858"/>
              <a:gd name="T51" fmla="*/ 2147483647 h 16280"/>
              <a:gd name="T52" fmla="*/ 2147483647 w 11858"/>
              <a:gd name="T53" fmla="*/ 2147483647 h 16280"/>
              <a:gd name="T54" fmla="*/ 2147483647 w 11858"/>
              <a:gd name="T55" fmla="*/ 2147483647 h 16280"/>
              <a:gd name="T56" fmla="*/ 2147483647 w 11858"/>
              <a:gd name="T57" fmla="*/ 2147483647 h 16280"/>
              <a:gd name="T58" fmla="*/ 2147483647 w 11858"/>
              <a:gd name="T59" fmla="*/ 2147483647 h 16280"/>
              <a:gd name="T60" fmla="*/ 2147483647 w 11858"/>
              <a:gd name="T61" fmla="*/ 2147483647 h 16280"/>
              <a:gd name="T62" fmla="*/ 2147483647 w 11858"/>
              <a:gd name="T63" fmla="*/ 2147483647 h 16280"/>
              <a:gd name="T64" fmla="*/ 2147483647 w 11858"/>
              <a:gd name="T65" fmla="*/ 2147483647 h 16280"/>
              <a:gd name="T66" fmla="*/ 2147483647 w 11858"/>
              <a:gd name="T67" fmla="*/ 2147483647 h 16280"/>
              <a:gd name="T68" fmla="*/ 2147483647 w 11858"/>
              <a:gd name="T69" fmla="*/ 2147483647 h 16280"/>
              <a:gd name="T70" fmla="*/ 2147483647 w 11858"/>
              <a:gd name="T71" fmla="*/ 2147483647 h 16280"/>
              <a:gd name="T72" fmla="*/ 2147483647 w 11858"/>
              <a:gd name="T73" fmla="*/ 2147483647 h 16280"/>
              <a:gd name="T74" fmla="*/ 2147483647 w 11858"/>
              <a:gd name="T75" fmla="*/ 2147483647 h 16280"/>
              <a:gd name="T76" fmla="*/ 2147483647 w 11858"/>
              <a:gd name="T77" fmla="*/ 2147483647 h 16280"/>
              <a:gd name="T78" fmla="*/ 2147483647 w 11858"/>
              <a:gd name="T79" fmla="*/ 2147483647 h 16280"/>
              <a:gd name="T80" fmla="*/ 2147483647 w 11858"/>
              <a:gd name="T81" fmla="*/ 2147483647 h 16280"/>
              <a:gd name="T82" fmla="*/ 2147483647 w 11858"/>
              <a:gd name="T83" fmla="*/ 2147483647 h 16280"/>
              <a:gd name="T84" fmla="*/ 2147483647 w 11858"/>
              <a:gd name="T85" fmla="*/ 2147483647 h 16280"/>
              <a:gd name="T86" fmla="*/ 2147483647 w 11858"/>
              <a:gd name="T87" fmla="*/ 2147483647 h 16280"/>
              <a:gd name="T88" fmla="*/ 2147483647 w 11858"/>
              <a:gd name="T89" fmla="*/ 2147483647 h 16280"/>
              <a:gd name="T90" fmla="*/ 2147483647 w 11858"/>
              <a:gd name="T91" fmla="*/ 2147483647 h 16280"/>
              <a:gd name="T92" fmla="*/ 2147483647 w 11858"/>
              <a:gd name="T93" fmla="*/ 2147483647 h 16280"/>
              <a:gd name="T94" fmla="*/ 2147483647 w 11858"/>
              <a:gd name="T95" fmla="*/ 2147483647 h 16280"/>
              <a:gd name="T96" fmla="*/ 2147483647 w 11858"/>
              <a:gd name="T97" fmla="*/ 2147483647 h 16280"/>
              <a:gd name="T98" fmla="*/ 2147483647 w 11858"/>
              <a:gd name="T99" fmla="*/ 2147483647 h 16280"/>
              <a:gd name="T100" fmla="*/ 2147483647 w 11858"/>
              <a:gd name="T101" fmla="*/ 2147483647 h 16280"/>
              <a:gd name="T102" fmla="*/ 2147483647 w 11858"/>
              <a:gd name="T103" fmla="*/ 2147483647 h 16280"/>
              <a:gd name="T104" fmla="*/ 2147483647 w 11858"/>
              <a:gd name="T105" fmla="*/ 2147483647 h 16280"/>
              <a:gd name="T106" fmla="*/ 2147483647 w 11858"/>
              <a:gd name="T107" fmla="*/ 2147483647 h 16280"/>
              <a:gd name="T108" fmla="*/ 2147483647 w 11858"/>
              <a:gd name="T109" fmla="*/ 2147483647 h 16280"/>
              <a:gd name="T110" fmla="*/ 2147483647 w 11858"/>
              <a:gd name="T111" fmla="*/ 2147483647 h 16280"/>
              <a:gd name="T112" fmla="*/ 2147483647 w 11858"/>
              <a:gd name="T113" fmla="*/ 2147483647 h 16280"/>
              <a:gd name="T114" fmla="*/ 2147483647 w 11858"/>
              <a:gd name="T115" fmla="*/ 2147483647 h 16280"/>
              <a:gd name="T116" fmla="*/ 2147483647 w 11858"/>
              <a:gd name="T117" fmla="*/ 2147483647 h 16280"/>
              <a:gd name="T118" fmla="*/ 2147483647 w 11858"/>
              <a:gd name="T119" fmla="*/ 2147483647 h 16280"/>
              <a:gd name="T120" fmla="*/ 2147483647 w 11858"/>
              <a:gd name="T121" fmla="*/ 2147483647 h 1628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1858" h="16280">
                <a:moveTo>
                  <a:pt x="624" y="0"/>
                </a:moveTo>
                <a:lnTo>
                  <a:pt x="11234" y="0"/>
                </a:lnTo>
                <a:lnTo>
                  <a:pt x="11266" y="1"/>
                </a:lnTo>
                <a:lnTo>
                  <a:pt x="11298" y="3"/>
                </a:lnTo>
                <a:lnTo>
                  <a:pt x="11329" y="7"/>
                </a:lnTo>
                <a:lnTo>
                  <a:pt x="11360" y="12"/>
                </a:lnTo>
                <a:lnTo>
                  <a:pt x="11390" y="19"/>
                </a:lnTo>
                <a:lnTo>
                  <a:pt x="11420" y="28"/>
                </a:lnTo>
                <a:lnTo>
                  <a:pt x="11448" y="38"/>
                </a:lnTo>
                <a:lnTo>
                  <a:pt x="11477" y="49"/>
                </a:lnTo>
                <a:lnTo>
                  <a:pt x="11504" y="61"/>
                </a:lnTo>
                <a:lnTo>
                  <a:pt x="11531" y="75"/>
                </a:lnTo>
                <a:lnTo>
                  <a:pt x="11557" y="91"/>
                </a:lnTo>
                <a:lnTo>
                  <a:pt x="11583" y="107"/>
                </a:lnTo>
                <a:lnTo>
                  <a:pt x="11607" y="124"/>
                </a:lnTo>
                <a:lnTo>
                  <a:pt x="11631" y="142"/>
                </a:lnTo>
                <a:lnTo>
                  <a:pt x="11653" y="162"/>
                </a:lnTo>
                <a:lnTo>
                  <a:pt x="11676" y="182"/>
                </a:lnTo>
                <a:lnTo>
                  <a:pt x="11696" y="205"/>
                </a:lnTo>
                <a:lnTo>
                  <a:pt x="11715" y="227"/>
                </a:lnTo>
                <a:lnTo>
                  <a:pt x="11734" y="250"/>
                </a:lnTo>
                <a:lnTo>
                  <a:pt x="11751" y="275"/>
                </a:lnTo>
                <a:lnTo>
                  <a:pt x="11767" y="300"/>
                </a:lnTo>
                <a:lnTo>
                  <a:pt x="11783" y="326"/>
                </a:lnTo>
                <a:lnTo>
                  <a:pt x="11797" y="353"/>
                </a:lnTo>
                <a:lnTo>
                  <a:pt x="11809" y="381"/>
                </a:lnTo>
                <a:lnTo>
                  <a:pt x="11820" y="409"/>
                </a:lnTo>
                <a:lnTo>
                  <a:pt x="11829" y="438"/>
                </a:lnTo>
                <a:lnTo>
                  <a:pt x="11839" y="467"/>
                </a:lnTo>
                <a:lnTo>
                  <a:pt x="11846" y="498"/>
                </a:lnTo>
                <a:lnTo>
                  <a:pt x="11851" y="528"/>
                </a:lnTo>
                <a:lnTo>
                  <a:pt x="11855" y="560"/>
                </a:lnTo>
                <a:lnTo>
                  <a:pt x="11857" y="591"/>
                </a:lnTo>
                <a:lnTo>
                  <a:pt x="11858" y="623"/>
                </a:lnTo>
                <a:lnTo>
                  <a:pt x="11858" y="15657"/>
                </a:lnTo>
                <a:lnTo>
                  <a:pt x="11857" y="15689"/>
                </a:lnTo>
                <a:lnTo>
                  <a:pt x="11855" y="15720"/>
                </a:lnTo>
                <a:lnTo>
                  <a:pt x="11851" y="15752"/>
                </a:lnTo>
                <a:lnTo>
                  <a:pt x="11846" y="15782"/>
                </a:lnTo>
                <a:lnTo>
                  <a:pt x="11839" y="15813"/>
                </a:lnTo>
                <a:lnTo>
                  <a:pt x="11829" y="15842"/>
                </a:lnTo>
                <a:lnTo>
                  <a:pt x="11820" y="15871"/>
                </a:lnTo>
                <a:lnTo>
                  <a:pt x="11809" y="15899"/>
                </a:lnTo>
                <a:lnTo>
                  <a:pt x="11797" y="15927"/>
                </a:lnTo>
                <a:lnTo>
                  <a:pt x="11783" y="15954"/>
                </a:lnTo>
                <a:lnTo>
                  <a:pt x="11767" y="15980"/>
                </a:lnTo>
                <a:lnTo>
                  <a:pt x="11751" y="16005"/>
                </a:lnTo>
                <a:lnTo>
                  <a:pt x="11734" y="16030"/>
                </a:lnTo>
                <a:lnTo>
                  <a:pt x="11715" y="16053"/>
                </a:lnTo>
                <a:lnTo>
                  <a:pt x="11696" y="16075"/>
                </a:lnTo>
                <a:lnTo>
                  <a:pt x="11676" y="16098"/>
                </a:lnTo>
                <a:lnTo>
                  <a:pt x="11653" y="16118"/>
                </a:lnTo>
                <a:lnTo>
                  <a:pt x="11631" y="16138"/>
                </a:lnTo>
                <a:lnTo>
                  <a:pt x="11607" y="16156"/>
                </a:lnTo>
                <a:lnTo>
                  <a:pt x="11583" y="16173"/>
                </a:lnTo>
                <a:lnTo>
                  <a:pt x="11557" y="16189"/>
                </a:lnTo>
                <a:lnTo>
                  <a:pt x="11531" y="16205"/>
                </a:lnTo>
                <a:lnTo>
                  <a:pt x="11504" y="16219"/>
                </a:lnTo>
                <a:lnTo>
                  <a:pt x="11477" y="16231"/>
                </a:lnTo>
                <a:lnTo>
                  <a:pt x="11448" y="16242"/>
                </a:lnTo>
                <a:lnTo>
                  <a:pt x="11420" y="16252"/>
                </a:lnTo>
                <a:lnTo>
                  <a:pt x="11390" y="16261"/>
                </a:lnTo>
                <a:lnTo>
                  <a:pt x="11360" y="16268"/>
                </a:lnTo>
                <a:lnTo>
                  <a:pt x="11329" y="16273"/>
                </a:lnTo>
                <a:lnTo>
                  <a:pt x="11298" y="16277"/>
                </a:lnTo>
                <a:lnTo>
                  <a:pt x="11266" y="16279"/>
                </a:lnTo>
                <a:lnTo>
                  <a:pt x="11234" y="16280"/>
                </a:lnTo>
                <a:lnTo>
                  <a:pt x="624" y="16280"/>
                </a:lnTo>
                <a:lnTo>
                  <a:pt x="592" y="16279"/>
                </a:lnTo>
                <a:lnTo>
                  <a:pt x="560" y="16277"/>
                </a:lnTo>
                <a:lnTo>
                  <a:pt x="529" y="16273"/>
                </a:lnTo>
                <a:lnTo>
                  <a:pt x="498" y="16268"/>
                </a:lnTo>
                <a:lnTo>
                  <a:pt x="468" y="16261"/>
                </a:lnTo>
                <a:lnTo>
                  <a:pt x="438" y="16252"/>
                </a:lnTo>
                <a:lnTo>
                  <a:pt x="410" y="16242"/>
                </a:lnTo>
                <a:lnTo>
                  <a:pt x="381" y="16231"/>
                </a:lnTo>
                <a:lnTo>
                  <a:pt x="354" y="16219"/>
                </a:lnTo>
                <a:lnTo>
                  <a:pt x="327" y="16205"/>
                </a:lnTo>
                <a:lnTo>
                  <a:pt x="301" y="16189"/>
                </a:lnTo>
                <a:lnTo>
                  <a:pt x="275" y="16173"/>
                </a:lnTo>
                <a:lnTo>
                  <a:pt x="251" y="16156"/>
                </a:lnTo>
                <a:lnTo>
                  <a:pt x="227" y="16138"/>
                </a:lnTo>
                <a:lnTo>
                  <a:pt x="205" y="16118"/>
                </a:lnTo>
                <a:lnTo>
                  <a:pt x="182" y="16098"/>
                </a:lnTo>
                <a:lnTo>
                  <a:pt x="162" y="16075"/>
                </a:lnTo>
                <a:lnTo>
                  <a:pt x="143" y="16053"/>
                </a:lnTo>
                <a:lnTo>
                  <a:pt x="124" y="16030"/>
                </a:lnTo>
                <a:lnTo>
                  <a:pt x="107" y="16005"/>
                </a:lnTo>
                <a:lnTo>
                  <a:pt x="91" y="15980"/>
                </a:lnTo>
                <a:lnTo>
                  <a:pt x="75" y="15954"/>
                </a:lnTo>
                <a:lnTo>
                  <a:pt x="61" y="15927"/>
                </a:lnTo>
                <a:lnTo>
                  <a:pt x="49" y="15899"/>
                </a:lnTo>
                <a:lnTo>
                  <a:pt x="38" y="15871"/>
                </a:lnTo>
                <a:lnTo>
                  <a:pt x="29" y="15842"/>
                </a:lnTo>
                <a:lnTo>
                  <a:pt x="19" y="15813"/>
                </a:lnTo>
                <a:lnTo>
                  <a:pt x="12" y="15782"/>
                </a:lnTo>
                <a:lnTo>
                  <a:pt x="7" y="15752"/>
                </a:lnTo>
                <a:lnTo>
                  <a:pt x="3" y="15720"/>
                </a:lnTo>
                <a:lnTo>
                  <a:pt x="1" y="15689"/>
                </a:lnTo>
                <a:lnTo>
                  <a:pt x="0" y="15657"/>
                </a:lnTo>
                <a:lnTo>
                  <a:pt x="0" y="623"/>
                </a:lnTo>
                <a:lnTo>
                  <a:pt x="1" y="591"/>
                </a:lnTo>
                <a:lnTo>
                  <a:pt x="3" y="560"/>
                </a:lnTo>
                <a:lnTo>
                  <a:pt x="7" y="528"/>
                </a:lnTo>
                <a:lnTo>
                  <a:pt x="12" y="498"/>
                </a:lnTo>
                <a:lnTo>
                  <a:pt x="19" y="467"/>
                </a:lnTo>
                <a:lnTo>
                  <a:pt x="29" y="438"/>
                </a:lnTo>
                <a:lnTo>
                  <a:pt x="38" y="409"/>
                </a:lnTo>
                <a:lnTo>
                  <a:pt x="49" y="381"/>
                </a:lnTo>
                <a:lnTo>
                  <a:pt x="61" y="353"/>
                </a:lnTo>
                <a:lnTo>
                  <a:pt x="75" y="326"/>
                </a:lnTo>
                <a:lnTo>
                  <a:pt x="91" y="300"/>
                </a:lnTo>
                <a:lnTo>
                  <a:pt x="107" y="275"/>
                </a:lnTo>
                <a:lnTo>
                  <a:pt x="124" y="250"/>
                </a:lnTo>
                <a:lnTo>
                  <a:pt x="143" y="227"/>
                </a:lnTo>
                <a:lnTo>
                  <a:pt x="162" y="205"/>
                </a:lnTo>
                <a:lnTo>
                  <a:pt x="182" y="182"/>
                </a:lnTo>
                <a:lnTo>
                  <a:pt x="205" y="162"/>
                </a:lnTo>
                <a:lnTo>
                  <a:pt x="227" y="142"/>
                </a:lnTo>
                <a:lnTo>
                  <a:pt x="251" y="124"/>
                </a:lnTo>
                <a:lnTo>
                  <a:pt x="275" y="107"/>
                </a:lnTo>
                <a:lnTo>
                  <a:pt x="301" y="91"/>
                </a:lnTo>
                <a:lnTo>
                  <a:pt x="327" y="75"/>
                </a:lnTo>
                <a:lnTo>
                  <a:pt x="354" y="61"/>
                </a:lnTo>
                <a:lnTo>
                  <a:pt x="381" y="49"/>
                </a:lnTo>
                <a:lnTo>
                  <a:pt x="410" y="38"/>
                </a:lnTo>
                <a:lnTo>
                  <a:pt x="438" y="28"/>
                </a:lnTo>
                <a:lnTo>
                  <a:pt x="468" y="19"/>
                </a:lnTo>
                <a:lnTo>
                  <a:pt x="498" y="12"/>
                </a:lnTo>
                <a:lnTo>
                  <a:pt x="529" y="7"/>
                </a:lnTo>
                <a:lnTo>
                  <a:pt x="560" y="3"/>
                </a:lnTo>
                <a:lnTo>
                  <a:pt x="592" y="1"/>
                </a:lnTo>
                <a:lnTo>
                  <a:pt x="624" y="0"/>
                </a:lnTo>
                <a:close/>
                <a:moveTo>
                  <a:pt x="10610" y="1246"/>
                </a:moveTo>
                <a:lnTo>
                  <a:pt x="1248" y="1246"/>
                </a:lnTo>
                <a:lnTo>
                  <a:pt x="1248" y="15034"/>
                </a:lnTo>
                <a:lnTo>
                  <a:pt x="10610" y="15034"/>
                </a:lnTo>
                <a:lnTo>
                  <a:pt x="10610" y="1246"/>
                </a:lnTo>
                <a:close/>
                <a:moveTo>
                  <a:pt x="6315" y="12125"/>
                </a:moveTo>
                <a:lnTo>
                  <a:pt x="6303" y="12110"/>
                </a:lnTo>
                <a:lnTo>
                  <a:pt x="6292" y="12095"/>
                </a:lnTo>
                <a:lnTo>
                  <a:pt x="6282" y="12079"/>
                </a:lnTo>
                <a:lnTo>
                  <a:pt x="6272" y="12062"/>
                </a:lnTo>
                <a:lnTo>
                  <a:pt x="6263" y="12046"/>
                </a:lnTo>
                <a:lnTo>
                  <a:pt x="6256" y="12030"/>
                </a:lnTo>
                <a:lnTo>
                  <a:pt x="6249" y="12013"/>
                </a:lnTo>
                <a:lnTo>
                  <a:pt x="6243" y="11995"/>
                </a:lnTo>
                <a:lnTo>
                  <a:pt x="6238" y="11978"/>
                </a:lnTo>
                <a:lnTo>
                  <a:pt x="6234" y="11961"/>
                </a:lnTo>
                <a:lnTo>
                  <a:pt x="6231" y="11943"/>
                </a:lnTo>
                <a:lnTo>
                  <a:pt x="6228" y="11925"/>
                </a:lnTo>
                <a:lnTo>
                  <a:pt x="6227" y="11907"/>
                </a:lnTo>
                <a:lnTo>
                  <a:pt x="6226" y="11889"/>
                </a:lnTo>
                <a:lnTo>
                  <a:pt x="6226" y="11871"/>
                </a:lnTo>
                <a:lnTo>
                  <a:pt x="6227" y="11854"/>
                </a:lnTo>
                <a:lnTo>
                  <a:pt x="6229" y="11836"/>
                </a:lnTo>
                <a:lnTo>
                  <a:pt x="6232" y="11818"/>
                </a:lnTo>
                <a:lnTo>
                  <a:pt x="6235" y="11801"/>
                </a:lnTo>
                <a:lnTo>
                  <a:pt x="6239" y="11783"/>
                </a:lnTo>
                <a:lnTo>
                  <a:pt x="6244" y="11766"/>
                </a:lnTo>
                <a:lnTo>
                  <a:pt x="6250" y="11749"/>
                </a:lnTo>
                <a:lnTo>
                  <a:pt x="6257" y="11732"/>
                </a:lnTo>
                <a:lnTo>
                  <a:pt x="6265" y="11715"/>
                </a:lnTo>
                <a:lnTo>
                  <a:pt x="6273" y="11699"/>
                </a:lnTo>
                <a:lnTo>
                  <a:pt x="6283" y="11684"/>
                </a:lnTo>
                <a:lnTo>
                  <a:pt x="6293" y="11669"/>
                </a:lnTo>
                <a:lnTo>
                  <a:pt x="6304" y="11653"/>
                </a:lnTo>
                <a:lnTo>
                  <a:pt x="6316" y="11639"/>
                </a:lnTo>
                <a:lnTo>
                  <a:pt x="6328" y="11625"/>
                </a:lnTo>
                <a:lnTo>
                  <a:pt x="6342" y="11612"/>
                </a:lnTo>
                <a:lnTo>
                  <a:pt x="6356" y="11600"/>
                </a:lnTo>
                <a:lnTo>
                  <a:pt x="6371" y="11587"/>
                </a:lnTo>
                <a:lnTo>
                  <a:pt x="6387" y="11576"/>
                </a:lnTo>
                <a:lnTo>
                  <a:pt x="6402" y="11566"/>
                </a:lnTo>
                <a:lnTo>
                  <a:pt x="6418" y="11556"/>
                </a:lnTo>
                <a:lnTo>
                  <a:pt x="6434" y="11548"/>
                </a:lnTo>
                <a:lnTo>
                  <a:pt x="6452" y="11539"/>
                </a:lnTo>
                <a:lnTo>
                  <a:pt x="6468" y="11533"/>
                </a:lnTo>
                <a:lnTo>
                  <a:pt x="6485" y="11527"/>
                </a:lnTo>
                <a:lnTo>
                  <a:pt x="6503" y="11522"/>
                </a:lnTo>
                <a:lnTo>
                  <a:pt x="6521" y="11518"/>
                </a:lnTo>
                <a:lnTo>
                  <a:pt x="6538" y="11514"/>
                </a:lnTo>
                <a:lnTo>
                  <a:pt x="6557" y="11512"/>
                </a:lnTo>
                <a:lnTo>
                  <a:pt x="6574" y="11510"/>
                </a:lnTo>
                <a:lnTo>
                  <a:pt x="6592" y="11510"/>
                </a:lnTo>
                <a:lnTo>
                  <a:pt x="6610" y="11510"/>
                </a:lnTo>
                <a:lnTo>
                  <a:pt x="6628" y="11511"/>
                </a:lnTo>
                <a:lnTo>
                  <a:pt x="6645" y="11513"/>
                </a:lnTo>
                <a:lnTo>
                  <a:pt x="6664" y="11515"/>
                </a:lnTo>
                <a:lnTo>
                  <a:pt x="6681" y="11519"/>
                </a:lnTo>
                <a:lnTo>
                  <a:pt x="6698" y="11523"/>
                </a:lnTo>
                <a:lnTo>
                  <a:pt x="6716" y="11528"/>
                </a:lnTo>
                <a:lnTo>
                  <a:pt x="6733" y="11534"/>
                </a:lnTo>
                <a:lnTo>
                  <a:pt x="6749" y="11542"/>
                </a:lnTo>
                <a:lnTo>
                  <a:pt x="6766" y="11549"/>
                </a:lnTo>
                <a:lnTo>
                  <a:pt x="6782" y="11558"/>
                </a:lnTo>
                <a:lnTo>
                  <a:pt x="6798" y="11567"/>
                </a:lnTo>
                <a:lnTo>
                  <a:pt x="6814" y="11577"/>
                </a:lnTo>
                <a:lnTo>
                  <a:pt x="6828" y="11588"/>
                </a:lnTo>
                <a:lnTo>
                  <a:pt x="6842" y="11600"/>
                </a:lnTo>
                <a:lnTo>
                  <a:pt x="6856" y="11613"/>
                </a:lnTo>
                <a:lnTo>
                  <a:pt x="6870" y="11626"/>
                </a:lnTo>
                <a:lnTo>
                  <a:pt x="6883" y="11640"/>
                </a:lnTo>
                <a:lnTo>
                  <a:pt x="7410" y="12257"/>
                </a:lnTo>
                <a:lnTo>
                  <a:pt x="9206" y="10274"/>
                </a:lnTo>
                <a:lnTo>
                  <a:pt x="9220" y="10260"/>
                </a:lnTo>
                <a:lnTo>
                  <a:pt x="9233" y="10247"/>
                </a:lnTo>
                <a:lnTo>
                  <a:pt x="9247" y="10235"/>
                </a:lnTo>
                <a:lnTo>
                  <a:pt x="9262" y="10224"/>
                </a:lnTo>
                <a:lnTo>
                  <a:pt x="9278" y="10213"/>
                </a:lnTo>
                <a:lnTo>
                  <a:pt x="9293" y="10203"/>
                </a:lnTo>
                <a:lnTo>
                  <a:pt x="9309" y="10194"/>
                </a:lnTo>
                <a:lnTo>
                  <a:pt x="9326" y="10186"/>
                </a:lnTo>
                <a:lnTo>
                  <a:pt x="9342" y="10179"/>
                </a:lnTo>
                <a:lnTo>
                  <a:pt x="9359" y="10173"/>
                </a:lnTo>
                <a:lnTo>
                  <a:pt x="9376" y="10167"/>
                </a:lnTo>
                <a:lnTo>
                  <a:pt x="9393" y="10163"/>
                </a:lnTo>
                <a:lnTo>
                  <a:pt x="9411" y="10159"/>
                </a:lnTo>
                <a:lnTo>
                  <a:pt x="9429" y="10156"/>
                </a:lnTo>
                <a:lnTo>
                  <a:pt x="9446" y="10154"/>
                </a:lnTo>
                <a:lnTo>
                  <a:pt x="9464" y="10153"/>
                </a:lnTo>
                <a:lnTo>
                  <a:pt x="9482" y="10152"/>
                </a:lnTo>
                <a:lnTo>
                  <a:pt x="9500" y="10153"/>
                </a:lnTo>
                <a:lnTo>
                  <a:pt x="9517" y="10154"/>
                </a:lnTo>
                <a:lnTo>
                  <a:pt x="9536" y="10156"/>
                </a:lnTo>
                <a:lnTo>
                  <a:pt x="9553" y="10159"/>
                </a:lnTo>
                <a:lnTo>
                  <a:pt x="9571" y="10162"/>
                </a:lnTo>
                <a:lnTo>
                  <a:pt x="9589" y="10167"/>
                </a:lnTo>
                <a:lnTo>
                  <a:pt x="9606" y="10172"/>
                </a:lnTo>
                <a:lnTo>
                  <a:pt x="9622" y="10179"/>
                </a:lnTo>
                <a:lnTo>
                  <a:pt x="9639" y="10186"/>
                </a:lnTo>
                <a:lnTo>
                  <a:pt x="9656" y="10194"/>
                </a:lnTo>
                <a:lnTo>
                  <a:pt x="9672" y="10203"/>
                </a:lnTo>
                <a:lnTo>
                  <a:pt x="9687" y="10213"/>
                </a:lnTo>
                <a:lnTo>
                  <a:pt x="9704" y="10224"/>
                </a:lnTo>
                <a:lnTo>
                  <a:pt x="9718" y="10235"/>
                </a:lnTo>
                <a:lnTo>
                  <a:pt x="9733" y="10248"/>
                </a:lnTo>
                <a:lnTo>
                  <a:pt x="9746" y="10261"/>
                </a:lnTo>
                <a:lnTo>
                  <a:pt x="9760" y="10275"/>
                </a:lnTo>
                <a:lnTo>
                  <a:pt x="9772" y="10289"/>
                </a:lnTo>
                <a:lnTo>
                  <a:pt x="9783" y="10304"/>
                </a:lnTo>
                <a:lnTo>
                  <a:pt x="9794" y="10319"/>
                </a:lnTo>
                <a:lnTo>
                  <a:pt x="9804" y="10335"/>
                </a:lnTo>
                <a:lnTo>
                  <a:pt x="9813" y="10350"/>
                </a:lnTo>
                <a:lnTo>
                  <a:pt x="9821" y="10367"/>
                </a:lnTo>
                <a:lnTo>
                  <a:pt x="9828" y="10384"/>
                </a:lnTo>
                <a:lnTo>
                  <a:pt x="9834" y="10400"/>
                </a:lnTo>
                <a:lnTo>
                  <a:pt x="9840" y="10417"/>
                </a:lnTo>
                <a:lnTo>
                  <a:pt x="9844" y="10434"/>
                </a:lnTo>
                <a:lnTo>
                  <a:pt x="9848" y="10452"/>
                </a:lnTo>
                <a:lnTo>
                  <a:pt x="9851" y="10470"/>
                </a:lnTo>
                <a:lnTo>
                  <a:pt x="9853" y="10487"/>
                </a:lnTo>
                <a:lnTo>
                  <a:pt x="9854" y="10506"/>
                </a:lnTo>
                <a:lnTo>
                  <a:pt x="9856" y="10523"/>
                </a:lnTo>
                <a:lnTo>
                  <a:pt x="9856" y="10541"/>
                </a:lnTo>
                <a:lnTo>
                  <a:pt x="9853" y="10559"/>
                </a:lnTo>
                <a:lnTo>
                  <a:pt x="9851" y="10577"/>
                </a:lnTo>
                <a:lnTo>
                  <a:pt x="9848" y="10594"/>
                </a:lnTo>
                <a:lnTo>
                  <a:pt x="9845" y="10612"/>
                </a:lnTo>
                <a:lnTo>
                  <a:pt x="9840" y="10630"/>
                </a:lnTo>
                <a:lnTo>
                  <a:pt x="9835" y="10646"/>
                </a:lnTo>
                <a:lnTo>
                  <a:pt x="9828" y="10663"/>
                </a:lnTo>
                <a:lnTo>
                  <a:pt x="9821" y="10681"/>
                </a:lnTo>
                <a:lnTo>
                  <a:pt x="9813" y="10697"/>
                </a:lnTo>
                <a:lnTo>
                  <a:pt x="9804" y="10713"/>
                </a:lnTo>
                <a:lnTo>
                  <a:pt x="9794" y="10729"/>
                </a:lnTo>
                <a:lnTo>
                  <a:pt x="9783" y="10744"/>
                </a:lnTo>
                <a:lnTo>
                  <a:pt x="9772" y="10759"/>
                </a:lnTo>
                <a:lnTo>
                  <a:pt x="9759" y="10773"/>
                </a:lnTo>
                <a:lnTo>
                  <a:pt x="7693" y="13055"/>
                </a:lnTo>
                <a:lnTo>
                  <a:pt x="7682" y="13068"/>
                </a:lnTo>
                <a:lnTo>
                  <a:pt x="7670" y="13081"/>
                </a:lnTo>
                <a:lnTo>
                  <a:pt x="7656" y="13093"/>
                </a:lnTo>
                <a:lnTo>
                  <a:pt x="7643" y="13105"/>
                </a:lnTo>
                <a:lnTo>
                  <a:pt x="7629" y="13118"/>
                </a:lnTo>
                <a:lnTo>
                  <a:pt x="7614" y="13129"/>
                </a:lnTo>
                <a:lnTo>
                  <a:pt x="7597" y="13139"/>
                </a:lnTo>
                <a:lnTo>
                  <a:pt x="7581" y="13148"/>
                </a:lnTo>
                <a:lnTo>
                  <a:pt x="7565" y="13157"/>
                </a:lnTo>
                <a:lnTo>
                  <a:pt x="7548" y="13164"/>
                </a:lnTo>
                <a:lnTo>
                  <a:pt x="7531" y="13172"/>
                </a:lnTo>
                <a:lnTo>
                  <a:pt x="7514" y="13178"/>
                </a:lnTo>
                <a:lnTo>
                  <a:pt x="7496" y="13183"/>
                </a:lnTo>
                <a:lnTo>
                  <a:pt x="7479" y="13187"/>
                </a:lnTo>
                <a:lnTo>
                  <a:pt x="7461" y="13190"/>
                </a:lnTo>
                <a:lnTo>
                  <a:pt x="7443" y="13192"/>
                </a:lnTo>
                <a:lnTo>
                  <a:pt x="7425" y="13194"/>
                </a:lnTo>
                <a:lnTo>
                  <a:pt x="7408" y="13195"/>
                </a:lnTo>
                <a:lnTo>
                  <a:pt x="7389" y="13195"/>
                </a:lnTo>
                <a:lnTo>
                  <a:pt x="7372" y="13194"/>
                </a:lnTo>
                <a:lnTo>
                  <a:pt x="7354" y="13192"/>
                </a:lnTo>
                <a:lnTo>
                  <a:pt x="7336" y="13189"/>
                </a:lnTo>
                <a:lnTo>
                  <a:pt x="7318" y="13186"/>
                </a:lnTo>
                <a:lnTo>
                  <a:pt x="7301" y="13182"/>
                </a:lnTo>
                <a:lnTo>
                  <a:pt x="7283" y="13176"/>
                </a:lnTo>
                <a:lnTo>
                  <a:pt x="7267" y="13171"/>
                </a:lnTo>
                <a:lnTo>
                  <a:pt x="7250" y="13163"/>
                </a:lnTo>
                <a:lnTo>
                  <a:pt x="7233" y="13155"/>
                </a:lnTo>
                <a:lnTo>
                  <a:pt x="7217" y="13147"/>
                </a:lnTo>
                <a:lnTo>
                  <a:pt x="7202" y="13138"/>
                </a:lnTo>
                <a:lnTo>
                  <a:pt x="7187" y="13128"/>
                </a:lnTo>
                <a:lnTo>
                  <a:pt x="7171" y="13117"/>
                </a:lnTo>
                <a:lnTo>
                  <a:pt x="7157" y="13104"/>
                </a:lnTo>
                <a:lnTo>
                  <a:pt x="7143" y="13092"/>
                </a:lnTo>
                <a:lnTo>
                  <a:pt x="7129" y="13079"/>
                </a:lnTo>
                <a:lnTo>
                  <a:pt x="7117" y="13065"/>
                </a:lnTo>
                <a:lnTo>
                  <a:pt x="6315" y="12125"/>
                </a:lnTo>
                <a:close/>
                <a:moveTo>
                  <a:pt x="7375" y="10184"/>
                </a:moveTo>
                <a:lnTo>
                  <a:pt x="7420" y="10184"/>
                </a:lnTo>
                <a:lnTo>
                  <a:pt x="7465" y="10186"/>
                </a:lnTo>
                <a:lnTo>
                  <a:pt x="7509" y="10188"/>
                </a:lnTo>
                <a:lnTo>
                  <a:pt x="7553" y="10191"/>
                </a:lnTo>
                <a:lnTo>
                  <a:pt x="7597" y="10195"/>
                </a:lnTo>
                <a:lnTo>
                  <a:pt x="7640" y="10200"/>
                </a:lnTo>
                <a:lnTo>
                  <a:pt x="7684" y="10207"/>
                </a:lnTo>
                <a:lnTo>
                  <a:pt x="7727" y="10214"/>
                </a:lnTo>
                <a:lnTo>
                  <a:pt x="7769" y="10222"/>
                </a:lnTo>
                <a:lnTo>
                  <a:pt x="7812" y="10230"/>
                </a:lnTo>
                <a:lnTo>
                  <a:pt x="7854" y="10239"/>
                </a:lnTo>
                <a:lnTo>
                  <a:pt x="7896" y="10249"/>
                </a:lnTo>
                <a:lnTo>
                  <a:pt x="7937" y="10260"/>
                </a:lnTo>
                <a:lnTo>
                  <a:pt x="7978" y="10273"/>
                </a:lnTo>
                <a:lnTo>
                  <a:pt x="8019" y="10285"/>
                </a:lnTo>
                <a:lnTo>
                  <a:pt x="8059" y="10299"/>
                </a:lnTo>
                <a:lnTo>
                  <a:pt x="8100" y="10313"/>
                </a:lnTo>
                <a:lnTo>
                  <a:pt x="8138" y="10329"/>
                </a:lnTo>
                <a:lnTo>
                  <a:pt x="8178" y="10344"/>
                </a:lnTo>
                <a:lnTo>
                  <a:pt x="8217" y="10361"/>
                </a:lnTo>
                <a:lnTo>
                  <a:pt x="8256" y="10379"/>
                </a:lnTo>
                <a:lnTo>
                  <a:pt x="8293" y="10397"/>
                </a:lnTo>
                <a:lnTo>
                  <a:pt x="8331" y="10415"/>
                </a:lnTo>
                <a:lnTo>
                  <a:pt x="8368" y="10435"/>
                </a:lnTo>
                <a:lnTo>
                  <a:pt x="8404" y="10456"/>
                </a:lnTo>
                <a:lnTo>
                  <a:pt x="8441" y="10476"/>
                </a:lnTo>
                <a:lnTo>
                  <a:pt x="8477" y="10499"/>
                </a:lnTo>
                <a:lnTo>
                  <a:pt x="8512" y="10521"/>
                </a:lnTo>
                <a:lnTo>
                  <a:pt x="8547" y="10544"/>
                </a:lnTo>
                <a:lnTo>
                  <a:pt x="8581" y="10568"/>
                </a:lnTo>
                <a:lnTo>
                  <a:pt x="8615" y="10592"/>
                </a:lnTo>
                <a:lnTo>
                  <a:pt x="8648" y="10618"/>
                </a:lnTo>
                <a:lnTo>
                  <a:pt x="8216" y="11072"/>
                </a:lnTo>
                <a:lnTo>
                  <a:pt x="8193" y="11057"/>
                </a:lnTo>
                <a:lnTo>
                  <a:pt x="8171" y="11042"/>
                </a:lnTo>
                <a:lnTo>
                  <a:pt x="8148" y="11028"/>
                </a:lnTo>
                <a:lnTo>
                  <a:pt x="8124" y="11013"/>
                </a:lnTo>
                <a:lnTo>
                  <a:pt x="8101" y="10999"/>
                </a:lnTo>
                <a:lnTo>
                  <a:pt x="8076" y="10986"/>
                </a:lnTo>
                <a:lnTo>
                  <a:pt x="8053" y="10974"/>
                </a:lnTo>
                <a:lnTo>
                  <a:pt x="8028" y="10961"/>
                </a:lnTo>
                <a:lnTo>
                  <a:pt x="8003" y="10948"/>
                </a:lnTo>
                <a:lnTo>
                  <a:pt x="7978" y="10937"/>
                </a:lnTo>
                <a:lnTo>
                  <a:pt x="7953" y="10926"/>
                </a:lnTo>
                <a:lnTo>
                  <a:pt x="7927" y="10916"/>
                </a:lnTo>
                <a:lnTo>
                  <a:pt x="7902" y="10906"/>
                </a:lnTo>
                <a:lnTo>
                  <a:pt x="7876" y="10895"/>
                </a:lnTo>
                <a:lnTo>
                  <a:pt x="7850" y="10886"/>
                </a:lnTo>
                <a:lnTo>
                  <a:pt x="7823" y="10877"/>
                </a:lnTo>
                <a:lnTo>
                  <a:pt x="7797" y="10869"/>
                </a:lnTo>
                <a:lnTo>
                  <a:pt x="7770" y="10861"/>
                </a:lnTo>
                <a:lnTo>
                  <a:pt x="7743" y="10854"/>
                </a:lnTo>
                <a:lnTo>
                  <a:pt x="7715" y="10848"/>
                </a:lnTo>
                <a:lnTo>
                  <a:pt x="7688" y="10840"/>
                </a:lnTo>
                <a:lnTo>
                  <a:pt x="7660" y="10835"/>
                </a:lnTo>
                <a:lnTo>
                  <a:pt x="7633" y="10830"/>
                </a:lnTo>
                <a:lnTo>
                  <a:pt x="7605" y="10825"/>
                </a:lnTo>
                <a:lnTo>
                  <a:pt x="7577" y="10821"/>
                </a:lnTo>
                <a:lnTo>
                  <a:pt x="7548" y="10817"/>
                </a:lnTo>
                <a:lnTo>
                  <a:pt x="7520" y="10814"/>
                </a:lnTo>
                <a:lnTo>
                  <a:pt x="7491" y="10812"/>
                </a:lnTo>
                <a:lnTo>
                  <a:pt x="7463" y="10810"/>
                </a:lnTo>
                <a:lnTo>
                  <a:pt x="7433" y="10808"/>
                </a:lnTo>
                <a:lnTo>
                  <a:pt x="7405" y="10808"/>
                </a:lnTo>
                <a:lnTo>
                  <a:pt x="7375" y="10807"/>
                </a:lnTo>
                <a:lnTo>
                  <a:pt x="7337" y="10808"/>
                </a:lnTo>
                <a:lnTo>
                  <a:pt x="7300" y="10809"/>
                </a:lnTo>
                <a:lnTo>
                  <a:pt x="7263" y="10811"/>
                </a:lnTo>
                <a:lnTo>
                  <a:pt x="7225" y="10815"/>
                </a:lnTo>
                <a:lnTo>
                  <a:pt x="7189" y="10819"/>
                </a:lnTo>
                <a:lnTo>
                  <a:pt x="7153" y="10824"/>
                </a:lnTo>
                <a:lnTo>
                  <a:pt x="7116" y="10830"/>
                </a:lnTo>
                <a:lnTo>
                  <a:pt x="7081" y="10836"/>
                </a:lnTo>
                <a:lnTo>
                  <a:pt x="7045" y="10845"/>
                </a:lnTo>
                <a:lnTo>
                  <a:pt x="7010" y="10853"/>
                </a:lnTo>
                <a:lnTo>
                  <a:pt x="6976" y="10863"/>
                </a:lnTo>
                <a:lnTo>
                  <a:pt x="6941" y="10873"/>
                </a:lnTo>
                <a:lnTo>
                  <a:pt x="6906" y="10884"/>
                </a:lnTo>
                <a:lnTo>
                  <a:pt x="6873" y="10895"/>
                </a:lnTo>
                <a:lnTo>
                  <a:pt x="6840" y="10909"/>
                </a:lnTo>
                <a:lnTo>
                  <a:pt x="6806" y="10922"/>
                </a:lnTo>
                <a:lnTo>
                  <a:pt x="6774" y="10936"/>
                </a:lnTo>
                <a:lnTo>
                  <a:pt x="6742" y="10951"/>
                </a:lnTo>
                <a:lnTo>
                  <a:pt x="6711" y="10967"/>
                </a:lnTo>
                <a:lnTo>
                  <a:pt x="6679" y="10983"/>
                </a:lnTo>
                <a:lnTo>
                  <a:pt x="6648" y="11000"/>
                </a:lnTo>
                <a:lnTo>
                  <a:pt x="6618" y="11019"/>
                </a:lnTo>
                <a:lnTo>
                  <a:pt x="6588" y="11037"/>
                </a:lnTo>
                <a:lnTo>
                  <a:pt x="6559" y="11056"/>
                </a:lnTo>
                <a:lnTo>
                  <a:pt x="6529" y="11077"/>
                </a:lnTo>
                <a:lnTo>
                  <a:pt x="6502" y="11097"/>
                </a:lnTo>
                <a:lnTo>
                  <a:pt x="6473" y="11118"/>
                </a:lnTo>
                <a:lnTo>
                  <a:pt x="6446" y="11141"/>
                </a:lnTo>
                <a:lnTo>
                  <a:pt x="6419" y="11163"/>
                </a:lnTo>
                <a:lnTo>
                  <a:pt x="6393" y="11186"/>
                </a:lnTo>
                <a:lnTo>
                  <a:pt x="6367" y="11210"/>
                </a:lnTo>
                <a:lnTo>
                  <a:pt x="6343" y="11234"/>
                </a:lnTo>
                <a:lnTo>
                  <a:pt x="6318" y="11260"/>
                </a:lnTo>
                <a:lnTo>
                  <a:pt x="6294" y="11285"/>
                </a:lnTo>
                <a:lnTo>
                  <a:pt x="6270" y="11312"/>
                </a:lnTo>
                <a:lnTo>
                  <a:pt x="6248" y="11338"/>
                </a:lnTo>
                <a:lnTo>
                  <a:pt x="6227" y="11365"/>
                </a:lnTo>
                <a:lnTo>
                  <a:pt x="6205" y="11393"/>
                </a:lnTo>
                <a:lnTo>
                  <a:pt x="6184" y="11421"/>
                </a:lnTo>
                <a:lnTo>
                  <a:pt x="6164" y="11450"/>
                </a:lnTo>
                <a:lnTo>
                  <a:pt x="6145" y="11479"/>
                </a:lnTo>
                <a:lnTo>
                  <a:pt x="6126" y="11509"/>
                </a:lnTo>
                <a:lnTo>
                  <a:pt x="6108" y="11539"/>
                </a:lnTo>
                <a:lnTo>
                  <a:pt x="6091" y="11570"/>
                </a:lnTo>
                <a:lnTo>
                  <a:pt x="6075" y="11602"/>
                </a:lnTo>
                <a:lnTo>
                  <a:pt x="6058" y="11633"/>
                </a:lnTo>
                <a:lnTo>
                  <a:pt x="6044" y="11666"/>
                </a:lnTo>
                <a:lnTo>
                  <a:pt x="6030" y="11698"/>
                </a:lnTo>
                <a:lnTo>
                  <a:pt x="6016" y="11731"/>
                </a:lnTo>
                <a:lnTo>
                  <a:pt x="6003" y="11764"/>
                </a:lnTo>
                <a:lnTo>
                  <a:pt x="5991" y="11798"/>
                </a:lnTo>
                <a:lnTo>
                  <a:pt x="5980" y="11831"/>
                </a:lnTo>
                <a:lnTo>
                  <a:pt x="5970" y="11866"/>
                </a:lnTo>
                <a:lnTo>
                  <a:pt x="5961" y="11901"/>
                </a:lnTo>
                <a:lnTo>
                  <a:pt x="5952" y="11936"/>
                </a:lnTo>
                <a:lnTo>
                  <a:pt x="5944" y="11972"/>
                </a:lnTo>
                <a:lnTo>
                  <a:pt x="5937" y="12008"/>
                </a:lnTo>
                <a:lnTo>
                  <a:pt x="5931" y="12043"/>
                </a:lnTo>
                <a:lnTo>
                  <a:pt x="5926" y="12080"/>
                </a:lnTo>
                <a:lnTo>
                  <a:pt x="5922" y="12116"/>
                </a:lnTo>
                <a:lnTo>
                  <a:pt x="5919" y="12153"/>
                </a:lnTo>
                <a:lnTo>
                  <a:pt x="5917" y="12191"/>
                </a:lnTo>
                <a:lnTo>
                  <a:pt x="5915" y="12227"/>
                </a:lnTo>
                <a:lnTo>
                  <a:pt x="5915" y="12265"/>
                </a:lnTo>
                <a:lnTo>
                  <a:pt x="5915" y="12303"/>
                </a:lnTo>
                <a:lnTo>
                  <a:pt x="5917" y="12340"/>
                </a:lnTo>
                <a:lnTo>
                  <a:pt x="5919" y="12378"/>
                </a:lnTo>
                <a:lnTo>
                  <a:pt x="5922" y="12415"/>
                </a:lnTo>
                <a:lnTo>
                  <a:pt x="5926" y="12451"/>
                </a:lnTo>
                <a:lnTo>
                  <a:pt x="5931" y="12488"/>
                </a:lnTo>
                <a:lnTo>
                  <a:pt x="5937" y="12523"/>
                </a:lnTo>
                <a:lnTo>
                  <a:pt x="5944" y="12559"/>
                </a:lnTo>
                <a:lnTo>
                  <a:pt x="5952" y="12595"/>
                </a:lnTo>
                <a:lnTo>
                  <a:pt x="5961" y="12629"/>
                </a:lnTo>
                <a:lnTo>
                  <a:pt x="5970" y="12665"/>
                </a:lnTo>
                <a:lnTo>
                  <a:pt x="5980" y="12698"/>
                </a:lnTo>
                <a:lnTo>
                  <a:pt x="5991" y="12733"/>
                </a:lnTo>
                <a:lnTo>
                  <a:pt x="6003" y="12767"/>
                </a:lnTo>
                <a:lnTo>
                  <a:pt x="6016" y="12800"/>
                </a:lnTo>
                <a:lnTo>
                  <a:pt x="6030" y="12833"/>
                </a:lnTo>
                <a:lnTo>
                  <a:pt x="6044" y="12865"/>
                </a:lnTo>
                <a:lnTo>
                  <a:pt x="6058" y="12898"/>
                </a:lnTo>
                <a:lnTo>
                  <a:pt x="6075" y="12929"/>
                </a:lnTo>
                <a:lnTo>
                  <a:pt x="6091" y="12960"/>
                </a:lnTo>
                <a:lnTo>
                  <a:pt x="6108" y="12991"/>
                </a:lnTo>
                <a:lnTo>
                  <a:pt x="6126" y="13021"/>
                </a:lnTo>
                <a:lnTo>
                  <a:pt x="6145" y="13051"/>
                </a:lnTo>
                <a:lnTo>
                  <a:pt x="6164" y="13081"/>
                </a:lnTo>
                <a:lnTo>
                  <a:pt x="6184" y="13109"/>
                </a:lnTo>
                <a:lnTo>
                  <a:pt x="6205" y="13138"/>
                </a:lnTo>
                <a:lnTo>
                  <a:pt x="6227" y="13165"/>
                </a:lnTo>
                <a:lnTo>
                  <a:pt x="6248" y="13193"/>
                </a:lnTo>
                <a:lnTo>
                  <a:pt x="6270" y="13219"/>
                </a:lnTo>
                <a:lnTo>
                  <a:pt x="6294" y="13246"/>
                </a:lnTo>
                <a:lnTo>
                  <a:pt x="6318" y="13271"/>
                </a:lnTo>
                <a:lnTo>
                  <a:pt x="6343" y="13297"/>
                </a:lnTo>
                <a:lnTo>
                  <a:pt x="6367" y="13321"/>
                </a:lnTo>
                <a:lnTo>
                  <a:pt x="6393" y="13345"/>
                </a:lnTo>
                <a:lnTo>
                  <a:pt x="6419" y="13368"/>
                </a:lnTo>
                <a:lnTo>
                  <a:pt x="6446" y="13390"/>
                </a:lnTo>
                <a:lnTo>
                  <a:pt x="6473" y="13413"/>
                </a:lnTo>
                <a:lnTo>
                  <a:pt x="6502" y="13434"/>
                </a:lnTo>
                <a:lnTo>
                  <a:pt x="6529" y="13454"/>
                </a:lnTo>
                <a:lnTo>
                  <a:pt x="6559" y="13475"/>
                </a:lnTo>
                <a:lnTo>
                  <a:pt x="6588" y="13494"/>
                </a:lnTo>
                <a:lnTo>
                  <a:pt x="6618" y="13512"/>
                </a:lnTo>
                <a:lnTo>
                  <a:pt x="6648" y="13530"/>
                </a:lnTo>
                <a:lnTo>
                  <a:pt x="6679" y="13547"/>
                </a:lnTo>
                <a:lnTo>
                  <a:pt x="6711" y="13564"/>
                </a:lnTo>
                <a:lnTo>
                  <a:pt x="6742" y="13580"/>
                </a:lnTo>
                <a:lnTo>
                  <a:pt x="6774" y="13595"/>
                </a:lnTo>
                <a:lnTo>
                  <a:pt x="6806" y="13609"/>
                </a:lnTo>
                <a:lnTo>
                  <a:pt x="6840" y="13622"/>
                </a:lnTo>
                <a:lnTo>
                  <a:pt x="6873" y="13635"/>
                </a:lnTo>
                <a:lnTo>
                  <a:pt x="6906" y="13647"/>
                </a:lnTo>
                <a:lnTo>
                  <a:pt x="6941" y="13658"/>
                </a:lnTo>
                <a:lnTo>
                  <a:pt x="6976" y="13668"/>
                </a:lnTo>
                <a:lnTo>
                  <a:pt x="7010" y="13677"/>
                </a:lnTo>
                <a:lnTo>
                  <a:pt x="7045" y="13686"/>
                </a:lnTo>
                <a:lnTo>
                  <a:pt x="7081" y="13694"/>
                </a:lnTo>
                <a:lnTo>
                  <a:pt x="7116" y="13701"/>
                </a:lnTo>
                <a:lnTo>
                  <a:pt x="7153" y="13707"/>
                </a:lnTo>
                <a:lnTo>
                  <a:pt x="7189" y="13712"/>
                </a:lnTo>
                <a:lnTo>
                  <a:pt x="7225" y="13716"/>
                </a:lnTo>
                <a:lnTo>
                  <a:pt x="7263" y="13719"/>
                </a:lnTo>
                <a:lnTo>
                  <a:pt x="7300" y="13721"/>
                </a:lnTo>
                <a:lnTo>
                  <a:pt x="7337" y="13723"/>
                </a:lnTo>
                <a:lnTo>
                  <a:pt x="7375" y="13723"/>
                </a:lnTo>
                <a:lnTo>
                  <a:pt x="7413" y="13723"/>
                </a:lnTo>
                <a:lnTo>
                  <a:pt x="7450" y="13721"/>
                </a:lnTo>
                <a:lnTo>
                  <a:pt x="7487" y="13719"/>
                </a:lnTo>
                <a:lnTo>
                  <a:pt x="7524" y="13716"/>
                </a:lnTo>
                <a:lnTo>
                  <a:pt x="7561" y="13712"/>
                </a:lnTo>
                <a:lnTo>
                  <a:pt x="7597" y="13707"/>
                </a:lnTo>
                <a:lnTo>
                  <a:pt x="7634" y="13701"/>
                </a:lnTo>
                <a:lnTo>
                  <a:pt x="7670" y="13694"/>
                </a:lnTo>
                <a:lnTo>
                  <a:pt x="7705" y="13686"/>
                </a:lnTo>
                <a:lnTo>
                  <a:pt x="7740" y="13677"/>
                </a:lnTo>
                <a:lnTo>
                  <a:pt x="7775" y="13668"/>
                </a:lnTo>
                <a:lnTo>
                  <a:pt x="7809" y="13658"/>
                </a:lnTo>
                <a:lnTo>
                  <a:pt x="7844" y="13647"/>
                </a:lnTo>
                <a:lnTo>
                  <a:pt x="7877" y="13635"/>
                </a:lnTo>
                <a:lnTo>
                  <a:pt x="7910" y="13622"/>
                </a:lnTo>
                <a:lnTo>
                  <a:pt x="7944" y="13609"/>
                </a:lnTo>
                <a:lnTo>
                  <a:pt x="7976" y="13595"/>
                </a:lnTo>
                <a:lnTo>
                  <a:pt x="8008" y="13580"/>
                </a:lnTo>
                <a:lnTo>
                  <a:pt x="8040" y="13564"/>
                </a:lnTo>
                <a:lnTo>
                  <a:pt x="8071" y="13547"/>
                </a:lnTo>
                <a:lnTo>
                  <a:pt x="8102" y="13530"/>
                </a:lnTo>
                <a:lnTo>
                  <a:pt x="8132" y="13512"/>
                </a:lnTo>
                <a:lnTo>
                  <a:pt x="8162" y="13494"/>
                </a:lnTo>
                <a:lnTo>
                  <a:pt x="8191" y="13475"/>
                </a:lnTo>
                <a:lnTo>
                  <a:pt x="8221" y="13454"/>
                </a:lnTo>
                <a:lnTo>
                  <a:pt x="8248" y="13434"/>
                </a:lnTo>
                <a:lnTo>
                  <a:pt x="8277" y="13413"/>
                </a:lnTo>
                <a:lnTo>
                  <a:pt x="8304" y="13390"/>
                </a:lnTo>
                <a:lnTo>
                  <a:pt x="8331" y="13368"/>
                </a:lnTo>
                <a:lnTo>
                  <a:pt x="8356" y="13345"/>
                </a:lnTo>
                <a:lnTo>
                  <a:pt x="8383" y="13321"/>
                </a:lnTo>
                <a:lnTo>
                  <a:pt x="8407" y="13297"/>
                </a:lnTo>
                <a:lnTo>
                  <a:pt x="8432" y="13271"/>
                </a:lnTo>
                <a:lnTo>
                  <a:pt x="8456" y="13246"/>
                </a:lnTo>
                <a:lnTo>
                  <a:pt x="8480" y="13219"/>
                </a:lnTo>
                <a:lnTo>
                  <a:pt x="8502" y="13193"/>
                </a:lnTo>
                <a:lnTo>
                  <a:pt x="8524" y="13165"/>
                </a:lnTo>
                <a:lnTo>
                  <a:pt x="8545" y="13138"/>
                </a:lnTo>
                <a:lnTo>
                  <a:pt x="8566" y="13109"/>
                </a:lnTo>
                <a:lnTo>
                  <a:pt x="8586" y="13081"/>
                </a:lnTo>
                <a:lnTo>
                  <a:pt x="8605" y="13051"/>
                </a:lnTo>
                <a:lnTo>
                  <a:pt x="8624" y="13021"/>
                </a:lnTo>
                <a:lnTo>
                  <a:pt x="8642" y="12991"/>
                </a:lnTo>
                <a:lnTo>
                  <a:pt x="8659" y="12960"/>
                </a:lnTo>
                <a:lnTo>
                  <a:pt x="8675" y="12929"/>
                </a:lnTo>
                <a:lnTo>
                  <a:pt x="8692" y="12898"/>
                </a:lnTo>
                <a:lnTo>
                  <a:pt x="8706" y="12865"/>
                </a:lnTo>
                <a:lnTo>
                  <a:pt x="8720" y="12833"/>
                </a:lnTo>
                <a:lnTo>
                  <a:pt x="8735" y="12800"/>
                </a:lnTo>
                <a:lnTo>
                  <a:pt x="8747" y="12767"/>
                </a:lnTo>
                <a:lnTo>
                  <a:pt x="8759" y="12733"/>
                </a:lnTo>
                <a:lnTo>
                  <a:pt x="8770" y="12698"/>
                </a:lnTo>
                <a:lnTo>
                  <a:pt x="8780" y="12665"/>
                </a:lnTo>
                <a:lnTo>
                  <a:pt x="8790" y="12629"/>
                </a:lnTo>
                <a:lnTo>
                  <a:pt x="8798" y="12595"/>
                </a:lnTo>
                <a:lnTo>
                  <a:pt x="8806" y="12559"/>
                </a:lnTo>
                <a:lnTo>
                  <a:pt x="8813" y="12523"/>
                </a:lnTo>
                <a:lnTo>
                  <a:pt x="8819" y="12488"/>
                </a:lnTo>
                <a:lnTo>
                  <a:pt x="8824" y="12451"/>
                </a:lnTo>
                <a:lnTo>
                  <a:pt x="8828" y="12415"/>
                </a:lnTo>
                <a:lnTo>
                  <a:pt x="8831" y="12378"/>
                </a:lnTo>
                <a:lnTo>
                  <a:pt x="8833" y="12340"/>
                </a:lnTo>
                <a:lnTo>
                  <a:pt x="8835" y="12303"/>
                </a:lnTo>
                <a:lnTo>
                  <a:pt x="8835" y="12265"/>
                </a:lnTo>
                <a:lnTo>
                  <a:pt x="8835" y="12233"/>
                </a:lnTo>
                <a:lnTo>
                  <a:pt x="8834" y="12203"/>
                </a:lnTo>
                <a:lnTo>
                  <a:pt x="8832" y="12171"/>
                </a:lnTo>
                <a:lnTo>
                  <a:pt x="8830" y="12140"/>
                </a:lnTo>
                <a:lnTo>
                  <a:pt x="9357" y="11619"/>
                </a:lnTo>
                <a:lnTo>
                  <a:pt x="9369" y="11657"/>
                </a:lnTo>
                <a:lnTo>
                  <a:pt x="9381" y="11696"/>
                </a:lnTo>
                <a:lnTo>
                  <a:pt x="9391" y="11735"/>
                </a:lnTo>
                <a:lnTo>
                  <a:pt x="9401" y="11775"/>
                </a:lnTo>
                <a:lnTo>
                  <a:pt x="9410" y="11814"/>
                </a:lnTo>
                <a:lnTo>
                  <a:pt x="9418" y="11854"/>
                </a:lnTo>
                <a:lnTo>
                  <a:pt x="9426" y="11894"/>
                </a:lnTo>
                <a:lnTo>
                  <a:pt x="9434" y="11934"/>
                </a:lnTo>
                <a:lnTo>
                  <a:pt x="9440" y="11975"/>
                </a:lnTo>
                <a:lnTo>
                  <a:pt x="9445" y="12016"/>
                </a:lnTo>
                <a:lnTo>
                  <a:pt x="9449" y="12056"/>
                </a:lnTo>
                <a:lnTo>
                  <a:pt x="9453" y="12098"/>
                </a:lnTo>
                <a:lnTo>
                  <a:pt x="9456" y="12140"/>
                </a:lnTo>
                <a:lnTo>
                  <a:pt x="9458" y="12182"/>
                </a:lnTo>
                <a:lnTo>
                  <a:pt x="9459" y="12223"/>
                </a:lnTo>
                <a:lnTo>
                  <a:pt x="9459" y="12265"/>
                </a:lnTo>
                <a:lnTo>
                  <a:pt x="9459" y="12319"/>
                </a:lnTo>
                <a:lnTo>
                  <a:pt x="9457" y="12373"/>
                </a:lnTo>
                <a:lnTo>
                  <a:pt x="9453" y="12426"/>
                </a:lnTo>
                <a:lnTo>
                  <a:pt x="9449" y="12478"/>
                </a:lnTo>
                <a:lnTo>
                  <a:pt x="9443" y="12531"/>
                </a:lnTo>
                <a:lnTo>
                  <a:pt x="9436" y="12582"/>
                </a:lnTo>
                <a:lnTo>
                  <a:pt x="9426" y="12633"/>
                </a:lnTo>
                <a:lnTo>
                  <a:pt x="9417" y="12684"/>
                </a:lnTo>
                <a:lnTo>
                  <a:pt x="9406" y="12735"/>
                </a:lnTo>
                <a:lnTo>
                  <a:pt x="9394" y="12785"/>
                </a:lnTo>
                <a:lnTo>
                  <a:pt x="9381" y="12835"/>
                </a:lnTo>
                <a:lnTo>
                  <a:pt x="9365" y="12884"/>
                </a:lnTo>
                <a:lnTo>
                  <a:pt x="9350" y="12932"/>
                </a:lnTo>
                <a:lnTo>
                  <a:pt x="9333" y="12981"/>
                </a:lnTo>
                <a:lnTo>
                  <a:pt x="9315" y="13028"/>
                </a:lnTo>
                <a:lnTo>
                  <a:pt x="9296" y="13075"/>
                </a:lnTo>
                <a:lnTo>
                  <a:pt x="9276" y="13122"/>
                </a:lnTo>
                <a:lnTo>
                  <a:pt x="9254" y="13167"/>
                </a:lnTo>
                <a:lnTo>
                  <a:pt x="9232" y="13212"/>
                </a:lnTo>
                <a:lnTo>
                  <a:pt x="9207" y="13257"/>
                </a:lnTo>
                <a:lnTo>
                  <a:pt x="9183" y="13301"/>
                </a:lnTo>
                <a:lnTo>
                  <a:pt x="9157" y="13345"/>
                </a:lnTo>
                <a:lnTo>
                  <a:pt x="9131" y="13387"/>
                </a:lnTo>
                <a:lnTo>
                  <a:pt x="9103" y="13429"/>
                </a:lnTo>
                <a:lnTo>
                  <a:pt x="9075" y="13470"/>
                </a:lnTo>
                <a:lnTo>
                  <a:pt x="9045" y="13510"/>
                </a:lnTo>
                <a:lnTo>
                  <a:pt x="9015" y="13550"/>
                </a:lnTo>
                <a:lnTo>
                  <a:pt x="8983" y="13589"/>
                </a:lnTo>
                <a:lnTo>
                  <a:pt x="8952" y="13627"/>
                </a:lnTo>
                <a:lnTo>
                  <a:pt x="8918" y="13665"/>
                </a:lnTo>
                <a:lnTo>
                  <a:pt x="8884" y="13701"/>
                </a:lnTo>
                <a:lnTo>
                  <a:pt x="8849" y="13737"/>
                </a:lnTo>
                <a:lnTo>
                  <a:pt x="8813" y="13772"/>
                </a:lnTo>
                <a:lnTo>
                  <a:pt x="8776" y="13805"/>
                </a:lnTo>
                <a:lnTo>
                  <a:pt x="8739" y="13839"/>
                </a:lnTo>
                <a:lnTo>
                  <a:pt x="8701" y="13872"/>
                </a:lnTo>
                <a:lnTo>
                  <a:pt x="8662" y="13902"/>
                </a:lnTo>
                <a:lnTo>
                  <a:pt x="8622" y="13933"/>
                </a:lnTo>
                <a:lnTo>
                  <a:pt x="8582" y="13962"/>
                </a:lnTo>
                <a:lnTo>
                  <a:pt x="8541" y="13991"/>
                </a:lnTo>
                <a:lnTo>
                  <a:pt x="8498" y="14018"/>
                </a:lnTo>
                <a:lnTo>
                  <a:pt x="8456" y="14046"/>
                </a:lnTo>
                <a:lnTo>
                  <a:pt x="8412" y="14071"/>
                </a:lnTo>
                <a:lnTo>
                  <a:pt x="8369" y="14095"/>
                </a:lnTo>
                <a:lnTo>
                  <a:pt x="8324" y="14119"/>
                </a:lnTo>
                <a:lnTo>
                  <a:pt x="8279" y="14141"/>
                </a:lnTo>
                <a:lnTo>
                  <a:pt x="8233" y="14163"/>
                </a:lnTo>
                <a:lnTo>
                  <a:pt x="8186" y="14183"/>
                </a:lnTo>
                <a:lnTo>
                  <a:pt x="8139" y="14202"/>
                </a:lnTo>
                <a:lnTo>
                  <a:pt x="8091" y="14221"/>
                </a:lnTo>
                <a:lnTo>
                  <a:pt x="8044" y="14237"/>
                </a:lnTo>
                <a:lnTo>
                  <a:pt x="7995" y="14253"/>
                </a:lnTo>
                <a:lnTo>
                  <a:pt x="7946" y="14267"/>
                </a:lnTo>
                <a:lnTo>
                  <a:pt x="7896" y="14281"/>
                </a:lnTo>
                <a:lnTo>
                  <a:pt x="7846" y="14293"/>
                </a:lnTo>
                <a:lnTo>
                  <a:pt x="7795" y="14304"/>
                </a:lnTo>
                <a:lnTo>
                  <a:pt x="7744" y="14314"/>
                </a:lnTo>
                <a:lnTo>
                  <a:pt x="7692" y="14322"/>
                </a:lnTo>
                <a:lnTo>
                  <a:pt x="7640" y="14329"/>
                </a:lnTo>
                <a:lnTo>
                  <a:pt x="7588" y="14336"/>
                </a:lnTo>
                <a:lnTo>
                  <a:pt x="7535" y="14341"/>
                </a:lnTo>
                <a:lnTo>
                  <a:pt x="7482" y="14344"/>
                </a:lnTo>
                <a:lnTo>
                  <a:pt x="7429" y="14346"/>
                </a:lnTo>
                <a:lnTo>
                  <a:pt x="7375" y="14347"/>
                </a:lnTo>
                <a:lnTo>
                  <a:pt x="7321" y="14346"/>
                </a:lnTo>
                <a:lnTo>
                  <a:pt x="7268" y="14344"/>
                </a:lnTo>
                <a:lnTo>
                  <a:pt x="7215" y="14341"/>
                </a:lnTo>
                <a:lnTo>
                  <a:pt x="7162" y="14336"/>
                </a:lnTo>
                <a:lnTo>
                  <a:pt x="7109" y="14329"/>
                </a:lnTo>
                <a:lnTo>
                  <a:pt x="7058" y="14322"/>
                </a:lnTo>
                <a:lnTo>
                  <a:pt x="7006" y="14314"/>
                </a:lnTo>
                <a:lnTo>
                  <a:pt x="6955" y="14304"/>
                </a:lnTo>
                <a:lnTo>
                  <a:pt x="6904" y="14293"/>
                </a:lnTo>
                <a:lnTo>
                  <a:pt x="6854" y="14281"/>
                </a:lnTo>
                <a:lnTo>
                  <a:pt x="6804" y="14267"/>
                </a:lnTo>
                <a:lnTo>
                  <a:pt x="6755" y="14253"/>
                </a:lnTo>
                <a:lnTo>
                  <a:pt x="6707" y="14237"/>
                </a:lnTo>
                <a:lnTo>
                  <a:pt x="6659" y="14221"/>
                </a:lnTo>
                <a:lnTo>
                  <a:pt x="6611" y="14202"/>
                </a:lnTo>
                <a:lnTo>
                  <a:pt x="6564" y="14183"/>
                </a:lnTo>
                <a:lnTo>
                  <a:pt x="6517" y="14163"/>
                </a:lnTo>
                <a:lnTo>
                  <a:pt x="6471" y="14141"/>
                </a:lnTo>
                <a:lnTo>
                  <a:pt x="6426" y="14119"/>
                </a:lnTo>
                <a:lnTo>
                  <a:pt x="6381" y="14095"/>
                </a:lnTo>
                <a:lnTo>
                  <a:pt x="6338" y="14071"/>
                </a:lnTo>
                <a:lnTo>
                  <a:pt x="6294" y="14046"/>
                </a:lnTo>
                <a:lnTo>
                  <a:pt x="6252" y="14018"/>
                </a:lnTo>
                <a:lnTo>
                  <a:pt x="6209" y="13991"/>
                </a:lnTo>
                <a:lnTo>
                  <a:pt x="6168" y="13962"/>
                </a:lnTo>
                <a:lnTo>
                  <a:pt x="6128" y="13933"/>
                </a:lnTo>
                <a:lnTo>
                  <a:pt x="6088" y="13902"/>
                </a:lnTo>
                <a:lnTo>
                  <a:pt x="6049" y="13872"/>
                </a:lnTo>
                <a:lnTo>
                  <a:pt x="6011" y="13839"/>
                </a:lnTo>
                <a:lnTo>
                  <a:pt x="5974" y="13805"/>
                </a:lnTo>
                <a:lnTo>
                  <a:pt x="5937" y="13772"/>
                </a:lnTo>
                <a:lnTo>
                  <a:pt x="5901" y="13737"/>
                </a:lnTo>
                <a:lnTo>
                  <a:pt x="5866" y="13701"/>
                </a:lnTo>
                <a:lnTo>
                  <a:pt x="5832" y="13665"/>
                </a:lnTo>
                <a:lnTo>
                  <a:pt x="5799" y="13627"/>
                </a:lnTo>
                <a:lnTo>
                  <a:pt x="5767" y="13589"/>
                </a:lnTo>
                <a:lnTo>
                  <a:pt x="5735" y="13550"/>
                </a:lnTo>
                <a:lnTo>
                  <a:pt x="5705" y="13510"/>
                </a:lnTo>
                <a:lnTo>
                  <a:pt x="5675" y="13470"/>
                </a:lnTo>
                <a:lnTo>
                  <a:pt x="5647" y="13429"/>
                </a:lnTo>
                <a:lnTo>
                  <a:pt x="5619" y="13387"/>
                </a:lnTo>
                <a:lnTo>
                  <a:pt x="5593" y="13345"/>
                </a:lnTo>
                <a:lnTo>
                  <a:pt x="5567" y="13301"/>
                </a:lnTo>
                <a:lnTo>
                  <a:pt x="5542" y="13257"/>
                </a:lnTo>
                <a:lnTo>
                  <a:pt x="5518" y="13212"/>
                </a:lnTo>
                <a:lnTo>
                  <a:pt x="5496" y="13167"/>
                </a:lnTo>
                <a:lnTo>
                  <a:pt x="5474" y="13122"/>
                </a:lnTo>
                <a:lnTo>
                  <a:pt x="5454" y="13075"/>
                </a:lnTo>
                <a:lnTo>
                  <a:pt x="5435" y="13028"/>
                </a:lnTo>
                <a:lnTo>
                  <a:pt x="5417" y="12981"/>
                </a:lnTo>
                <a:lnTo>
                  <a:pt x="5400" y="12932"/>
                </a:lnTo>
                <a:lnTo>
                  <a:pt x="5385" y="12884"/>
                </a:lnTo>
                <a:lnTo>
                  <a:pt x="5370" y="12835"/>
                </a:lnTo>
                <a:lnTo>
                  <a:pt x="5356" y="12785"/>
                </a:lnTo>
                <a:lnTo>
                  <a:pt x="5344" y="12735"/>
                </a:lnTo>
                <a:lnTo>
                  <a:pt x="5333" y="12684"/>
                </a:lnTo>
                <a:lnTo>
                  <a:pt x="5323" y="12633"/>
                </a:lnTo>
                <a:lnTo>
                  <a:pt x="5314" y="12582"/>
                </a:lnTo>
                <a:lnTo>
                  <a:pt x="5307" y="12531"/>
                </a:lnTo>
                <a:lnTo>
                  <a:pt x="5301" y="12478"/>
                </a:lnTo>
                <a:lnTo>
                  <a:pt x="5297" y="12426"/>
                </a:lnTo>
                <a:lnTo>
                  <a:pt x="5293" y="12373"/>
                </a:lnTo>
                <a:lnTo>
                  <a:pt x="5291" y="12319"/>
                </a:lnTo>
                <a:lnTo>
                  <a:pt x="5291" y="12265"/>
                </a:lnTo>
                <a:lnTo>
                  <a:pt x="5291" y="12212"/>
                </a:lnTo>
                <a:lnTo>
                  <a:pt x="5293" y="12158"/>
                </a:lnTo>
                <a:lnTo>
                  <a:pt x="5297" y="12105"/>
                </a:lnTo>
                <a:lnTo>
                  <a:pt x="5301" y="12052"/>
                </a:lnTo>
                <a:lnTo>
                  <a:pt x="5307" y="12000"/>
                </a:lnTo>
                <a:lnTo>
                  <a:pt x="5314" y="11949"/>
                </a:lnTo>
                <a:lnTo>
                  <a:pt x="5323" y="11897"/>
                </a:lnTo>
                <a:lnTo>
                  <a:pt x="5333" y="11846"/>
                </a:lnTo>
                <a:lnTo>
                  <a:pt x="5344" y="11795"/>
                </a:lnTo>
                <a:lnTo>
                  <a:pt x="5356" y="11745"/>
                </a:lnTo>
                <a:lnTo>
                  <a:pt x="5370" y="11695"/>
                </a:lnTo>
                <a:lnTo>
                  <a:pt x="5385" y="11646"/>
                </a:lnTo>
                <a:lnTo>
                  <a:pt x="5400" y="11597"/>
                </a:lnTo>
                <a:lnTo>
                  <a:pt x="5417" y="11550"/>
                </a:lnTo>
                <a:lnTo>
                  <a:pt x="5435" y="11502"/>
                </a:lnTo>
                <a:lnTo>
                  <a:pt x="5454" y="11455"/>
                </a:lnTo>
                <a:lnTo>
                  <a:pt x="5474" y="11409"/>
                </a:lnTo>
                <a:lnTo>
                  <a:pt x="5496" y="11363"/>
                </a:lnTo>
                <a:lnTo>
                  <a:pt x="5518" y="11318"/>
                </a:lnTo>
                <a:lnTo>
                  <a:pt x="5542" y="11273"/>
                </a:lnTo>
                <a:lnTo>
                  <a:pt x="5567" y="11229"/>
                </a:lnTo>
                <a:lnTo>
                  <a:pt x="5593" y="11186"/>
                </a:lnTo>
                <a:lnTo>
                  <a:pt x="5619" y="11144"/>
                </a:lnTo>
                <a:lnTo>
                  <a:pt x="5647" y="11102"/>
                </a:lnTo>
                <a:lnTo>
                  <a:pt x="5675" y="11060"/>
                </a:lnTo>
                <a:lnTo>
                  <a:pt x="5705" y="11021"/>
                </a:lnTo>
                <a:lnTo>
                  <a:pt x="5735" y="10981"/>
                </a:lnTo>
                <a:lnTo>
                  <a:pt x="5767" y="10941"/>
                </a:lnTo>
                <a:lnTo>
                  <a:pt x="5799" y="10904"/>
                </a:lnTo>
                <a:lnTo>
                  <a:pt x="5832" y="10866"/>
                </a:lnTo>
                <a:lnTo>
                  <a:pt x="5866" y="10829"/>
                </a:lnTo>
                <a:lnTo>
                  <a:pt x="5901" y="10794"/>
                </a:lnTo>
                <a:lnTo>
                  <a:pt x="5937" y="10759"/>
                </a:lnTo>
                <a:lnTo>
                  <a:pt x="5974" y="10724"/>
                </a:lnTo>
                <a:lnTo>
                  <a:pt x="6011" y="10692"/>
                </a:lnTo>
                <a:lnTo>
                  <a:pt x="6049" y="10659"/>
                </a:lnTo>
                <a:lnTo>
                  <a:pt x="6088" y="10628"/>
                </a:lnTo>
                <a:lnTo>
                  <a:pt x="6128" y="10597"/>
                </a:lnTo>
                <a:lnTo>
                  <a:pt x="6168" y="10568"/>
                </a:lnTo>
                <a:lnTo>
                  <a:pt x="6209" y="10539"/>
                </a:lnTo>
                <a:lnTo>
                  <a:pt x="6252" y="10512"/>
                </a:lnTo>
                <a:lnTo>
                  <a:pt x="6294" y="10485"/>
                </a:lnTo>
                <a:lnTo>
                  <a:pt x="6338" y="10460"/>
                </a:lnTo>
                <a:lnTo>
                  <a:pt x="6381" y="10435"/>
                </a:lnTo>
                <a:lnTo>
                  <a:pt x="6426" y="10412"/>
                </a:lnTo>
                <a:lnTo>
                  <a:pt x="6471" y="10390"/>
                </a:lnTo>
                <a:lnTo>
                  <a:pt x="6517" y="10368"/>
                </a:lnTo>
                <a:lnTo>
                  <a:pt x="6564" y="10348"/>
                </a:lnTo>
                <a:lnTo>
                  <a:pt x="6611" y="10329"/>
                </a:lnTo>
                <a:lnTo>
                  <a:pt x="6659" y="10310"/>
                </a:lnTo>
                <a:lnTo>
                  <a:pt x="6707" y="10293"/>
                </a:lnTo>
                <a:lnTo>
                  <a:pt x="6755" y="10278"/>
                </a:lnTo>
                <a:lnTo>
                  <a:pt x="6804" y="10264"/>
                </a:lnTo>
                <a:lnTo>
                  <a:pt x="6854" y="10249"/>
                </a:lnTo>
                <a:lnTo>
                  <a:pt x="6904" y="10237"/>
                </a:lnTo>
                <a:lnTo>
                  <a:pt x="6955" y="10227"/>
                </a:lnTo>
                <a:lnTo>
                  <a:pt x="7006" y="10217"/>
                </a:lnTo>
                <a:lnTo>
                  <a:pt x="7058" y="10209"/>
                </a:lnTo>
                <a:lnTo>
                  <a:pt x="7109" y="10200"/>
                </a:lnTo>
                <a:lnTo>
                  <a:pt x="7162" y="10195"/>
                </a:lnTo>
                <a:lnTo>
                  <a:pt x="7215" y="10190"/>
                </a:lnTo>
                <a:lnTo>
                  <a:pt x="7268" y="10187"/>
                </a:lnTo>
                <a:lnTo>
                  <a:pt x="7321" y="10185"/>
                </a:lnTo>
                <a:lnTo>
                  <a:pt x="7375" y="10184"/>
                </a:lnTo>
                <a:close/>
                <a:moveTo>
                  <a:pt x="2683" y="8673"/>
                </a:moveTo>
                <a:lnTo>
                  <a:pt x="5892" y="8673"/>
                </a:lnTo>
                <a:lnTo>
                  <a:pt x="5892" y="9542"/>
                </a:lnTo>
                <a:lnTo>
                  <a:pt x="2683" y="9542"/>
                </a:lnTo>
                <a:lnTo>
                  <a:pt x="2683" y="8673"/>
                </a:lnTo>
                <a:close/>
                <a:moveTo>
                  <a:pt x="2683" y="6586"/>
                </a:moveTo>
                <a:lnTo>
                  <a:pt x="9171" y="6586"/>
                </a:lnTo>
                <a:lnTo>
                  <a:pt x="9171" y="7456"/>
                </a:lnTo>
                <a:lnTo>
                  <a:pt x="2683" y="7456"/>
                </a:lnTo>
                <a:lnTo>
                  <a:pt x="2683" y="6586"/>
                </a:lnTo>
                <a:close/>
                <a:moveTo>
                  <a:pt x="2683" y="4500"/>
                </a:moveTo>
                <a:lnTo>
                  <a:pt x="9171" y="4500"/>
                </a:lnTo>
                <a:lnTo>
                  <a:pt x="9171" y="5369"/>
                </a:lnTo>
                <a:lnTo>
                  <a:pt x="2683" y="5369"/>
                </a:lnTo>
                <a:lnTo>
                  <a:pt x="2683" y="4500"/>
                </a:lnTo>
                <a:close/>
                <a:moveTo>
                  <a:pt x="2683" y="2415"/>
                </a:moveTo>
                <a:lnTo>
                  <a:pt x="9171" y="2415"/>
                </a:lnTo>
                <a:lnTo>
                  <a:pt x="9171" y="3283"/>
                </a:lnTo>
                <a:lnTo>
                  <a:pt x="2683" y="3283"/>
                </a:lnTo>
                <a:lnTo>
                  <a:pt x="2683" y="24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797979" y="4091594"/>
            <a:ext cx="2624942" cy="20012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E446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0" dist="63500" dir="5400000" algn="t" rotWithShape="0">
              <a:prstClr val="black">
                <a:alpha val="20000"/>
              </a:prstClr>
            </a:outerShdw>
          </a:effectLst>
        </p:spPr>
        <p:txBody>
          <a:bodyPr lIns="91420" tIns="90000" rIns="91420" bIns="45711"/>
          <a:lstStyle>
            <a:defPPr>
              <a:defRPr lang="ru-RU"/>
            </a:defPPr>
            <a:lvl1pPr algn="ctr">
              <a:lnSpc>
                <a:spcPct val="93000"/>
              </a:lnSpc>
              <a:buClr>
                <a:srgbClr val="000000"/>
              </a:buClr>
              <a:buSzPct val="100000"/>
              <a:defRPr b="1">
                <a:solidFill>
                  <a:srgbClr val="FFFFFF"/>
                </a:solidFill>
              </a:defRPr>
            </a:lvl1pPr>
          </a:lstStyle>
          <a:p>
            <a:pPr algn="l">
              <a:lnSpc>
                <a:spcPct val="90000"/>
              </a:lnSpc>
              <a:defRPr/>
            </a:pPr>
            <a:r>
              <a:rPr lang="ru-RU" sz="1400" dirty="0">
                <a:solidFill>
                  <a:srgbClr val="444444"/>
                </a:solidFill>
                <a:latin typeface="Segoe UI" panose="020B0502040204020203" pitchFamily="34" charset="0"/>
                <a:ea typeface="Arial Unicode MS" pitchFamily="34" charset="-128"/>
                <a:cs typeface="Segoe UI" panose="020B0502040204020203" pitchFamily="34" charset="0"/>
              </a:rPr>
              <a:t>Требований к содержанию, форме, </a:t>
            </a:r>
            <a:r>
              <a:rPr lang="ru-RU" sz="1400" dirty="0" smtClean="0">
                <a:solidFill>
                  <a:srgbClr val="444444"/>
                </a:solidFill>
                <a:latin typeface="Segoe UI" panose="020B0502040204020203" pitchFamily="34" charset="0"/>
                <a:ea typeface="Arial Unicode MS" pitchFamily="34" charset="-128"/>
                <a:cs typeface="Segoe UI" panose="020B0502040204020203" pitchFamily="34" charset="0"/>
              </a:rPr>
              <a:t>типовых форм обоснования </a:t>
            </a:r>
            <a:r>
              <a:rPr lang="ru-RU" sz="1400" dirty="0">
                <a:solidFill>
                  <a:srgbClr val="444444"/>
                </a:solidFill>
                <a:latin typeface="Segoe UI" panose="020B0502040204020203" pitchFamily="34" charset="0"/>
                <a:ea typeface="Arial Unicode MS" pitchFamily="34" charset="-128"/>
                <a:cs typeface="Segoe UI" panose="020B0502040204020203" pitchFamily="34" charset="0"/>
              </a:rPr>
              <a:t>применения иных характеристик вне </a:t>
            </a:r>
            <a:r>
              <a:rPr lang="ru-RU" sz="1400" dirty="0" smtClean="0">
                <a:solidFill>
                  <a:srgbClr val="444444"/>
                </a:solidFill>
                <a:latin typeface="Segoe UI" panose="020B0502040204020203" pitchFamily="34" charset="0"/>
                <a:ea typeface="Arial Unicode MS" pitchFamily="34" charset="-128"/>
                <a:cs typeface="Segoe UI" panose="020B0502040204020203" pitchFamily="34" charset="0"/>
              </a:rPr>
              <a:t>стандартов, возможного перечня «уважительных причин ПИХ» в </a:t>
            </a:r>
            <a:r>
              <a:rPr lang="ru-RU" sz="1400" dirty="0">
                <a:solidFill>
                  <a:srgbClr val="444444"/>
                </a:solidFill>
                <a:latin typeface="Segoe UI" panose="020B0502040204020203" pitchFamily="34" charset="0"/>
                <a:ea typeface="Arial Unicode MS" pitchFamily="34" charset="-128"/>
                <a:cs typeface="Segoe UI" panose="020B0502040204020203" pitchFamily="34" charset="0"/>
              </a:rPr>
              <a:t>законодательной базе </a:t>
            </a:r>
            <a:br>
              <a:rPr lang="ru-RU" sz="1400" dirty="0">
                <a:solidFill>
                  <a:srgbClr val="444444"/>
                </a:solidFill>
                <a:latin typeface="Segoe UI" panose="020B0502040204020203" pitchFamily="34" charset="0"/>
                <a:ea typeface="Arial Unicode MS" pitchFamily="34" charset="-128"/>
                <a:cs typeface="Segoe UI" panose="020B0502040204020203" pitchFamily="34" charset="0"/>
              </a:rPr>
            </a:br>
            <a:r>
              <a:rPr lang="ru-RU" sz="1400" dirty="0">
                <a:solidFill>
                  <a:srgbClr val="444444"/>
                </a:solidFill>
                <a:latin typeface="Segoe UI" panose="020B0502040204020203" pitchFamily="34" charset="0"/>
                <a:ea typeface="Arial Unicode MS" pitchFamily="34" charset="-128"/>
                <a:cs typeface="Segoe UI" panose="020B0502040204020203" pitchFamily="34" charset="0"/>
              </a:rPr>
              <a:t>не предусмотрено</a:t>
            </a:r>
          </a:p>
        </p:txBody>
      </p:sp>
      <p:sp>
        <p:nvSpPr>
          <p:cNvPr id="20" name="Овал 19"/>
          <p:cNvSpPr/>
          <p:nvPr/>
        </p:nvSpPr>
        <p:spPr bwMode="auto">
          <a:xfrm>
            <a:off x="5166653" y="992795"/>
            <a:ext cx="1716088" cy="1673225"/>
          </a:xfrm>
          <a:prstGeom prst="ellipse">
            <a:avLst/>
          </a:prstGeom>
          <a:solidFill>
            <a:schemeClr val="bg1"/>
          </a:solidFill>
          <a:ln w="38100" cap="flat" cmpd="sng" algn="ctr">
            <a:solidFill>
              <a:srgbClr val="E446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0" dist="63500" dir="5400000" algn="t" rotWithShape="0">
              <a:prstClr val="black">
                <a:alpha val="20000"/>
              </a:prstClr>
            </a:outerShdw>
          </a:effectLst>
          <a:extLst/>
        </p:spPr>
        <p:txBody>
          <a:bodyPr vert="vert" lIns="91420" tIns="45711" rIns="91420" bIns="45711" anchor="ctr"/>
          <a:lstStyle/>
          <a:p>
            <a:pPr algn="ctr">
              <a:lnSpc>
                <a:spcPct val="93000"/>
              </a:lnSpc>
              <a:buClr>
                <a:srgbClr val="000000"/>
              </a:buClr>
              <a:buSzPct val="100000"/>
              <a:defRPr/>
            </a:pPr>
            <a:endParaRPr lang="ru-RU" b="1" dirty="0">
              <a:solidFill>
                <a:srgbClr val="FFFFFF"/>
              </a:solidFill>
              <a:latin typeface="Arial" charset="0"/>
            </a:endParaRPr>
          </a:p>
        </p:txBody>
      </p:sp>
      <p:grpSp>
        <p:nvGrpSpPr>
          <p:cNvPr id="22" name="Группа 21"/>
          <p:cNvGrpSpPr>
            <a:grpSpLocks/>
          </p:cNvGrpSpPr>
          <p:nvPr/>
        </p:nvGrpSpPr>
        <p:grpSpPr bwMode="auto">
          <a:xfrm>
            <a:off x="5480978" y="1361095"/>
            <a:ext cx="1093788" cy="847725"/>
            <a:chOff x="1071563" y="2219326"/>
            <a:chExt cx="1093787" cy="847725"/>
          </a:xfrm>
        </p:grpSpPr>
        <p:sp>
          <p:nvSpPr>
            <p:cNvPr id="23" name="Freeform 5"/>
            <p:cNvSpPr>
              <a:spLocks noEditPoints="1"/>
            </p:cNvSpPr>
            <p:nvPr/>
          </p:nvSpPr>
          <p:spPr bwMode="auto">
            <a:xfrm>
              <a:off x="1111251" y="2682876"/>
              <a:ext cx="1054099" cy="384175"/>
            </a:xfrm>
            <a:custGeom>
              <a:avLst/>
              <a:gdLst>
                <a:gd name="T0" fmla="*/ 651 w 664"/>
                <a:gd name="T1" fmla="*/ 101 h 242"/>
                <a:gd name="T2" fmla="*/ 661 w 664"/>
                <a:gd name="T3" fmla="*/ 104 h 242"/>
                <a:gd name="T4" fmla="*/ 664 w 664"/>
                <a:gd name="T5" fmla="*/ 110 h 242"/>
                <a:gd name="T6" fmla="*/ 664 w 664"/>
                <a:gd name="T7" fmla="*/ 120 h 242"/>
                <a:gd name="T8" fmla="*/ 661 w 664"/>
                <a:gd name="T9" fmla="*/ 123 h 242"/>
                <a:gd name="T10" fmla="*/ 655 w 664"/>
                <a:gd name="T11" fmla="*/ 126 h 242"/>
                <a:gd name="T12" fmla="*/ 423 w 664"/>
                <a:gd name="T13" fmla="*/ 242 h 242"/>
                <a:gd name="T14" fmla="*/ 13 w 664"/>
                <a:gd name="T15" fmla="*/ 242 h 242"/>
                <a:gd name="T16" fmla="*/ 6 w 664"/>
                <a:gd name="T17" fmla="*/ 239 h 242"/>
                <a:gd name="T18" fmla="*/ 0 w 664"/>
                <a:gd name="T19" fmla="*/ 230 h 242"/>
                <a:gd name="T20" fmla="*/ 3 w 664"/>
                <a:gd name="T21" fmla="*/ 223 h 242"/>
                <a:gd name="T22" fmla="*/ 6 w 664"/>
                <a:gd name="T23" fmla="*/ 217 h 242"/>
                <a:gd name="T24" fmla="*/ 9 w 664"/>
                <a:gd name="T25" fmla="*/ 214 h 242"/>
                <a:gd name="T26" fmla="*/ 13 w 664"/>
                <a:gd name="T27" fmla="*/ 192 h 242"/>
                <a:gd name="T28" fmla="*/ 6 w 664"/>
                <a:gd name="T29" fmla="*/ 189 h 242"/>
                <a:gd name="T30" fmla="*/ 0 w 664"/>
                <a:gd name="T31" fmla="*/ 179 h 242"/>
                <a:gd name="T32" fmla="*/ 3 w 664"/>
                <a:gd name="T33" fmla="*/ 173 h 242"/>
                <a:gd name="T34" fmla="*/ 6 w 664"/>
                <a:gd name="T35" fmla="*/ 167 h 242"/>
                <a:gd name="T36" fmla="*/ 9 w 664"/>
                <a:gd name="T37" fmla="*/ 164 h 242"/>
                <a:gd name="T38" fmla="*/ 13 w 664"/>
                <a:gd name="T39" fmla="*/ 142 h 242"/>
                <a:gd name="T40" fmla="*/ 6 w 664"/>
                <a:gd name="T41" fmla="*/ 139 h 242"/>
                <a:gd name="T42" fmla="*/ 0 w 664"/>
                <a:gd name="T43" fmla="*/ 129 h 242"/>
                <a:gd name="T44" fmla="*/ 3 w 664"/>
                <a:gd name="T45" fmla="*/ 123 h 242"/>
                <a:gd name="T46" fmla="*/ 6 w 664"/>
                <a:gd name="T47" fmla="*/ 117 h 242"/>
                <a:gd name="T48" fmla="*/ 9 w 664"/>
                <a:gd name="T49" fmla="*/ 113 h 242"/>
                <a:gd name="T50" fmla="*/ 241 w 664"/>
                <a:gd name="T51" fmla="*/ 0 h 242"/>
                <a:gd name="T52" fmla="*/ 651 w 664"/>
                <a:gd name="T53" fmla="*/ 0 h 242"/>
                <a:gd name="T54" fmla="*/ 661 w 664"/>
                <a:gd name="T55" fmla="*/ 3 h 242"/>
                <a:gd name="T56" fmla="*/ 664 w 664"/>
                <a:gd name="T57" fmla="*/ 10 h 242"/>
                <a:gd name="T58" fmla="*/ 664 w 664"/>
                <a:gd name="T59" fmla="*/ 19 h 242"/>
                <a:gd name="T60" fmla="*/ 661 w 664"/>
                <a:gd name="T61" fmla="*/ 22 h 242"/>
                <a:gd name="T62" fmla="*/ 655 w 664"/>
                <a:gd name="T63" fmla="*/ 25 h 242"/>
                <a:gd name="T64" fmla="*/ 651 w 664"/>
                <a:gd name="T65" fmla="*/ 51 h 242"/>
                <a:gd name="T66" fmla="*/ 661 w 664"/>
                <a:gd name="T67" fmla="*/ 54 h 242"/>
                <a:gd name="T68" fmla="*/ 664 w 664"/>
                <a:gd name="T69" fmla="*/ 60 h 242"/>
                <a:gd name="T70" fmla="*/ 664 w 664"/>
                <a:gd name="T71" fmla="*/ 66 h 242"/>
                <a:gd name="T72" fmla="*/ 661 w 664"/>
                <a:gd name="T73" fmla="*/ 73 h 242"/>
                <a:gd name="T74" fmla="*/ 655 w 664"/>
                <a:gd name="T75" fmla="*/ 76 h 242"/>
                <a:gd name="T76" fmla="*/ 119 w 664"/>
                <a:gd name="T77" fmla="*/ 142 h 242"/>
                <a:gd name="T78" fmla="*/ 420 w 664"/>
                <a:gd name="T79" fmla="*/ 164 h 242"/>
                <a:gd name="T80" fmla="*/ 542 w 664"/>
                <a:gd name="T81" fmla="*/ 101 h 242"/>
                <a:gd name="T82" fmla="*/ 429 w 664"/>
                <a:gd name="T83" fmla="*/ 142 h 242"/>
                <a:gd name="T84" fmla="*/ 423 w 664"/>
                <a:gd name="T85" fmla="*/ 142 h 242"/>
                <a:gd name="T86" fmla="*/ 589 w 664"/>
                <a:gd name="T87" fmla="*/ 29 h 242"/>
                <a:gd name="T88" fmla="*/ 420 w 664"/>
                <a:gd name="T89" fmla="*/ 113 h 242"/>
                <a:gd name="T90" fmla="*/ 551 w 664"/>
                <a:gd name="T91" fmla="*/ 129 h 242"/>
                <a:gd name="T92" fmla="*/ 426 w 664"/>
                <a:gd name="T93" fmla="*/ 192 h 242"/>
                <a:gd name="T94" fmla="*/ 119 w 664"/>
                <a:gd name="T95" fmla="*/ 192 h 242"/>
                <a:gd name="T96" fmla="*/ 589 w 664"/>
                <a:gd name="T97" fmla="*/ 129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64" h="242">
                  <a:moveTo>
                    <a:pt x="611" y="101"/>
                  </a:moveTo>
                  <a:lnTo>
                    <a:pt x="648" y="101"/>
                  </a:lnTo>
                  <a:lnTo>
                    <a:pt x="651" y="101"/>
                  </a:lnTo>
                  <a:lnTo>
                    <a:pt x="655" y="101"/>
                  </a:lnTo>
                  <a:lnTo>
                    <a:pt x="658" y="101"/>
                  </a:lnTo>
                  <a:lnTo>
                    <a:pt x="661" y="104"/>
                  </a:lnTo>
                  <a:lnTo>
                    <a:pt x="661" y="107"/>
                  </a:lnTo>
                  <a:lnTo>
                    <a:pt x="664" y="107"/>
                  </a:lnTo>
                  <a:lnTo>
                    <a:pt x="664" y="110"/>
                  </a:lnTo>
                  <a:lnTo>
                    <a:pt x="664" y="113"/>
                  </a:lnTo>
                  <a:lnTo>
                    <a:pt x="664" y="117"/>
                  </a:lnTo>
                  <a:lnTo>
                    <a:pt x="664" y="120"/>
                  </a:lnTo>
                  <a:lnTo>
                    <a:pt x="661" y="120"/>
                  </a:lnTo>
                  <a:lnTo>
                    <a:pt x="661" y="123"/>
                  </a:lnTo>
                  <a:lnTo>
                    <a:pt x="661" y="123"/>
                  </a:lnTo>
                  <a:lnTo>
                    <a:pt x="658" y="126"/>
                  </a:lnTo>
                  <a:lnTo>
                    <a:pt x="658" y="126"/>
                  </a:lnTo>
                  <a:lnTo>
                    <a:pt x="655" y="126"/>
                  </a:lnTo>
                  <a:lnTo>
                    <a:pt x="429" y="242"/>
                  </a:lnTo>
                  <a:lnTo>
                    <a:pt x="426" y="242"/>
                  </a:lnTo>
                  <a:lnTo>
                    <a:pt x="423" y="242"/>
                  </a:lnTo>
                  <a:lnTo>
                    <a:pt x="423" y="242"/>
                  </a:lnTo>
                  <a:lnTo>
                    <a:pt x="16" y="242"/>
                  </a:lnTo>
                  <a:lnTo>
                    <a:pt x="13" y="242"/>
                  </a:lnTo>
                  <a:lnTo>
                    <a:pt x="9" y="242"/>
                  </a:lnTo>
                  <a:lnTo>
                    <a:pt x="9" y="239"/>
                  </a:lnTo>
                  <a:lnTo>
                    <a:pt x="6" y="239"/>
                  </a:lnTo>
                  <a:lnTo>
                    <a:pt x="3" y="236"/>
                  </a:lnTo>
                  <a:lnTo>
                    <a:pt x="3" y="233"/>
                  </a:lnTo>
                  <a:lnTo>
                    <a:pt x="0" y="230"/>
                  </a:lnTo>
                  <a:lnTo>
                    <a:pt x="0" y="227"/>
                  </a:lnTo>
                  <a:lnTo>
                    <a:pt x="0" y="227"/>
                  </a:lnTo>
                  <a:lnTo>
                    <a:pt x="3" y="223"/>
                  </a:lnTo>
                  <a:lnTo>
                    <a:pt x="3" y="220"/>
                  </a:lnTo>
                  <a:lnTo>
                    <a:pt x="3" y="220"/>
                  </a:lnTo>
                  <a:lnTo>
                    <a:pt x="6" y="217"/>
                  </a:lnTo>
                  <a:lnTo>
                    <a:pt x="6" y="217"/>
                  </a:lnTo>
                  <a:lnTo>
                    <a:pt x="9" y="214"/>
                  </a:lnTo>
                  <a:lnTo>
                    <a:pt x="9" y="214"/>
                  </a:lnTo>
                  <a:lnTo>
                    <a:pt x="53" y="192"/>
                  </a:lnTo>
                  <a:lnTo>
                    <a:pt x="16" y="192"/>
                  </a:lnTo>
                  <a:lnTo>
                    <a:pt x="13" y="192"/>
                  </a:lnTo>
                  <a:lnTo>
                    <a:pt x="9" y="192"/>
                  </a:lnTo>
                  <a:lnTo>
                    <a:pt x="9" y="189"/>
                  </a:lnTo>
                  <a:lnTo>
                    <a:pt x="6" y="189"/>
                  </a:lnTo>
                  <a:lnTo>
                    <a:pt x="3" y="186"/>
                  </a:lnTo>
                  <a:lnTo>
                    <a:pt x="3" y="183"/>
                  </a:lnTo>
                  <a:lnTo>
                    <a:pt x="0" y="179"/>
                  </a:lnTo>
                  <a:lnTo>
                    <a:pt x="0" y="176"/>
                  </a:lnTo>
                  <a:lnTo>
                    <a:pt x="0" y="176"/>
                  </a:lnTo>
                  <a:lnTo>
                    <a:pt x="3" y="173"/>
                  </a:lnTo>
                  <a:lnTo>
                    <a:pt x="3" y="170"/>
                  </a:lnTo>
                  <a:lnTo>
                    <a:pt x="3" y="170"/>
                  </a:lnTo>
                  <a:lnTo>
                    <a:pt x="6" y="167"/>
                  </a:lnTo>
                  <a:lnTo>
                    <a:pt x="6" y="167"/>
                  </a:lnTo>
                  <a:lnTo>
                    <a:pt x="9" y="164"/>
                  </a:lnTo>
                  <a:lnTo>
                    <a:pt x="9" y="164"/>
                  </a:lnTo>
                  <a:lnTo>
                    <a:pt x="53" y="142"/>
                  </a:lnTo>
                  <a:lnTo>
                    <a:pt x="16" y="142"/>
                  </a:lnTo>
                  <a:lnTo>
                    <a:pt x="13" y="142"/>
                  </a:lnTo>
                  <a:lnTo>
                    <a:pt x="9" y="142"/>
                  </a:lnTo>
                  <a:lnTo>
                    <a:pt x="9" y="139"/>
                  </a:lnTo>
                  <a:lnTo>
                    <a:pt x="6" y="139"/>
                  </a:lnTo>
                  <a:lnTo>
                    <a:pt x="3" y="135"/>
                  </a:lnTo>
                  <a:lnTo>
                    <a:pt x="3" y="132"/>
                  </a:lnTo>
                  <a:lnTo>
                    <a:pt x="0" y="129"/>
                  </a:lnTo>
                  <a:lnTo>
                    <a:pt x="0" y="126"/>
                  </a:lnTo>
                  <a:lnTo>
                    <a:pt x="0" y="126"/>
                  </a:lnTo>
                  <a:lnTo>
                    <a:pt x="3" y="123"/>
                  </a:lnTo>
                  <a:lnTo>
                    <a:pt x="3" y="120"/>
                  </a:lnTo>
                  <a:lnTo>
                    <a:pt x="3" y="120"/>
                  </a:lnTo>
                  <a:lnTo>
                    <a:pt x="6" y="117"/>
                  </a:lnTo>
                  <a:lnTo>
                    <a:pt x="6" y="117"/>
                  </a:lnTo>
                  <a:lnTo>
                    <a:pt x="9" y="113"/>
                  </a:lnTo>
                  <a:lnTo>
                    <a:pt x="9" y="113"/>
                  </a:lnTo>
                  <a:lnTo>
                    <a:pt x="238" y="0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648" y="0"/>
                  </a:lnTo>
                  <a:lnTo>
                    <a:pt x="651" y="0"/>
                  </a:lnTo>
                  <a:lnTo>
                    <a:pt x="655" y="0"/>
                  </a:lnTo>
                  <a:lnTo>
                    <a:pt x="658" y="0"/>
                  </a:lnTo>
                  <a:lnTo>
                    <a:pt x="661" y="3"/>
                  </a:lnTo>
                  <a:lnTo>
                    <a:pt x="661" y="7"/>
                  </a:lnTo>
                  <a:lnTo>
                    <a:pt x="664" y="7"/>
                  </a:lnTo>
                  <a:lnTo>
                    <a:pt x="664" y="10"/>
                  </a:lnTo>
                  <a:lnTo>
                    <a:pt x="664" y="13"/>
                  </a:lnTo>
                  <a:lnTo>
                    <a:pt x="664" y="16"/>
                  </a:lnTo>
                  <a:lnTo>
                    <a:pt x="664" y="19"/>
                  </a:lnTo>
                  <a:lnTo>
                    <a:pt x="661" y="19"/>
                  </a:lnTo>
                  <a:lnTo>
                    <a:pt x="661" y="22"/>
                  </a:lnTo>
                  <a:lnTo>
                    <a:pt x="661" y="22"/>
                  </a:lnTo>
                  <a:lnTo>
                    <a:pt x="658" y="25"/>
                  </a:lnTo>
                  <a:lnTo>
                    <a:pt x="658" y="25"/>
                  </a:lnTo>
                  <a:lnTo>
                    <a:pt x="655" y="25"/>
                  </a:lnTo>
                  <a:lnTo>
                    <a:pt x="611" y="51"/>
                  </a:lnTo>
                  <a:lnTo>
                    <a:pt x="648" y="51"/>
                  </a:lnTo>
                  <a:lnTo>
                    <a:pt x="651" y="51"/>
                  </a:lnTo>
                  <a:lnTo>
                    <a:pt x="655" y="51"/>
                  </a:lnTo>
                  <a:lnTo>
                    <a:pt x="658" y="51"/>
                  </a:lnTo>
                  <a:lnTo>
                    <a:pt x="661" y="54"/>
                  </a:lnTo>
                  <a:lnTo>
                    <a:pt x="661" y="57"/>
                  </a:lnTo>
                  <a:lnTo>
                    <a:pt x="664" y="57"/>
                  </a:lnTo>
                  <a:lnTo>
                    <a:pt x="664" y="60"/>
                  </a:lnTo>
                  <a:lnTo>
                    <a:pt x="664" y="63"/>
                  </a:lnTo>
                  <a:lnTo>
                    <a:pt x="664" y="66"/>
                  </a:lnTo>
                  <a:lnTo>
                    <a:pt x="664" y="66"/>
                  </a:lnTo>
                  <a:lnTo>
                    <a:pt x="661" y="69"/>
                  </a:lnTo>
                  <a:lnTo>
                    <a:pt x="661" y="73"/>
                  </a:lnTo>
                  <a:lnTo>
                    <a:pt x="661" y="73"/>
                  </a:lnTo>
                  <a:lnTo>
                    <a:pt x="658" y="76"/>
                  </a:lnTo>
                  <a:lnTo>
                    <a:pt x="658" y="76"/>
                  </a:lnTo>
                  <a:lnTo>
                    <a:pt x="655" y="76"/>
                  </a:lnTo>
                  <a:lnTo>
                    <a:pt x="611" y="101"/>
                  </a:lnTo>
                  <a:lnTo>
                    <a:pt x="611" y="101"/>
                  </a:lnTo>
                  <a:close/>
                  <a:moveTo>
                    <a:pt x="119" y="142"/>
                  </a:moveTo>
                  <a:lnTo>
                    <a:pt x="75" y="164"/>
                  </a:lnTo>
                  <a:lnTo>
                    <a:pt x="116" y="164"/>
                  </a:lnTo>
                  <a:lnTo>
                    <a:pt x="420" y="164"/>
                  </a:lnTo>
                  <a:lnTo>
                    <a:pt x="542" y="101"/>
                  </a:lnTo>
                  <a:lnTo>
                    <a:pt x="542" y="101"/>
                  </a:lnTo>
                  <a:lnTo>
                    <a:pt x="542" y="101"/>
                  </a:lnTo>
                  <a:lnTo>
                    <a:pt x="589" y="79"/>
                  </a:lnTo>
                  <a:lnTo>
                    <a:pt x="551" y="79"/>
                  </a:lnTo>
                  <a:lnTo>
                    <a:pt x="429" y="142"/>
                  </a:lnTo>
                  <a:lnTo>
                    <a:pt x="426" y="142"/>
                  </a:lnTo>
                  <a:lnTo>
                    <a:pt x="423" y="142"/>
                  </a:lnTo>
                  <a:lnTo>
                    <a:pt x="423" y="142"/>
                  </a:lnTo>
                  <a:lnTo>
                    <a:pt x="119" y="142"/>
                  </a:lnTo>
                  <a:lnTo>
                    <a:pt x="119" y="142"/>
                  </a:lnTo>
                  <a:close/>
                  <a:moveTo>
                    <a:pt x="589" y="29"/>
                  </a:moveTo>
                  <a:lnTo>
                    <a:pt x="247" y="29"/>
                  </a:lnTo>
                  <a:lnTo>
                    <a:pt x="75" y="113"/>
                  </a:lnTo>
                  <a:lnTo>
                    <a:pt x="420" y="113"/>
                  </a:lnTo>
                  <a:lnTo>
                    <a:pt x="589" y="29"/>
                  </a:lnTo>
                  <a:lnTo>
                    <a:pt x="589" y="29"/>
                  </a:lnTo>
                  <a:close/>
                  <a:moveTo>
                    <a:pt x="551" y="129"/>
                  </a:moveTo>
                  <a:lnTo>
                    <a:pt x="429" y="189"/>
                  </a:lnTo>
                  <a:lnTo>
                    <a:pt x="429" y="192"/>
                  </a:lnTo>
                  <a:lnTo>
                    <a:pt x="426" y="192"/>
                  </a:lnTo>
                  <a:lnTo>
                    <a:pt x="423" y="192"/>
                  </a:lnTo>
                  <a:lnTo>
                    <a:pt x="423" y="192"/>
                  </a:lnTo>
                  <a:lnTo>
                    <a:pt x="119" y="192"/>
                  </a:lnTo>
                  <a:lnTo>
                    <a:pt x="75" y="214"/>
                  </a:lnTo>
                  <a:lnTo>
                    <a:pt x="420" y="214"/>
                  </a:lnTo>
                  <a:lnTo>
                    <a:pt x="589" y="129"/>
                  </a:lnTo>
                  <a:lnTo>
                    <a:pt x="551" y="129"/>
                  </a:lnTo>
                  <a:lnTo>
                    <a:pt x="551" y="129"/>
                  </a:lnTo>
                  <a:close/>
                </a:path>
              </a:pathLst>
            </a:custGeom>
            <a:solidFill>
              <a:srgbClr val="EF919C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4" name="Freeform 6"/>
            <p:cNvSpPr>
              <a:spLocks noEditPoints="1"/>
            </p:cNvSpPr>
            <p:nvPr/>
          </p:nvSpPr>
          <p:spPr bwMode="auto">
            <a:xfrm>
              <a:off x="1071563" y="2219326"/>
              <a:ext cx="895349" cy="598488"/>
            </a:xfrm>
            <a:custGeom>
              <a:avLst/>
              <a:gdLst>
                <a:gd name="T0" fmla="*/ 507 w 564"/>
                <a:gd name="T1" fmla="*/ 280 h 377"/>
                <a:gd name="T2" fmla="*/ 532 w 564"/>
                <a:gd name="T3" fmla="*/ 251 h 377"/>
                <a:gd name="T4" fmla="*/ 551 w 564"/>
                <a:gd name="T5" fmla="*/ 220 h 377"/>
                <a:gd name="T6" fmla="*/ 564 w 564"/>
                <a:gd name="T7" fmla="*/ 185 h 377"/>
                <a:gd name="T8" fmla="*/ 564 w 564"/>
                <a:gd name="T9" fmla="*/ 148 h 377"/>
                <a:gd name="T10" fmla="*/ 557 w 564"/>
                <a:gd name="T11" fmla="*/ 110 h 377"/>
                <a:gd name="T12" fmla="*/ 542 w 564"/>
                <a:gd name="T13" fmla="*/ 72 h 377"/>
                <a:gd name="T14" fmla="*/ 517 w 564"/>
                <a:gd name="T15" fmla="*/ 44 h 377"/>
                <a:gd name="T16" fmla="*/ 485 w 564"/>
                <a:gd name="T17" fmla="*/ 22 h 377"/>
                <a:gd name="T18" fmla="*/ 451 w 564"/>
                <a:gd name="T19" fmla="*/ 6 h 377"/>
                <a:gd name="T20" fmla="*/ 417 w 564"/>
                <a:gd name="T21" fmla="*/ 0 h 377"/>
                <a:gd name="T22" fmla="*/ 379 w 564"/>
                <a:gd name="T23" fmla="*/ 3 h 377"/>
                <a:gd name="T24" fmla="*/ 344 w 564"/>
                <a:gd name="T25" fmla="*/ 16 h 377"/>
                <a:gd name="T26" fmla="*/ 316 w 564"/>
                <a:gd name="T27" fmla="*/ 35 h 377"/>
                <a:gd name="T28" fmla="*/ 291 w 564"/>
                <a:gd name="T29" fmla="*/ 57 h 377"/>
                <a:gd name="T30" fmla="*/ 276 w 564"/>
                <a:gd name="T31" fmla="*/ 85 h 377"/>
                <a:gd name="T32" fmla="*/ 266 w 564"/>
                <a:gd name="T33" fmla="*/ 116 h 377"/>
                <a:gd name="T34" fmla="*/ 260 w 564"/>
                <a:gd name="T35" fmla="*/ 151 h 377"/>
                <a:gd name="T36" fmla="*/ 263 w 564"/>
                <a:gd name="T37" fmla="*/ 182 h 377"/>
                <a:gd name="T38" fmla="*/ 291 w 564"/>
                <a:gd name="T39" fmla="*/ 245 h 377"/>
                <a:gd name="T40" fmla="*/ 313 w 564"/>
                <a:gd name="T41" fmla="*/ 270 h 377"/>
                <a:gd name="T42" fmla="*/ 341 w 564"/>
                <a:gd name="T43" fmla="*/ 289 h 377"/>
                <a:gd name="T44" fmla="*/ 370 w 564"/>
                <a:gd name="T45" fmla="*/ 305 h 377"/>
                <a:gd name="T46" fmla="*/ 404 w 564"/>
                <a:gd name="T47" fmla="*/ 311 h 377"/>
                <a:gd name="T48" fmla="*/ 435 w 564"/>
                <a:gd name="T49" fmla="*/ 308 h 377"/>
                <a:gd name="T50" fmla="*/ 470 w 564"/>
                <a:gd name="T51" fmla="*/ 302 h 377"/>
                <a:gd name="T52" fmla="*/ 457 w 564"/>
                <a:gd name="T53" fmla="*/ 258 h 377"/>
                <a:gd name="T54" fmla="*/ 432 w 564"/>
                <a:gd name="T55" fmla="*/ 267 h 377"/>
                <a:gd name="T56" fmla="*/ 404 w 564"/>
                <a:gd name="T57" fmla="*/ 267 h 377"/>
                <a:gd name="T58" fmla="*/ 379 w 564"/>
                <a:gd name="T59" fmla="*/ 261 h 377"/>
                <a:gd name="T60" fmla="*/ 357 w 564"/>
                <a:gd name="T61" fmla="*/ 248 h 377"/>
                <a:gd name="T62" fmla="*/ 335 w 564"/>
                <a:gd name="T63" fmla="*/ 233 h 377"/>
                <a:gd name="T64" fmla="*/ 319 w 564"/>
                <a:gd name="T65" fmla="*/ 211 h 377"/>
                <a:gd name="T66" fmla="*/ 307 w 564"/>
                <a:gd name="T67" fmla="*/ 182 h 377"/>
                <a:gd name="T68" fmla="*/ 304 w 564"/>
                <a:gd name="T69" fmla="*/ 154 h 377"/>
                <a:gd name="T70" fmla="*/ 307 w 564"/>
                <a:gd name="T71" fmla="*/ 129 h 377"/>
                <a:gd name="T72" fmla="*/ 316 w 564"/>
                <a:gd name="T73" fmla="*/ 104 h 377"/>
                <a:gd name="T74" fmla="*/ 329 w 564"/>
                <a:gd name="T75" fmla="*/ 82 h 377"/>
                <a:gd name="T76" fmla="*/ 348 w 564"/>
                <a:gd name="T77" fmla="*/ 63 h 377"/>
                <a:gd name="T78" fmla="*/ 373 w 564"/>
                <a:gd name="T79" fmla="*/ 50 h 377"/>
                <a:gd name="T80" fmla="*/ 401 w 564"/>
                <a:gd name="T81" fmla="*/ 44 h 377"/>
                <a:gd name="T82" fmla="*/ 426 w 564"/>
                <a:gd name="T83" fmla="*/ 44 h 377"/>
                <a:gd name="T84" fmla="*/ 451 w 564"/>
                <a:gd name="T85" fmla="*/ 53 h 377"/>
                <a:gd name="T86" fmla="*/ 476 w 564"/>
                <a:gd name="T87" fmla="*/ 66 h 377"/>
                <a:gd name="T88" fmla="*/ 495 w 564"/>
                <a:gd name="T89" fmla="*/ 85 h 377"/>
                <a:gd name="T90" fmla="*/ 510 w 564"/>
                <a:gd name="T91" fmla="*/ 107 h 377"/>
                <a:gd name="T92" fmla="*/ 520 w 564"/>
                <a:gd name="T93" fmla="*/ 132 h 377"/>
                <a:gd name="T94" fmla="*/ 523 w 564"/>
                <a:gd name="T95" fmla="*/ 160 h 377"/>
                <a:gd name="T96" fmla="*/ 517 w 564"/>
                <a:gd name="T97" fmla="*/ 185 h 377"/>
                <a:gd name="T98" fmla="*/ 507 w 564"/>
                <a:gd name="T99" fmla="*/ 211 h 377"/>
                <a:gd name="T100" fmla="*/ 492 w 564"/>
                <a:gd name="T101" fmla="*/ 233 h 377"/>
                <a:gd name="T102" fmla="*/ 473 w 564"/>
                <a:gd name="T103" fmla="*/ 251 h 377"/>
                <a:gd name="T104" fmla="*/ 204 w 564"/>
                <a:gd name="T105" fmla="*/ 220 h 377"/>
                <a:gd name="T106" fmla="*/ 41 w 564"/>
                <a:gd name="T107" fmla="*/ 377 h 377"/>
                <a:gd name="T108" fmla="*/ 41 w 564"/>
                <a:gd name="T109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64" h="377">
                  <a:moveTo>
                    <a:pt x="482" y="295"/>
                  </a:moveTo>
                  <a:lnTo>
                    <a:pt x="489" y="292"/>
                  </a:lnTo>
                  <a:lnTo>
                    <a:pt x="495" y="286"/>
                  </a:lnTo>
                  <a:lnTo>
                    <a:pt x="501" y="283"/>
                  </a:lnTo>
                  <a:lnTo>
                    <a:pt x="507" y="280"/>
                  </a:lnTo>
                  <a:lnTo>
                    <a:pt x="514" y="273"/>
                  </a:lnTo>
                  <a:lnTo>
                    <a:pt x="520" y="267"/>
                  </a:lnTo>
                  <a:lnTo>
                    <a:pt x="523" y="264"/>
                  </a:lnTo>
                  <a:lnTo>
                    <a:pt x="529" y="258"/>
                  </a:lnTo>
                  <a:lnTo>
                    <a:pt x="532" y="251"/>
                  </a:lnTo>
                  <a:lnTo>
                    <a:pt x="539" y="245"/>
                  </a:lnTo>
                  <a:lnTo>
                    <a:pt x="542" y="239"/>
                  </a:lnTo>
                  <a:lnTo>
                    <a:pt x="545" y="233"/>
                  </a:lnTo>
                  <a:lnTo>
                    <a:pt x="548" y="226"/>
                  </a:lnTo>
                  <a:lnTo>
                    <a:pt x="551" y="220"/>
                  </a:lnTo>
                  <a:lnTo>
                    <a:pt x="554" y="214"/>
                  </a:lnTo>
                  <a:lnTo>
                    <a:pt x="557" y="207"/>
                  </a:lnTo>
                  <a:lnTo>
                    <a:pt x="561" y="198"/>
                  </a:lnTo>
                  <a:lnTo>
                    <a:pt x="561" y="192"/>
                  </a:lnTo>
                  <a:lnTo>
                    <a:pt x="564" y="185"/>
                  </a:lnTo>
                  <a:lnTo>
                    <a:pt x="564" y="176"/>
                  </a:lnTo>
                  <a:lnTo>
                    <a:pt x="564" y="170"/>
                  </a:lnTo>
                  <a:lnTo>
                    <a:pt x="564" y="163"/>
                  </a:lnTo>
                  <a:lnTo>
                    <a:pt x="564" y="154"/>
                  </a:lnTo>
                  <a:lnTo>
                    <a:pt x="564" y="148"/>
                  </a:lnTo>
                  <a:lnTo>
                    <a:pt x="564" y="138"/>
                  </a:lnTo>
                  <a:lnTo>
                    <a:pt x="564" y="132"/>
                  </a:lnTo>
                  <a:lnTo>
                    <a:pt x="561" y="126"/>
                  </a:lnTo>
                  <a:lnTo>
                    <a:pt x="561" y="116"/>
                  </a:lnTo>
                  <a:lnTo>
                    <a:pt x="557" y="110"/>
                  </a:lnTo>
                  <a:lnTo>
                    <a:pt x="554" y="104"/>
                  </a:lnTo>
                  <a:lnTo>
                    <a:pt x="551" y="94"/>
                  </a:lnTo>
                  <a:lnTo>
                    <a:pt x="548" y="88"/>
                  </a:lnTo>
                  <a:lnTo>
                    <a:pt x="545" y="82"/>
                  </a:lnTo>
                  <a:lnTo>
                    <a:pt x="542" y="72"/>
                  </a:lnTo>
                  <a:lnTo>
                    <a:pt x="536" y="66"/>
                  </a:lnTo>
                  <a:lnTo>
                    <a:pt x="532" y="60"/>
                  </a:lnTo>
                  <a:lnTo>
                    <a:pt x="526" y="57"/>
                  </a:lnTo>
                  <a:lnTo>
                    <a:pt x="520" y="50"/>
                  </a:lnTo>
                  <a:lnTo>
                    <a:pt x="517" y="44"/>
                  </a:lnTo>
                  <a:lnTo>
                    <a:pt x="510" y="38"/>
                  </a:lnTo>
                  <a:lnTo>
                    <a:pt x="504" y="35"/>
                  </a:lnTo>
                  <a:lnTo>
                    <a:pt x="498" y="28"/>
                  </a:lnTo>
                  <a:lnTo>
                    <a:pt x="492" y="25"/>
                  </a:lnTo>
                  <a:lnTo>
                    <a:pt x="485" y="22"/>
                  </a:lnTo>
                  <a:lnTo>
                    <a:pt x="479" y="16"/>
                  </a:lnTo>
                  <a:lnTo>
                    <a:pt x="473" y="13"/>
                  </a:lnTo>
                  <a:lnTo>
                    <a:pt x="467" y="13"/>
                  </a:lnTo>
                  <a:lnTo>
                    <a:pt x="460" y="9"/>
                  </a:lnTo>
                  <a:lnTo>
                    <a:pt x="451" y="6"/>
                  </a:lnTo>
                  <a:lnTo>
                    <a:pt x="445" y="3"/>
                  </a:lnTo>
                  <a:lnTo>
                    <a:pt x="438" y="3"/>
                  </a:lnTo>
                  <a:lnTo>
                    <a:pt x="432" y="3"/>
                  </a:lnTo>
                  <a:lnTo>
                    <a:pt x="423" y="0"/>
                  </a:lnTo>
                  <a:lnTo>
                    <a:pt x="417" y="0"/>
                  </a:lnTo>
                  <a:lnTo>
                    <a:pt x="410" y="0"/>
                  </a:lnTo>
                  <a:lnTo>
                    <a:pt x="401" y="0"/>
                  </a:lnTo>
                  <a:lnTo>
                    <a:pt x="395" y="0"/>
                  </a:lnTo>
                  <a:lnTo>
                    <a:pt x="385" y="3"/>
                  </a:lnTo>
                  <a:lnTo>
                    <a:pt x="379" y="3"/>
                  </a:lnTo>
                  <a:lnTo>
                    <a:pt x="373" y="6"/>
                  </a:lnTo>
                  <a:lnTo>
                    <a:pt x="366" y="6"/>
                  </a:lnTo>
                  <a:lnTo>
                    <a:pt x="357" y="9"/>
                  </a:lnTo>
                  <a:lnTo>
                    <a:pt x="351" y="13"/>
                  </a:lnTo>
                  <a:lnTo>
                    <a:pt x="344" y="16"/>
                  </a:lnTo>
                  <a:lnTo>
                    <a:pt x="338" y="19"/>
                  </a:lnTo>
                  <a:lnTo>
                    <a:pt x="332" y="22"/>
                  </a:lnTo>
                  <a:lnTo>
                    <a:pt x="326" y="25"/>
                  </a:lnTo>
                  <a:lnTo>
                    <a:pt x="319" y="28"/>
                  </a:lnTo>
                  <a:lnTo>
                    <a:pt x="316" y="35"/>
                  </a:lnTo>
                  <a:lnTo>
                    <a:pt x="310" y="38"/>
                  </a:lnTo>
                  <a:lnTo>
                    <a:pt x="304" y="44"/>
                  </a:lnTo>
                  <a:lnTo>
                    <a:pt x="301" y="47"/>
                  </a:lnTo>
                  <a:lnTo>
                    <a:pt x="298" y="53"/>
                  </a:lnTo>
                  <a:lnTo>
                    <a:pt x="291" y="57"/>
                  </a:lnTo>
                  <a:lnTo>
                    <a:pt x="288" y="63"/>
                  </a:lnTo>
                  <a:lnTo>
                    <a:pt x="285" y="69"/>
                  </a:lnTo>
                  <a:lnTo>
                    <a:pt x="282" y="75"/>
                  </a:lnTo>
                  <a:lnTo>
                    <a:pt x="279" y="79"/>
                  </a:lnTo>
                  <a:lnTo>
                    <a:pt x="276" y="85"/>
                  </a:lnTo>
                  <a:lnTo>
                    <a:pt x="272" y="91"/>
                  </a:lnTo>
                  <a:lnTo>
                    <a:pt x="269" y="97"/>
                  </a:lnTo>
                  <a:lnTo>
                    <a:pt x="269" y="104"/>
                  </a:lnTo>
                  <a:lnTo>
                    <a:pt x="266" y="110"/>
                  </a:lnTo>
                  <a:lnTo>
                    <a:pt x="266" y="116"/>
                  </a:lnTo>
                  <a:lnTo>
                    <a:pt x="263" y="123"/>
                  </a:lnTo>
                  <a:lnTo>
                    <a:pt x="263" y="129"/>
                  </a:lnTo>
                  <a:lnTo>
                    <a:pt x="263" y="135"/>
                  </a:lnTo>
                  <a:lnTo>
                    <a:pt x="263" y="145"/>
                  </a:lnTo>
                  <a:lnTo>
                    <a:pt x="260" y="151"/>
                  </a:lnTo>
                  <a:lnTo>
                    <a:pt x="260" y="157"/>
                  </a:lnTo>
                  <a:lnTo>
                    <a:pt x="263" y="163"/>
                  </a:lnTo>
                  <a:lnTo>
                    <a:pt x="263" y="170"/>
                  </a:lnTo>
                  <a:lnTo>
                    <a:pt x="263" y="176"/>
                  </a:lnTo>
                  <a:lnTo>
                    <a:pt x="263" y="182"/>
                  </a:lnTo>
                  <a:lnTo>
                    <a:pt x="266" y="189"/>
                  </a:lnTo>
                  <a:lnTo>
                    <a:pt x="266" y="195"/>
                  </a:lnTo>
                  <a:lnTo>
                    <a:pt x="213" y="214"/>
                  </a:lnTo>
                  <a:lnTo>
                    <a:pt x="244" y="277"/>
                  </a:lnTo>
                  <a:lnTo>
                    <a:pt x="291" y="245"/>
                  </a:lnTo>
                  <a:lnTo>
                    <a:pt x="294" y="251"/>
                  </a:lnTo>
                  <a:lnTo>
                    <a:pt x="301" y="255"/>
                  </a:lnTo>
                  <a:lnTo>
                    <a:pt x="304" y="261"/>
                  </a:lnTo>
                  <a:lnTo>
                    <a:pt x="307" y="267"/>
                  </a:lnTo>
                  <a:lnTo>
                    <a:pt x="313" y="270"/>
                  </a:lnTo>
                  <a:lnTo>
                    <a:pt x="319" y="273"/>
                  </a:lnTo>
                  <a:lnTo>
                    <a:pt x="323" y="280"/>
                  </a:lnTo>
                  <a:lnTo>
                    <a:pt x="329" y="283"/>
                  </a:lnTo>
                  <a:lnTo>
                    <a:pt x="335" y="286"/>
                  </a:lnTo>
                  <a:lnTo>
                    <a:pt x="341" y="289"/>
                  </a:lnTo>
                  <a:lnTo>
                    <a:pt x="348" y="292"/>
                  </a:lnTo>
                  <a:lnTo>
                    <a:pt x="354" y="295"/>
                  </a:lnTo>
                  <a:lnTo>
                    <a:pt x="357" y="299"/>
                  </a:lnTo>
                  <a:lnTo>
                    <a:pt x="366" y="302"/>
                  </a:lnTo>
                  <a:lnTo>
                    <a:pt x="370" y="305"/>
                  </a:lnTo>
                  <a:lnTo>
                    <a:pt x="376" y="305"/>
                  </a:lnTo>
                  <a:lnTo>
                    <a:pt x="385" y="308"/>
                  </a:lnTo>
                  <a:lnTo>
                    <a:pt x="391" y="308"/>
                  </a:lnTo>
                  <a:lnTo>
                    <a:pt x="398" y="308"/>
                  </a:lnTo>
                  <a:lnTo>
                    <a:pt x="404" y="311"/>
                  </a:lnTo>
                  <a:lnTo>
                    <a:pt x="410" y="311"/>
                  </a:lnTo>
                  <a:lnTo>
                    <a:pt x="417" y="311"/>
                  </a:lnTo>
                  <a:lnTo>
                    <a:pt x="423" y="311"/>
                  </a:lnTo>
                  <a:lnTo>
                    <a:pt x="429" y="311"/>
                  </a:lnTo>
                  <a:lnTo>
                    <a:pt x="435" y="308"/>
                  </a:lnTo>
                  <a:lnTo>
                    <a:pt x="445" y="308"/>
                  </a:lnTo>
                  <a:lnTo>
                    <a:pt x="451" y="308"/>
                  </a:lnTo>
                  <a:lnTo>
                    <a:pt x="457" y="305"/>
                  </a:lnTo>
                  <a:lnTo>
                    <a:pt x="463" y="302"/>
                  </a:lnTo>
                  <a:lnTo>
                    <a:pt x="470" y="302"/>
                  </a:lnTo>
                  <a:lnTo>
                    <a:pt x="476" y="299"/>
                  </a:lnTo>
                  <a:lnTo>
                    <a:pt x="482" y="295"/>
                  </a:lnTo>
                  <a:lnTo>
                    <a:pt x="482" y="295"/>
                  </a:lnTo>
                  <a:close/>
                  <a:moveTo>
                    <a:pt x="463" y="255"/>
                  </a:moveTo>
                  <a:lnTo>
                    <a:pt x="457" y="258"/>
                  </a:lnTo>
                  <a:lnTo>
                    <a:pt x="451" y="261"/>
                  </a:lnTo>
                  <a:lnTo>
                    <a:pt x="448" y="261"/>
                  </a:lnTo>
                  <a:lnTo>
                    <a:pt x="442" y="264"/>
                  </a:lnTo>
                  <a:lnTo>
                    <a:pt x="435" y="264"/>
                  </a:lnTo>
                  <a:lnTo>
                    <a:pt x="432" y="267"/>
                  </a:lnTo>
                  <a:lnTo>
                    <a:pt x="426" y="267"/>
                  </a:lnTo>
                  <a:lnTo>
                    <a:pt x="420" y="267"/>
                  </a:lnTo>
                  <a:lnTo>
                    <a:pt x="417" y="267"/>
                  </a:lnTo>
                  <a:lnTo>
                    <a:pt x="410" y="267"/>
                  </a:lnTo>
                  <a:lnTo>
                    <a:pt x="404" y="267"/>
                  </a:lnTo>
                  <a:lnTo>
                    <a:pt x="401" y="267"/>
                  </a:lnTo>
                  <a:lnTo>
                    <a:pt x="395" y="264"/>
                  </a:lnTo>
                  <a:lnTo>
                    <a:pt x="388" y="264"/>
                  </a:lnTo>
                  <a:lnTo>
                    <a:pt x="385" y="264"/>
                  </a:lnTo>
                  <a:lnTo>
                    <a:pt x="379" y="261"/>
                  </a:lnTo>
                  <a:lnTo>
                    <a:pt x="376" y="258"/>
                  </a:lnTo>
                  <a:lnTo>
                    <a:pt x="370" y="258"/>
                  </a:lnTo>
                  <a:lnTo>
                    <a:pt x="363" y="255"/>
                  </a:lnTo>
                  <a:lnTo>
                    <a:pt x="360" y="251"/>
                  </a:lnTo>
                  <a:lnTo>
                    <a:pt x="357" y="248"/>
                  </a:lnTo>
                  <a:lnTo>
                    <a:pt x="351" y="245"/>
                  </a:lnTo>
                  <a:lnTo>
                    <a:pt x="348" y="242"/>
                  </a:lnTo>
                  <a:lnTo>
                    <a:pt x="344" y="239"/>
                  </a:lnTo>
                  <a:lnTo>
                    <a:pt x="338" y="236"/>
                  </a:lnTo>
                  <a:lnTo>
                    <a:pt x="335" y="233"/>
                  </a:lnTo>
                  <a:lnTo>
                    <a:pt x="332" y="226"/>
                  </a:lnTo>
                  <a:lnTo>
                    <a:pt x="329" y="223"/>
                  </a:lnTo>
                  <a:lnTo>
                    <a:pt x="326" y="220"/>
                  </a:lnTo>
                  <a:lnTo>
                    <a:pt x="323" y="214"/>
                  </a:lnTo>
                  <a:lnTo>
                    <a:pt x="319" y="211"/>
                  </a:lnTo>
                  <a:lnTo>
                    <a:pt x="316" y="204"/>
                  </a:lnTo>
                  <a:lnTo>
                    <a:pt x="313" y="198"/>
                  </a:lnTo>
                  <a:lnTo>
                    <a:pt x="310" y="195"/>
                  </a:lnTo>
                  <a:lnTo>
                    <a:pt x="310" y="189"/>
                  </a:lnTo>
                  <a:lnTo>
                    <a:pt x="307" y="182"/>
                  </a:lnTo>
                  <a:lnTo>
                    <a:pt x="307" y="176"/>
                  </a:lnTo>
                  <a:lnTo>
                    <a:pt x="304" y="173"/>
                  </a:lnTo>
                  <a:lnTo>
                    <a:pt x="304" y="167"/>
                  </a:lnTo>
                  <a:lnTo>
                    <a:pt x="304" y="160"/>
                  </a:lnTo>
                  <a:lnTo>
                    <a:pt x="304" y="154"/>
                  </a:lnTo>
                  <a:lnTo>
                    <a:pt x="304" y="151"/>
                  </a:lnTo>
                  <a:lnTo>
                    <a:pt x="304" y="145"/>
                  </a:lnTo>
                  <a:lnTo>
                    <a:pt x="304" y="138"/>
                  </a:lnTo>
                  <a:lnTo>
                    <a:pt x="304" y="135"/>
                  </a:lnTo>
                  <a:lnTo>
                    <a:pt x="307" y="129"/>
                  </a:lnTo>
                  <a:lnTo>
                    <a:pt x="307" y="123"/>
                  </a:lnTo>
                  <a:lnTo>
                    <a:pt x="310" y="119"/>
                  </a:lnTo>
                  <a:lnTo>
                    <a:pt x="310" y="113"/>
                  </a:lnTo>
                  <a:lnTo>
                    <a:pt x="313" y="110"/>
                  </a:lnTo>
                  <a:lnTo>
                    <a:pt x="316" y="104"/>
                  </a:lnTo>
                  <a:lnTo>
                    <a:pt x="316" y="101"/>
                  </a:lnTo>
                  <a:lnTo>
                    <a:pt x="319" y="94"/>
                  </a:lnTo>
                  <a:lnTo>
                    <a:pt x="323" y="91"/>
                  </a:lnTo>
                  <a:lnTo>
                    <a:pt x="326" y="85"/>
                  </a:lnTo>
                  <a:lnTo>
                    <a:pt x="329" y="82"/>
                  </a:lnTo>
                  <a:lnTo>
                    <a:pt x="332" y="79"/>
                  </a:lnTo>
                  <a:lnTo>
                    <a:pt x="335" y="75"/>
                  </a:lnTo>
                  <a:lnTo>
                    <a:pt x="341" y="69"/>
                  </a:lnTo>
                  <a:lnTo>
                    <a:pt x="344" y="66"/>
                  </a:lnTo>
                  <a:lnTo>
                    <a:pt x="348" y="63"/>
                  </a:lnTo>
                  <a:lnTo>
                    <a:pt x="354" y="60"/>
                  </a:lnTo>
                  <a:lnTo>
                    <a:pt x="357" y="57"/>
                  </a:lnTo>
                  <a:lnTo>
                    <a:pt x="363" y="57"/>
                  </a:lnTo>
                  <a:lnTo>
                    <a:pt x="370" y="53"/>
                  </a:lnTo>
                  <a:lnTo>
                    <a:pt x="373" y="50"/>
                  </a:lnTo>
                  <a:lnTo>
                    <a:pt x="379" y="47"/>
                  </a:lnTo>
                  <a:lnTo>
                    <a:pt x="385" y="47"/>
                  </a:lnTo>
                  <a:lnTo>
                    <a:pt x="388" y="47"/>
                  </a:lnTo>
                  <a:lnTo>
                    <a:pt x="395" y="44"/>
                  </a:lnTo>
                  <a:lnTo>
                    <a:pt x="401" y="44"/>
                  </a:lnTo>
                  <a:lnTo>
                    <a:pt x="404" y="44"/>
                  </a:lnTo>
                  <a:lnTo>
                    <a:pt x="410" y="44"/>
                  </a:lnTo>
                  <a:lnTo>
                    <a:pt x="417" y="44"/>
                  </a:lnTo>
                  <a:lnTo>
                    <a:pt x="420" y="44"/>
                  </a:lnTo>
                  <a:lnTo>
                    <a:pt x="426" y="44"/>
                  </a:lnTo>
                  <a:lnTo>
                    <a:pt x="432" y="47"/>
                  </a:lnTo>
                  <a:lnTo>
                    <a:pt x="435" y="47"/>
                  </a:lnTo>
                  <a:lnTo>
                    <a:pt x="442" y="47"/>
                  </a:lnTo>
                  <a:lnTo>
                    <a:pt x="445" y="50"/>
                  </a:lnTo>
                  <a:lnTo>
                    <a:pt x="451" y="53"/>
                  </a:lnTo>
                  <a:lnTo>
                    <a:pt x="457" y="53"/>
                  </a:lnTo>
                  <a:lnTo>
                    <a:pt x="460" y="57"/>
                  </a:lnTo>
                  <a:lnTo>
                    <a:pt x="467" y="60"/>
                  </a:lnTo>
                  <a:lnTo>
                    <a:pt x="470" y="63"/>
                  </a:lnTo>
                  <a:lnTo>
                    <a:pt x="476" y="66"/>
                  </a:lnTo>
                  <a:lnTo>
                    <a:pt x="479" y="69"/>
                  </a:lnTo>
                  <a:lnTo>
                    <a:pt x="482" y="72"/>
                  </a:lnTo>
                  <a:lnTo>
                    <a:pt x="485" y="75"/>
                  </a:lnTo>
                  <a:lnTo>
                    <a:pt x="492" y="79"/>
                  </a:lnTo>
                  <a:lnTo>
                    <a:pt x="495" y="85"/>
                  </a:lnTo>
                  <a:lnTo>
                    <a:pt x="498" y="88"/>
                  </a:lnTo>
                  <a:lnTo>
                    <a:pt x="501" y="91"/>
                  </a:lnTo>
                  <a:lnTo>
                    <a:pt x="504" y="97"/>
                  </a:lnTo>
                  <a:lnTo>
                    <a:pt x="507" y="101"/>
                  </a:lnTo>
                  <a:lnTo>
                    <a:pt x="510" y="107"/>
                  </a:lnTo>
                  <a:lnTo>
                    <a:pt x="514" y="113"/>
                  </a:lnTo>
                  <a:lnTo>
                    <a:pt x="514" y="116"/>
                  </a:lnTo>
                  <a:lnTo>
                    <a:pt x="517" y="123"/>
                  </a:lnTo>
                  <a:lnTo>
                    <a:pt x="517" y="129"/>
                  </a:lnTo>
                  <a:lnTo>
                    <a:pt x="520" y="132"/>
                  </a:lnTo>
                  <a:lnTo>
                    <a:pt x="520" y="138"/>
                  </a:lnTo>
                  <a:lnTo>
                    <a:pt x="520" y="145"/>
                  </a:lnTo>
                  <a:lnTo>
                    <a:pt x="523" y="151"/>
                  </a:lnTo>
                  <a:lnTo>
                    <a:pt x="523" y="154"/>
                  </a:lnTo>
                  <a:lnTo>
                    <a:pt x="523" y="160"/>
                  </a:lnTo>
                  <a:lnTo>
                    <a:pt x="523" y="167"/>
                  </a:lnTo>
                  <a:lnTo>
                    <a:pt x="520" y="170"/>
                  </a:lnTo>
                  <a:lnTo>
                    <a:pt x="520" y="176"/>
                  </a:lnTo>
                  <a:lnTo>
                    <a:pt x="520" y="182"/>
                  </a:lnTo>
                  <a:lnTo>
                    <a:pt x="517" y="185"/>
                  </a:lnTo>
                  <a:lnTo>
                    <a:pt x="517" y="192"/>
                  </a:lnTo>
                  <a:lnTo>
                    <a:pt x="514" y="198"/>
                  </a:lnTo>
                  <a:lnTo>
                    <a:pt x="514" y="201"/>
                  </a:lnTo>
                  <a:lnTo>
                    <a:pt x="510" y="207"/>
                  </a:lnTo>
                  <a:lnTo>
                    <a:pt x="507" y="211"/>
                  </a:lnTo>
                  <a:lnTo>
                    <a:pt x="504" y="217"/>
                  </a:lnTo>
                  <a:lnTo>
                    <a:pt x="504" y="220"/>
                  </a:lnTo>
                  <a:lnTo>
                    <a:pt x="501" y="226"/>
                  </a:lnTo>
                  <a:lnTo>
                    <a:pt x="495" y="229"/>
                  </a:lnTo>
                  <a:lnTo>
                    <a:pt x="492" y="233"/>
                  </a:lnTo>
                  <a:lnTo>
                    <a:pt x="489" y="236"/>
                  </a:lnTo>
                  <a:lnTo>
                    <a:pt x="485" y="239"/>
                  </a:lnTo>
                  <a:lnTo>
                    <a:pt x="482" y="245"/>
                  </a:lnTo>
                  <a:lnTo>
                    <a:pt x="476" y="248"/>
                  </a:lnTo>
                  <a:lnTo>
                    <a:pt x="473" y="251"/>
                  </a:lnTo>
                  <a:lnTo>
                    <a:pt x="467" y="255"/>
                  </a:lnTo>
                  <a:lnTo>
                    <a:pt x="463" y="255"/>
                  </a:lnTo>
                  <a:lnTo>
                    <a:pt x="463" y="255"/>
                  </a:lnTo>
                  <a:close/>
                  <a:moveTo>
                    <a:pt x="235" y="283"/>
                  </a:moveTo>
                  <a:lnTo>
                    <a:pt x="204" y="220"/>
                  </a:lnTo>
                  <a:lnTo>
                    <a:pt x="19" y="311"/>
                  </a:lnTo>
                  <a:lnTo>
                    <a:pt x="50" y="374"/>
                  </a:lnTo>
                  <a:lnTo>
                    <a:pt x="235" y="283"/>
                  </a:lnTo>
                  <a:lnTo>
                    <a:pt x="235" y="283"/>
                  </a:lnTo>
                  <a:close/>
                  <a:moveTo>
                    <a:pt x="41" y="377"/>
                  </a:moveTo>
                  <a:lnTo>
                    <a:pt x="9" y="317"/>
                  </a:lnTo>
                  <a:lnTo>
                    <a:pt x="0" y="333"/>
                  </a:lnTo>
                  <a:lnTo>
                    <a:pt x="22" y="377"/>
                  </a:lnTo>
                  <a:lnTo>
                    <a:pt x="41" y="377"/>
                  </a:lnTo>
                  <a:lnTo>
                    <a:pt x="41" y="377"/>
                  </a:lnTo>
                  <a:close/>
                </a:path>
              </a:pathLst>
            </a:custGeom>
            <a:solidFill>
              <a:srgbClr val="E4465A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7" name="Заголовок 1"/>
          <p:cNvSpPr txBox="1">
            <a:spLocks/>
          </p:cNvSpPr>
          <p:nvPr/>
        </p:nvSpPr>
        <p:spPr>
          <a:xfrm>
            <a:off x="7581240" y="4091594"/>
            <a:ext cx="2624941" cy="200123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rgbClr val="E4465A"/>
            </a:solidFill>
            <a:prstDash val="solid"/>
            <a:round/>
            <a:headEnd type="none" w="med" len="med"/>
            <a:tailEnd type="none" w="med" len="med"/>
          </a:ln>
          <a:effectLst>
            <a:outerShdw blurRad="127000" dist="63500" dir="5400000" algn="t" rotWithShape="0">
              <a:prstClr val="black">
                <a:alpha val="20000"/>
              </a:prstClr>
            </a:outerShdw>
          </a:effectLst>
        </p:spPr>
        <p:txBody>
          <a:bodyPr lIns="91420" tIns="90000" rIns="91420" bIns="45711"/>
          <a:lstStyle>
            <a:defPPr>
              <a:defRPr lang="ru-RU"/>
            </a:defPPr>
            <a:lvl1pPr algn="ctr">
              <a:lnSpc>
                <a:spcPct val="93000"/>
              </a:lnSpc>
              <a:buClr>
                <a:srgbClr val="000000"/>
              </a:buClr>
              <a:buSzPct val="100000"/>
              <a:defRPr b="1">
                <a:solidFill>
                  <a:srgbClr val="FFFFFF"/>
                </a:solidFill>
              </a:defRPr>
            </a:lvl1pPr>
          </a:lstStyle>
          <a:p>
            <a:pPr algn="l">
              <a:lnSpc>
                <a:spcPct val="90000"/>
              </a:lnSpc>
              <a:defRPr/>
            </a:pPr>
            <a:r>
              <a:rPr lang="ru-RU" sz="1400" dirty="0">
                <a:solidFill>
                  <a:srgbClr val="444444"/>
                </a:solidFill>
                <a:latin typeface="Segoe UI" panose="020B0502040204020203" pitchFamily="34" charset="0"/>
                <a:ea typeface="Arial Unicode MS" pitchFamily="34" charset="-128"/>
                <a:cs typeface="Segoe UI" panose="020B0502040204020203" pitchFamily="34" charset="0"/>
              </a:rPr>
              <a:t>Нет пояснений, должно ли быть обоснование приложением к документации или составной частью документации</a:t>
            </a:r>
          </a:p>
        </p:txBody>
      </p:sp>
      <p:sp>
        <p:nvSpPr>
          <p:cNvPr id="54" name="Freeform 16"/>
          <p:cNvSpPr>
            <a:spLocks noEditPoints="1"/>
          </p:cNvSpPr>
          <p:nvPr/>
        </p:nvSpPr>
        <p:spPr bwMode="auto">
          <a:xfrm>
            <a:off x="2842553" y="3310544"/>
            <a:ext cx="522288" cy="560388"/>
          </a:xfrm>
          <a:custGeom>
            <a:avLst/>
            <a:gdLst>
              <a:gd name="T0" fmla="*/ 87 w 158"/>
              <a:gd name="T1" fmla="*/ 135 h 170"/>
              <a:gd name="T2" fmla="*/ 148 w 158"/>
              <a:gd name="T3" fmla="*/ 125 h 170"/>
              <a:gd name="T4" fmla="*/ 114 w 158"/>
              <a:gd name="T5" fmla="*/ 157 h 170"/>
              <a:gd name="T6" fmla="*/ 96 w 158"/>
              <a:gd name="T7" fmla="*/ 137 h 170"/>
              <a:gd name="T8" fmla="*/ 139 w 158"/>
              <a:gd name="T9" fmla="*/ 116 h 170"/>
              <a:gd name="T10" fmla="*/ 128 w 158"/>
              <a:gd name="T11" fmla="*/ 1 h 170"/>
              <a:gd name="T12" fmla="*/ 128 w 158"/>
              <a:gd name="T13" fmla="*/ 1 h 170"/>
              <a:gd name="T14" fmla="*/ 128 w 158"/>
              <a:gd name="T15" fmla="*/ 1 h 170"/>
              <a:gd name="T16" fmla="*/ 128 w 158"/>
              <a:gd name="T17" fmla="*/ 1 h 170"/>
              <a:gd name="T18" fmla="*/ 128 w 158"/>
              <a:gd name="T19" fmla="*/ 1 h 170"/>
              <a:gd name="T20" fmla="*/ 128 w 158"/>
              <a:gd name="T21" fmla="*/ 1 h 170"/>
              <a:gd name="T22" fmla="*/ 128 w 158"/>
              <a:gd name="T23" fmla="*/ 1 h 170"/>
              <a:gd name="T24" fmla="*/ 128 w 158"/>
              <a:gd name="T25" fmla="*/ 1 h 170"/>
              <a:gd name="T26" fmla="*/ 128 w 158"/>
              <a:gd name="T27" fmla="*/ 1 h 170"/>
              <a:gd name="T28" fmla="*/ 128 w 158"/>
              <a:gd name="T29" fmla="*/ 1 h 170"/>
              <a:gd name="T30" fmla="*/ 128 w 158"/>
              <a:gd name="T31" fmla="*/ 0 h 170"/>
              <a:gd name="T32" fmla="*/ 128 w 158"/>
              <a:gd name="T33" fmla="*/ 0 h 170"/>
              <a:gd name="T34" fmla="*/ 128 w 158"/>
              <a:gd name="T35" fmla="*/ 0 h 170"/>
              <a:gd name="T36" fmla="*/ 128 w 158"/>
              <a:gd name="T37" fmla="*/ 0 h 170"/>
              <a:gd name="T38" fmla="*/ 128 w 158"/>
              <a:gd name="T39" fmla="*/ 0 h 170"/>
              <a:gd name="T40" fmla="*/ 128 w 158"/>
              <a:gd name="T41" fmla="*/ 0 h 170"/>
              <a:gd name="T42" fmla="*/ 128 w 158"/>
              <a:gd name="T43" fmla="*/ 0 h 170"/>
              <a:gd name="T44" fmla="*/ 128 w 158"/>
              <a:gd name="T45" fmla="*/ 0 h 170"/>
              <a:gd name="T46" fmla="*/ 128 w 158"/>
              <a:gd name="T47" fmla="*/ 0 h 170"/>
              <a:gd name="T48" fmla="*/ 128 w 158"/>
              <a:gd name="T49" fmla="*/ 0 h 170"/>
              <a:gd name="T50" fmla="*/ 128 w 158"/>
              <a:gd name="T51" fmla="*/ 0 h 170"/>
              <a:gd name="T52" fmla="*/ 127 w 158"/>
              <a:gd name="T53" fmla="*/ 0 h 170"/>
              <a:gd name="T54" fmla="*/ 121 w 158"/>
              <a:gd name="T55" fmla="*/ 0 h 170"/>
              <a:gd name="T56" fmla="*/ 0 w 158"/>
              <a:gd name="T57" fmla="*/ 42 h 170"/>
              <a:gd name="T58" fmla="*/ 0 w 158"/>
              <a:gd name="T59" fmla="*/ 46 h 170"/>
              <a:gd name="T60" fmla="*/ 0 w 158"/>
              <a:gd name="T61" fmla="*/ 160 h 170"/>
              <a:gd name="T62" fmla="*/ 0 w 158"/>
              <a:gd name="T63" fmla="*/ 160 h 170"/>
              <a:gd name="T64" fmla="*/ 0 w 158"/>
              <a:gd name="T65" fmla="*/ 160 h 170"/>
              <a:gd name="T66" fmla="*/ 0 w 158"/>
              <a:gd name="T67" fmla="*/ 160 h 170"/>
              <a:gd name="T68" fmla="*/ 0 w 158"/>
              <a:gd name="T69" fmla="*/ 161 h 170"/>
              <a:gd name="T70" fmla="*/ 0 w 158"/>
              <a:gd name="T71" fmla="*/ 161 h 170"/>
              <a:gd name="T72" fmla="*/ 0 w 158"/>
              <a:gd name="T73" fmla="*/ 161 h 170"/>
              <a:gd name="T74" fmla="*/ 0 w 158"/>
              <a:gd name="T75" fmla="*/ 161 h 170"/>
              <a:gd name="T76" fmla="*/ 0 w 158"/>
              <a:gd name="T77" fmla="*/ 161 h 170"/>
              <a:gd name="T78" fmla="*/ 0 w 158"/>
              <a:gd name="T79" fmla="*/ 161 h 170"/>
              <a:gd name="T80" fmla="*/ 0 w 158"/>
              <a:gd name="T81" fmla="*/ 161 h 170"/>
              <a:gd name="T82" fmla="*/ 0 w 158"/>
              <a:gd name="T83" fmla="*/ 161 h 170"/>
              <a:gd name="T84" fmla="*/ 0 w 158"/>
              <a:gd name="T85" fmla="*/ 161 h 170"/>
              <a:gd name="T86" fmla="*/ 0 w 158"/>
              <a:gd name="T87" fmla="*/ 161 h 170"/>
              <a:gd name="T88" fmla="*/ 0 w 158"/>
              <a:gd name="T89" fmla="*/ 161 h 170"/>
              <a:gd name="T90" fmla="*/ 1 w 158"/>
              <a:gd name="T91" fmla="*/ 161 h 170"/>
              <a:gd name="T92" fmla="*/ 1 w 158"/>
              <a:gd name="T93" fmla="*/ 161 h 170"/>
              <a:gd name="T94" fmla="*/ 1 w 158"/>
              <a:gd name="T95" fmla="*/ 161 h 170"/>
              <a:gd name="T96" fmla="*/ 1 w 158"/>
              <a:gd name="T97" fmla="*/ 161 h 170"/>
              <a:gd name="T98" fmla="*/ 1 w 158"/>
              <a:gd name="T99" fmla="*/ 161 h 170"/>
              <a:gd name="T100" fmla="*/ 1 w 158"/>
              <a:gd name="T101" fmla="*/ 161 h 170"/>
              <a:gd name="T102" fmla="*/ 7 w 158"/>
              <a:gd name="T103" fmla="*/ 161 h 170"/>
              <a:gd name="T104" fmla="*/ 8 w 158"/>
              <a:gd name="T105" fmla="*/ 47 h 170"/>
              <a:gd name="T106" fmla="*/ 46 w 158"/>
              <a:gd name="T107" fmla="*/ 40 h 170"/>
              <a:gd name="T108" fmla="*/ 122 w 158"/>
              <a:gd name="T109" fmla="*/ 91 h 170"/>
              <a:gd name="T110" fmla="*/ 79 w 158"/>
              <a:gd name="T111" fmla="*/ 133 h 170"/>
              <a:gd name="T112" fmla="*/ 23 w 158"/>
              <a:gd name="T113" fmla="*/ 123 h 170"/>
              <a:gd name="T114" fmla="*/ 23 w 158"/>
              <a:gd name="T115" fmla="*/ 110 h 170"/>
              <a:gd name="T116" fmla="*/ 23 w 158"/>
              <a:gd name="T117" fmla="*/ 77 h 170"/>
              <a:gd name="T118" fmla="*/ 104 w 158"/>
              <a:gd name="T119" fmla="*/ 87 h 170"/>
              <a:gd name="T120" fmla="*/ 23 w 158"/>
              <a:gd name="T121" fmla="*/ 77 h 170"/>
              <a:gd name="T122" fmla="*/ 38 w 158"/>
              <a:gd name="T123" fmla="*/ 39 h 1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58" h="170">
                <a:moveTo>
                  <a:pt x="122" y="99"/>
                </a:moveTo>
                <a:cubicBezTo>
                  <a:pt x="142" y="99"/>
                  <a:pt x="158" y="115"/>
                  <a:pt x="158" y="135"/>
                </a:cubicBezTo>
                <a:cubicBezTo>
                  <a:pt x="158" y="154"/>
                  <a:pt x="142" y="170"/>
                  <a:pt x="122" y="170"/>
                </a:cubicBezTo>
                <a:cubicBezTo>
                  <a:pt x="103" y="170"/>
                  <a:pt x="87" y="154"/>
                  <a:pt x="87" y="135"/>
                </a:cubicBezTo>
                <a:cubicBezTo>
                  <a:pt x="87" y="115"/>
                  <a:pt x="103" y="99"/>
                  <a:pt x="122" y="99"/>
                </a:cubicBezTo>
                <a:close/>
                <a:moveTo>
                  <a:pt x="141" y="116"/>
                </a:moveTo>
                <a:cubicBezTo>
                  <a:pt x="148" y="123"/>
                  <a:pt x="148" y="123"/>
                  <a:pt x="148" y="123"/>
                </a:cubicBezTo>
                <a:cubicBezTo>
                  <a:pt x="149" y="124"/>
                  <a:pt x="149" y="125"/>
                  <a:pt x="148" y="125"/>
                </a:cubicBezTo>
                <a:cubicBezTo>
                  <a:pt x="123" y="151"/>
                  <a:pt x="123" y="151"/>
                  <a:pt x="123" y="151"/>
                </a:cubicBezTo>
                <a:cubicBezTo>
                  <a:pt x="116" y="157"/>
                  <a:pt x="116" y="157"/>
                  <a:pt x="116" y="157"/>
                </a:cubicBezTo>
                <a:cubicBezTo>
                  <a:pt x="116" y="157"/>
                  <a:pt x="116" y="157"/>
                  <a:pt x="116" y="157"/>
                </a:cubicBezTo>
                <a:cubicBezTo>
                  <a:pt x="115" y="158"/>
                  <a:pt x="114" y="158"/>
                  <a:pt x="114" y="157"/>
                </a:cubicBezTo>
                <a:cubicBezTo>
                  <a:pt x="114" y="157"/>
                  <a:pt x="114" y="157"/>
                  <a:pt x="114" y="157"/>
                </a:cubicBezTo>
                <a:cubicBezTo>
                  <a:pt x="107" y="151"/>
                  <a:pt x="107" y="151"/>
                  <a:pt x="107" y="151"/>
                </a:cubicBezTo>
                <a:cubicBezTo>
                  <a:pt x="96" y="139"/>
                  <a:pt x="96" y="139"/>
                  <a:pt x="96" y="139"/>
                </a:cubicBezTo>
                <a:cubicBezTo>
                  <a:pt x="95" y="139"/>
                  <a:pt x="95" y="138"/>
                  <a:pt x="96" y="137"/>
                </a:cubicBezTo>
                <a:cubicBezTo>
                  <a:pt x="102" y="131"/>
                  <a:pt x="102" y="131"/>
                  <a:pt x="102" y="131"/>
                </a:cubicBezTo>
                <a:cubicBezTo>
                  <a:pt x="103" y="130"/>
                  <a:pt x="104" y="130"/>
                  <a:pt x="104" y="131"/>
                </a:cubicBezTo>
                <a:cubicBezTo>
                  <a:pt x="115" y="141"/>
                  <a:pt x="115" y="141"/>
                  <a:pt x="115" y="141"/>
                </a:cubicBezTo>
                <a:cubicBezTo>
                  <a:pt x="139" y="116"/>
                  <a:pt x="139" y="116"/>
                  <a:pt x="139" y="116"/>
                </a:cubicBezTo>
                <a:cubicBezTo>
                  <a:pt x="140" y="116"/>
                  <a:pt x="141" y="116"/>
                  <a:pt x="141" y="116"/>
                </a:cubicBezTo>
                <a:close/>
                <a:moveTo>
                  <a:pt x="128" y="91"/>
                </a:moveTo>
                <a:cubicBezTo>
                  <a:pt x="128" y="7"/>
                  <a:pt x="128" y="7"/>
                  <a:pt x="128" y="7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1"/>
                  <a:pt x="128" y="1"/>
                  <a:pt x="128" y="1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8" y="0"/>
                  <a:pt x="128" y="0"/>
                  <a:pt x="128" y="0"/>
                </a:cubicBezTo>
                <a:cubicBezTo>
                  <a:pt x="127" y="0"/>
                  <a:pt x="127" y="0"/>
                  <a:pt x="127" y="0"/>
                </a:cubicBezTo>
                <a:cubicBezTo>
                  <a:pt x="127" y="0"/>
                  <a:pt x="127" y="0"/>
                  <a:pt x="127" y="0"/>
                </a:cubicBezTo>
                <a:cubicBezTo>
                  <a:pt x="127" y="0"/>
                  <a:pt x="127" y="0"/>
                  <a:pt x="127" y="0"/>
                </a:cubicBezTo>
                <a:cubicBezTo>
                  <a:pt x="127" y="0"/>
                  <a:pt x="127" y="0"/>
                  <a:pt x="127" y="0"/>
                </a:cubicBezTo>
                <a:cubicBezTo>
                  <a:pt x="127" y="0"/>
                  <a:pt x="127" y="0"/>
                  <a:pt x="127" y="0"/>
                </a:cubicBezTo>
                <a:cubicBezTo>
                  <a:pt x="127" y="0"/>
                  <a:pt x="127" y="0"/>
                  <a:pt x="127" y="0"/>
                </a:cubicBezTo>
                <a:cubicBezTo>
                  <a:pt x="127" y="0"/>
                  <a:pt x="127" y="0"/>
                  <a:pt x="127" y="0"/>
                </a:cubicBezTo>
                <a:cubicBezTo>
                  <a:pt x="121" y="0"/>
                  <a:pt x="121" y="0"/>
                  <a:pt x="121" y="0"/>
                </a:cubicBezTo>
                <a:cubicBezTo>
                  <a:pt x="45" y="0"/>
                  <a:pt x="45" y="0"/>
                  <a:pt x="45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42" y="0"/>
                  <a:pt x="41" y="0"/>
                  <a:pt x="41" y="1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154"/>
                  <a:pt x="0" y="154"/>
                  <a:pt x="0" y="154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0"/>
                  <a:pt x="0" y="160"/>
                  <a:pt x="0" y="160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161"/>
                  <a:pt x="0" y="161"/>
                  <a:pt x="0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1" y="161"/>
                  <a:pt x="1" y="161"/>
                  <a:pt x="1" y="161"/>
                </a:cubicBezTo>
                <a:cubicBezTo>
                  <a:pt x="7" y="161"/>
                  <a:pt x="7" y="161"/>
                  <a:pt x="7" y="161"/>
                </a:cubicBezTo>
                <a:cubicBezTo>
                  <a:pt x="87" y="161"/>
                  <a:pt x="87" y="161"/>
                  <a:pt x="87" y="161"/>
                </a:cubicBezTo>
                <a:cubicBezTo>
                  <a:pt x="86" y="159"/>
                  <a:pt x="84" y="156"/>
                  <a:pt x="82" y="153"/>
                </a:cubicBezTo>
                <a:cubicBezTo>
                  <a:pt x="8" y="153"/>
                  <a:pt x="8" y="153"/>
                  <a:pt x="8" y="153"/>
                </a:cubicBezTo>
                <a:cubicBezTo>
                  <a:pt x="8" y="47"/>
                  <a:pt x="8" y="47"/>
                  <a:pt x="8" y="47"/>
                </a:cubicBezTo>
                <a:cubicBezTo>
                  <a:pt x="39" y="47"/>
                  <a:pt x="39" y="47"/>
                  <a:pt x="39" y="47"/>
                </a:cubicBezTo>
                <a:cubicBezTo>
                  <a:pt x="45" y="47"/>
                  <a:pt x="45" y="47"/>
                  <a:pt x="45" y="47"/>
                </a:cubicBezTo>
                <a:cubicBezTo>
                  <a:pt x="46" y="47"/>
                  <a:pt x="46" y="47"/>
                  <a:pt x="46" y="46"/>
                </a:cubicBezTo>
                <a:cubicBezTo>
                  <a:pt x="46" y="40"/>
                  <a:pt x="46" y="40"/>
                  <a:pt x="46" y="40"/>
                </a:cubicBezTo>
                <a:cubicBezTo>
                  <a:pt x="46" y="8"/>
                  <a:pt x="46" y="8"/>
                  <a:pt x="46" y="8"/>
                </a:cubicBezTo>
                <a:cubicBezTo>
                  <a:pt x="120" y="8"/>
                  <a:pt x="120" y="8"/>
                  <a:pt x="120" y="8"/>
                </a:cubicBezTo>
                <a:cubicBezTo>
                  <a:pt x="120" y="91"/>
                  <a:pt x="120" y="91"/>
                  <a:pt x="120" y="91"/>
                </a:cubicBezTo>
                <a:cubicBezTo>
                  <a:pt x="121" y="91"/>
                  <a:pt x="122" y="91"/>
                  <a:pt x="122" y="91"/>
                </a:cubicBezTo>
                <a:cubicBezTo>
                  <a:pt x="124" y="91"/>
                  <a:pt x="126" y="91"/>
                  <a:pt x="128" y="91"/>
                </a:cubicBezTo>
                <a:close/>
                <a:moveTo>
                  <a:pt x="23" y="123"/>
                </a:moveTo>
                <a:cubicBezTo>
                  <a:pt x="80" y="123"/>
                  <a:pt x="80" y="123"/>
                  <a:pt x="80" y="123"/>
                </a:cubicBezTo>
                <a:cubicBezTo>
                  <a:pt x="79" y="126"/>
                  <a:pt x="79" y="130"/>
                  <a:pt x="79" y="133"/>
                </a:cubicBezTo>
                <a:cubicBezTo>
                  <a:pt x="23" y="133"/>
                  <a:pt x="23" y="133"/>
                  <a:pt x="23" y="133"/>
                </a:cubicBezTo>
                <a:cubicBezTo>
                  <a:pt x="23" y="133"/>
                  <a:pt x="22" y="132"/>
                  <a:pt x="22" y="132"/>
                </a:cubicBezTo>
                <a:cubicBezTo>
                  <a:pt x="22" y="124"/>
                  <a:pt x="22" y="124"/>
                  <a:pt x="22" y="124"/>
                </a:cubicBezTo>
                <a:cubicBezTo>
                  <a:pt x="22" y="123"/>
                  <a:pt x="23" y="123"/>
                  <a:pt x="23" y="123"/>
                </a:cubicBezTo>
                <a:close/>
                <a:moveTo>
                  <a:pt x="23" y="99"/>
                </a:moveTo>
                <a:cubicBezTo>
                  <a:pt x="96" y="99"/>
                  <a:pt x="96" y="99"/>
                  <a:pt x="96" y="99"/>
                </a:cubicBezTo>
                <a:cubicBezTo>
                  <a:pt x="92" y="102"/>
                  <a:pt x="89" y="106"/>
                  <a:pt x="86" y="110"/>
                </a:cubicBezTo>
                <a:cubicBezTo>
                  <a:pt x="23" y="110"/>
                  <a:pt x="23" y="110"/>
                  <a:pt x="23" y="110"/>
                </a:cubicBezTo>
                <a:cubicBezTo>
                  <a:pt x="23" y="110"/>
                  <a:pt x="22" y="109"/>
                  <a:pt x="22" y="108"/>
                </a:cubicBezTo>
                <a:cubicBezTo>
                  <a:pt x="22" y="101"/>
                  <a:pt x="22" y="101"/>
                  <a:pt x="22" y="101"/>
                </a:cubicBezTo>
                <a:cubicBezTo>
                  <a:pt x="22" y="100"/>
                  <a:pt x="23" y="99"/>
                  <a:pt x="23" y="99"/>
                </a:cubicBezTo>
                <a:close/>
                <a:moveTo>
                  <a:pt x="23" y="77"/>
                </a:moveTo>
                <a:cubicBezTo>
                  <a:pt x="104" y="77"/>
                  <a:pt x="104" y="77"/>
                  <a:pt x="104" y="77"/>
                </a:cubicBezTo>
                <a:cubicBezTo>
                  <a:pt x="105" y="77"/>
                  <a:pt x="105" y="78"/>
                  <a:pt x="105" y="78"/>
                </a:cubicBezTo>
                <a:cubicBezTo>
                  <a:pt x="105" y="86"/>
                  <a:pt x="105" y="86"/>
                  <a:pt x="105" y="86"/>
                </a:cubicBezTo>
                <a:cubicBezTo>
                  <a:pt x="105" y="87"/>
                  <a:pt x="105" y="87"/>
                  <a:pt x="104" y="87"/>
                </a:cubicBezTo>
                <a:cubicBezTo>
                  <a:pt x="23" y="87"/>
                  <a:pt x="23" y="87"/>
                  <a:pt x="23" y="87"/>
                </a:cubicBezTo>
                <a:cubicBezTo>
                  <a:pt x="23" y="87"/>
                  <a:pt x="22" y="87"/>
                  <a:pt x="22" y="86"/>
                </a:cubicBezTo>
                <a:cubicBezTo>
                  <a:pt x="22" y="78"/>
                  <a:pt x="22" y="78"/>
                  <a:pt x="22" y="78"/>
                </a:cubicBezTo>
                <a:cubicBezTo>
                  <a:pt x="22" y="78"/>
                  <a:pt x="23" y="77"/>
                  <a:pt x="23" y="77"/>
                </a:cubicBezTo>
                <a:close/>
                <a:moveTo>
                  <a:pt x="38" y="39"/>
                </a:moveTo>
                <a:cubicBezTo>
                  <a:pt x="15" y="39"/>
                  <a:pt x="15" y="39"/>
                  <a:pt x="15" y="39"/>
                </a:cubicBezTo>
                <a:cubicBezTo>
                  <a:pt x="38" y="16"/>
                  <a:pt x="38" y="16"/>
                  <a:pt x="38" y="16"/>
                </a:cubicBezTo>
                <a:cubicBezTo>
                  <a:pt x="38" y="39"/>
                  <a:pt x="38" y="39"/>
                  <a:pt x="38" y="39"/>
                </a:cubicBezTo>
                <a:close/>
              </a:path>
            </a:pathLst>
          </a:custGeom>
          <a:solidFill>
            <a:srgbClr val="E4465A"/>
          </a:solidFill>
          <a:ln>
            <a:noFill/>
          </a:ln>
          <a:effectLst>
            <a:outerShdw blurRad="50800" dist="38100" dir="5400000" algn="t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6" name="Группа 25"/>
          <p:cNvGrpSpPr>
            <a:grpSpLocks/>
          </p:cNvGrpSpPr>
          <p:nvPr/>
        </p:nvGrpSpPr>
        <p:grpSpPr bwMode="auto">
          <a:xfrm>
            <a:off x="8581367" y="3310544"/>
            <a:ext cx="612775" cy="560388"/>
            <a:chOff x="4268788" y="3829050"/>
            <a:chExt cx="612775" cy="560388"/>
          </a:xfrm>
        </p:grpSpPr>
        <p:sp>
          <p:nvSpPr>
            <p:cNvPr id="27" name="Freeform 9"/>
            <p:cNvSpPr>
              <a:spLocks/>
            </p:cNvSpPr>
            <p:nvPr/>
          </p:nvSpPr>
          <p:spPr bwMode="auto">
            <a:xfrm>
              <a:off x="4384675" y="3890963"/>
              <a:ext cx="230188" cy="33337"/>
            </a:xfrm>
            <a:custGeom>
              <a:avLst/>
              <a:gdLst>
                <a:gd name="T0" fmla="*/ 65 w 70"/>
                <a:gd name="T1" fmla="*/ 0 h 10"/>
                <a:gd name="T2" fmla="*/ 5 w 70"/>
                <a:gd name="T3" fmla="*/ 0 h 10"/>
                <a:gd name="T4" fmla="*/ 0 w 70"/>
                <a:gd name="T5" fmla="*/ 5 h 10"/>
                <a:gd name="T6" fmla="*/ 0 w 70"/>
                <a:gd name="T7" fmla="*/ 5 h 10"/>
                <a:gd name="T8" fmla="*/ 5 w 70"/>
                <a:gd name="T9" fmla="*/ 10 h 10"/>
                <a:gd name="T10" fmla="*/ 65 w 70"/>
                <a:gd name="T11" fmla="*/ 10 h 10"/>
                <a:gd name="T12" fmla="*/ 70 w 70"/>
                <a:gd name="T13" fmla="*/ 5 h 10"/>
                <a:gd name="T14" fmla="*/ 70 w 70"/>
                <a:gd name="T15" fmla="*/ 5 h 10"/>
                <a:gd name="T16" fmla="*/ 65 w 70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10">
                  <a:moveTo>
                    <a:pt x="6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68" y="10"/>
                    <a:pt x="70" y="8"/>
                    <a:pt x="70" y="5"/>
                  </a:cubicBezTo>
                  <a:cubicBezTo>
                    <a:pt x="70" y="5"/>
                    <a:pt x="70" y="5"/>
                    <a:pt x="70" y="5"/>
                  </a:cubicBezTo>
                  <a:cubicBezTo>
                    <a:pt x="70" y="2"/>
                    <a:pt x="68" y="0"/>
                    <a:pt x="65" y="0"/>
                  </a:cubicBezTo>
                  <a:close/>
                </a:path>
              </a:pathLst>
            </a:custGeom>
            <a:solidFill>
              <a:srgbClr val="E4465A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8" name="Freeform 10"/>
            <p:cNvSpPr>
              <a:spLocks/>
            </p:cNvSpPr>
            <p:nvPr/>
          </p:nvSpPr>
          <p:spPr bwMode="auto">
            <a:xfrm>
              <a:off x="4384675" y="3960813"/>
              <a:ext cx="230188" cy="33337"/>
            </a:xfrm>
            <a:custGeom>
              <a:avLst/>
              <a:gdLst>
                <a:gd name="T0" fmla="*/ 65 w 70"/>
                <a:gd name="T1" fmla="*/ 0 h 10"/>
                <a:gd name="T2" fmla="*/ 5 w 70"/>
                <a:gd name="T3" fmla="*/ 0 h 10"/>
                <a:gd name="T4" fmla="*/ 0 w 70"/>
                <a:gd name="T5" fmla="*/ 5 h 10"/>
                <a:gd name="T6" fmla="*/ 0 w 70"/>
                <a:gd name="T7" fmla="*/ 5 h 10"/>
                <a:gd name="T8" fmla="*/ 5 w 70"/>
                <a:gd name="T9" fmla="*/ 10 h 10"/>
                <a:gd name="T10" fmla="*/ 65 w 70"/>
                <a:gd name="T11" fmla="*/ 10 h 10"/>
                <a:gd name="T12" fmla="*/ 70 w 70"/>
                <a:gd name="T13" fmla="*/ 5 h 10"/>
                <a:gd name="T14" fmla="*/ 70 w 70"/>
                <a:gd name="T15" fmla="*/ 5 h 10"/>
                <a:gd name="T16" fmla="*/ 65 w 70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10">
                  <a:moveTo>
                    <a:pt x="6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65" y="10"/>
                    <a:pt x="65" y="10"/>
                    <a:pt x="65" y="10"/>
                  </a:cubicBezTo>
                  <a:cubicBezTo>
                    <a:pt x="68" y="10"/>
                    <a:pt x="70" y="8"/>
                    <a:pt x="70" y="5"/>
                  </a:cubicBezTo>
                  <a:cubicBezTo>
                    <a:pt x="70" y="5"/>
                    <a:pt x="70" y="5"/>
                    <a:pt x="70" y="5"/>
                  </a:cubicBezTo>
                  <a:cubicBezTo>
                    <a:pt x="70" y="2"/>
                    <a:pt x="68" y="0"/>
                    <a:pt x="65" y="0"/>
                  </a:cubicBezTo>
                  <a:close/>
                </a:path>
              </a:pathLst>
            </a:custGeom>
            <a:solidFill>
              <a:srgbClr val="E4465A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9" name="Freeform 11"/>
            <p:cNvSpPr>
              <a:spLocks noEditPoints="1"/>
            </p:cNvSpPr>
            <p:nvPr/>
          </p:nvSpPr>
          <p:spPr bwMode="auto">
            <a:xfrm>
              <a:off x="4268788" y="3829050"/>
              <a:ext cx="612775" cy="560388"/>
            </a:xfrm>
            <a:custGeom>
              <a:avLst/>
              <a:gdLst>
                <a:gd name="T0" fmla="*/ 174 w 186"/>
                <a:gd name="T1" fmla="*/ 58 h 170"/>
                <a:gd name="T2" fmla="*/ 163 w 186"/>
                <a:gd name="T3" fmla="*/ 58 h 170"/>
                <a:gd name="T4" fmla="*/ 163 w 186"/>
                <a:gd name="T5" fmla="*/ 56 h 170"/>
                <a:gd name="T6" fmla="*/ 156 w 186"/>
                <a:gd name="T7" fmla="*/ 47 h 170"/>
                <a:gd name="T8" fmla="*/ 144 w 186"/>
                <a:gd name="T9" fmla="*/ 47 h 170"/>
                <a:gd name="T10" fmla="*/ 144 w 186"/>
                <a:gd name="T11" fmla="*/ 33 h 170"/>
                <a:gd name="T12" fmla="*/ 138 w 186"/>
                <a:gd name="T13" fmla="*/ 27 h 170"/>
                <a:gd name="T14" fmla="*/ 127 w 186"/>
                <a:gd name="T15" fmla="*/ 27 h 170"/>
                <a:gd name="T16" fmla="*/ 127 w 186"/>
                <a:gd name="T17" fmla="*/ 4 h 170"/>
                <a:gd name="T18" fmla="*/ 124 w 186"/>
                <a:gd name="T19" fmla="*/ 0 h 170"/>
                <a:gd name="T20" fmla="*/ 20 w 186"/>
                <a:gd name="T21" fmla="*/ 0 h 170"/>
                <a:gd name="T22" fmla="*/ 16 w 186"/>
                <a:gd name="T23" fmla="*/ 4 h 170"/>
                <a:gd name="T24" fmla="*/ 16 w 186"/>
                <a:gd name="T25" fmla="*/ 27 h 170"/>
                <a:gd name="T26" fmla="*/ 6 w 186"/>
                <a:gd name="T27" fmla="*/ 27 h 170"/>
                <a:gd name="T28" fmla="*/ 0 w 186"/>
                <a:gd name="T29" fmla="*/ 33 h 170"/>
                <a:gd name="T30" fmla="*/ 0 w 186"/>
                <a:gd name="T31" fmla="*/ 165 h 170"/>
                <a:gd name="T32" fmla="*/ 6 w 186"/>
                <a:gd name="T33" fmla="*/ 170 h 170"/>
                <a:gd name="T34" fmla="*/ 33 w 186"/>
                <a:gd name="T35" fmla="*/ 170 h 170"/>
                <a:gd name="T36" fmla="*/ 138 w 186"/>
                <a:gd name="T37" fmla="*/ 170 h 170"/>
                <a:gd name="T38" fmla="*/ 151 w 186"/>
                <a:gd name="T39" fmla="*/ 170 h 170"/>
                <a:gd name="T40" fmla="*/ 167 w 186"/>
                <a:gd name="T41" fmla="*/ 159 h 170"/>
                <a:gd name="T42" fmla="*/ 185 w 186"/>
                <a:gd name="T43" fmla="*/ 70 h 170"/>
                <a:gd name="T44" fmla="*/ 174 w 186"/>
                <a:gd name="T45" fmla="*/ 58 h 170"/>
                <a:gd name="T46" fmla="*/ 16 w 186"/>
                <a:gd name="T47" fmla="*/ 159 h 170"/>
                <a:gd name="T48" fmla="*/ 11 w 186"/>
                <a:gd name="T49" fmla="*/ 159 h 170"/>
                <a:gd name="T50" fmla="*/ 11 w 186"/>
                <a:gd name="T51" fmla="*/ 38 h 170"/>
                <a:gd name="T52" fmla="*/ 16 w 186"/>
                <a:gd name="T53" fmla="*/ 38 h 170"/>
                <a:gd name="T54" fmla="*/ 16 w 186"/>
                <a:gd name="T55" fmla="*/ 159 h 170"/>
                <a:gd name="T56" fmla="*/ 127 w 186"/>
                <a:gd name="T57" fmla="*/ 38 h 170"/>
                <a:gd name="T58" fmla="*/ 132 w 186"/>
                <a:gd name="T59" fmla="*/ 38 h 170"/>
                <a:gd name="T60" fmla="*/ 132 w 186"/>
                <a:gd name="T61" fmla="*/ 47 h 170"/>
                <a:gd name="T62" fmla="*/ 127 w 186"/>
                <a:gd name="T63" fmla="*/ 47 h 170"/>
                <a:gd name="T64" fmla="*/ 127 w 186"/>
                <a:gd name="T65" fmla="*/ 38 h 170"/>
                <a:gd name="T66" fmla="*/ 39 w 186"/>
                <a:gd name="T67" fmla="*/ 70 h 170"/>
                <a:gd name="T68" fmla="*/ 24 w 186"/>
                <a:gd name="T69" fmla="*/ 147 h 170"/>
                <a:gd name="T70" fmla="*/ 24 w 186"/>
                <a:gd name="T71" fmla="*/ 7 h 170"/>
                <a:gd name="T72" fmla="*/ 120 w 186"/>
                <a:gd name="T73" fmla="*/ 7 h 170"/>
                <a:gd name="T74" fmla="*/ 120 w 186"/>
                <a:gd name="T75" fmla="*/ 48 h 170"/>
                <a:gd name="T76" fmla="*/ 112 w 186"/>
                <a:gd name="T77" fmla="*/ 56 h 170"/>
                <a:gd name="T78" fmla="*/ 112 w 186"/>
                <a:gd name="T79" fmla="*/ 58 h 170"/>
                <a:gd name="T80" fmla="*/ 55 w 186"/>
                <a:gd name="T81" fmla="*/ 58 h 170"/>
                <a:gd name="T82" fmla="*/ 39 w 186"/>
                <a:gd name="T83" fmla="*/ 70 h 170"/>
                <a:gd name="T84" fmla="*/ 142 w 186"/>
                <a:gd name="T85" fmla="*/ 152 h 170"/>
                <a:gd name="T86" fmla="*/ 134 w 186"/>
                <a:gd name="T87" fmla="*/ 152 h 170"/>
                <a:gd name="T88" fmla="*/ 116 w 186"/>
                <a:gd name="T89" fmla="*/ 134 h 170"/>
                <a:gd name="T90" fmla="*/ 98 w 186"/>
                <a:gd name="T91" fmla="*/ 140 h 170"/>
                <a:gd name="T92" fmla="*/ 67 w 186"/>
                <a:gd name="T93" fmla="*/ 109 h 170"/>
                <a:gd name="T94" fmla="*/ 98 w 186"/>
                <a:gd name="T95" fmla="*/ 79 h 170"/>
                <a:gd name="T96" fmla="*/ 128 w 186"/>
                <a:gd name="T97" fmla="*/ 109 h 170"/>
                <a:gd name="T98" fmla="*/ 123 w 186"/>
                <a:gd name="T99" fmla="*/ 126 h 170"/>
                <a:gd name="T100" fmla="*/ 142 w 186"/>
                <a:gd name="T101" fmla="*/ 145 h 170"/>
                <a:gd name="T102" fmla="*/ 142 w 186"/>
                <a:gd name="T103" fmla="*/ 15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6" h="170">
                  <a:moveTo>
                    <a:pt x="174" y="58"/>
                  </a:moveTo>
                  <a:cubicBezTo>
                    <a:pt x="163" y="58"/>
                    <a:pt x="163" y="58"/>
                    <a:pt x="163" y="58"/>
                  </a:cubicBezTo>
                  <a:cubicBezTo>
                    <a:pt x="163" y="56"/>
                    <a:pt x="163" y="56"/>
                    <a:pt x="163" y="56"/>
                  </a:cubicBezTo>
                  <a:cubicBezTo>
                    <a:pt x="165" y="51"/>
                    <a:pt x="161" y="47"/>
                    <a:pt x="156" y="47"/>
                  </a:cubicBezTo>
                  <a:cubicBezTo>
                    <a:pt x="144" y="47"/>
                    <a:pt x="144" y="47"/>
                    <a:pt x="144" y="47"/>
                  </a:cubicBezTo>
                  <a:cubicBezTo>
                    <a:pt x="144" y="33"/>
                    <a:pt x="144" y="33"/>
                    <a:pt x="144" y="33"/>
                  </a:cubicBezTo>
                  <a:cubicBezTo>
                    <a:pt x="144" y="30"/>
                    <a:pt x="141" y="27"/>
                    <a:pt x="138" y="27"/>
                  </a:cubicBezTo>
                  <a:cubicBezTo>
                    <a:pt x="127" y="27"/>
                    <a:pt x="127" y="27"/>
                    <a:pt x="127" y="27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2"/>
                    <a:pt x="126" y="0"/>
                    <a:pt x="1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8" y="0"/>
                    <a:pt x="16" y="2"/>
                    <a:pt x="16" y="4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6" y="27"/>
                    <a:pt x="6" y="27"/>
                    <a:pt x="6" y="27"/>
                  </a:cubicBezTo>
                  <a:cubicBezTo>
                    <a:pt x="3" y="27"/>
                    <a:pt x="0" y="30"/>
                    <a:pt x="0" y="33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68"/>
                    <a:pt x="3" y="170"/>
                    <a:pt x="6" y="170"/>
                  </a:cubicBezTo>
                  <a:cubicBezTo>
                    <a:pt x="33" y="170"/>
                    <a:pt x="33" y="170"/>
                    <a:pt x="33" y="170"/>
                  </a:cubicBezTo>
                  <a:cubicBezTo>
                    <a:pt x="138" y="170"/>
                    <a:pt x="138" y="170"/>
                    <a:pt x="138" y="170"/>
                  </a:cubicBezTo>
                  <a:cubicBezTo>
                    <a:pt x="151" y="170"/>
                    <a:pt x="151" y="170"/>
                    <a:pt x="151" y="170"/>
                  </a:cubicBezTo>
                  <a:cubicBezTo>
                    <a:pt x="159" y="170"/>
                    <a:pt x="166" y="165"/>
                    <a:pt x="167" y="159"/>
                  </a:cubicBezTo>
                  <a:cubicBezTo>
                    <a:pt x="185" y="70"/>
                    <a:pt x="185" y="70"/>
                    <a:pt x="185" y="70"/>
                  </a:cubicBezTo>
                  <a:cubicBezTo>
                    <a:pt x="186" y="64"/>
                    <a:pt x="181" y="58"/>
                    <a:pt x="174" y="58"/>
                  </a:cubicBezTo>
                  <a:close/>
                  <a:moveTo>
                    <a:pt x="16" y="159"/>
                  </a:moveTo>
                  <a:cubicBezTo>
                    <a:pt x="11" y="159"/>
                    <a:pt x="11" y="159"/>
                    <a:pt x="11" y="159"/>
                  </a:cubicBezTo>
                  <a:cubicBezTo>
                    <a:pt x="11" y="38"/>
                    <a:pt x="11" y="38"/>
                    <a:pt x="11" y="38"/>
                  </a:cubicBezTo>
                  <a:cubicBezTo>
                    <a:pt x="16" y="38"/>
                    <a:pt x="16" y="38"/>
                    <a:pt x="16" y="38"/>
                  </a:cubicBezTo>
                  <a:lnTo>
                    <a:pt x="16" y="159"/>
                  </a:lnTo>
                  <a:close/>
                  <a:moveTo>
                    <a:pt x="127" y="38"/>
                  </a:moveTo>
                  <a:cubicBezTo>
                    <a:pt x="132" y="38"/>
                    <a:pt x="132" y="38"/>
                    <a:pt x="132" y="38"/>
                  </a:cubicBezTo>
                  <a:cubicBezTo>
                    <a:pt x="132" y="47"/>
                    <a:pt x="132" y="47"/>
                    <a:pt x="132" y="47"/>
                  </a:cubicBezTo>
                  <a:cubicBezTo>
                    <a:pt x="127" y="47"/>
                    <a:pt x="127" y="47"/>
                    <a:pt x="127" y="47"/>
                  </a:cubicBezTo>
                  <a:lnTo>
                    <a:pt x="127" y="38"/>
                  </a:lnTo>
                  <a:close/>
                  <a:moveTo>
                    <a:pt x="39" y="70"/>
                  </a:moveTo>
                  <a:cubicBezTo>
                    <a:pt x="24" y="147"/>
                    <a:pt x="24" y="147"/>
                    <a:pt x="24" y="147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120" y="7"/>
                    <a:pt x="120" y="7"/>
                    <a:pt x="120" y="7"/>
                  </a:cubicBezTo>
                  <a:cubicBezTo>
                    <a:pt x="120" y="48"/>
                    <a:pt x="120" y="48"/>
                    <a:pt x="120" y="48"/>
                  </a:cubicBezTo>
                  <a:cubicBezTo>
                    <a:pt x="116" y="50"/>
                    <a:pt x="113" y="53"/>
                    <a:pt x="112" y="56"/>
                  </a:cubicBezTo>
                  <a:cubicBezTo>
                    <a:pt x="112" y="58"/>
                    <a:pt x="112" y="58"/>
                    <a:pt x="112" y="58"/>
                  </a:cubicBezTo>
                  <a:cubicBezTo>
                    <a:pt x="55" y="58"/>
                    <a:pt x="55" y="58"/>
                    <a:pt x="55" y="58"/>
                  </a:cubicBezTo>
                  <a:cubicBezTo>
                    <a:pt x="48" y="58"/>
                    <a:pt x="40" y="64"/>
                    <a:pt x="39" y="70"/>
                  </a:cubicBezTo>
                  <a:close/>
                  <a:moveTo>
                    <a:pt x="142" y="152"/>
                  </a:moveTo>
                  <a:cubicBezTo>
                    <a:pt x="140" y="154"/>
                    <a:pt x="137" y="154"/>
                    <a:pt x="134" y="152"/>
                  </a:cubicBezTo>
                  <a:cubicBezTo>
                    <a:pt x="116" y="134"/>
                    <a:pt x="116" y="134"/>
                    <a:pt x="116" y="134"/>
                  </a:cubicBezTo>
                  <a:cubicBezTo>
                    <a:pt x="111" y="138"/>
                    <a:pt x="104" y="140"/>
                    <a:pt x="98" y="140"/>
                  </a:cubicBezTo>
                  <a:cubicBezTo>
                    <a:pt x="81" y="140"/>
                    <a:pt x="67" y="126"/>
                    <a:pt x="67" y="109"/>
                  </a:cubicBezTo>
                  <a:cubicBezTo>
                    <a:pt x="67" y="92"/>
                    <a:pt x="81" y="79"/>
                    <a:pt x="98" y="79"/>
                  </a:cubicBezTo>
                  <a:cubicBezTo>
                    <a:pt x="115" y="79"/>
                    <a:pt x="128" y="92"/>
                    <a:pt x="128" y="109"/>
                  </a:cubicBezTo>
                  <a:cubicBezTo>
                    <a:pt x="128" y="116"/>
                    <a:pt x="126" y="121"/>
                    <a:pt x="123" y="126"/>
                  </a:cubicBezTo>
                  <a:cubicBezTo>
                    <a:pt x="142" y="145"/>
                    <a:pt x="142" y="145"/>
                    <a:pt x="142" y="145"/>
                  </a:cubicBezTo>
                  <a:cubicBezTo>
                    <a:pt x="144" y="147"/>
                    <a:pt x="144" y="150"/>
                    <a:pt x="142" y="152"/>
                  </a:cubicBezTo>
                  <a:close/>
                </a:path>
              </a:pathLst>
            </a:custGeom>
            <a:solidFill>
              <a:srgbClr val="E4465A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0" name="Oval 12"/>
            <p:cNvSpPr>
              <a:spLocks noChangeArrowheads="1"/>
            </p:cNvSpPr>
            <p:nvPr/>
          </p:nvSpPr>
          <p:spPr bwMode="auto">
            <a:xfrm>
              <a:off x="4522788" y="4122738"/>
              <a:ext cx="134937" cy="134937"/>
            </a:xfrm>
            <a:prstGeom prst="ellipse">
              <a:avLst/>
            </a:prstGeom>
            <a:solidFill>
              <a:srgbClr val="E4465A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sp>
        <p:nvSpPr>
          <p:cNvPr id="31" name="Заголовок 3"/>
          <p:cNvSpPr txBox="1">
            <a:spLocks/>
          </p:cNvSpPr>
          <p:nvPr/>
        </p:nvSpPr>
        <p:spPr>
          <a:xfrm>
            <a:off x="1797979" y="0"/>
            <a:ext cx="8270696" cy="694951"/>
          </a:xfrm>
          <a:prstGeom prst="rect">
            <a:avLst/>
          </a:prstGeom>
        </p:spPr>
        <p:txBody>
          <a:bodyPr>
            <a:normAutofit/>
          </a:bodyPr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altLang="ru-RU" dirty="0" smtClean="0">
              <a:cs typeface="Segoe UI" panose="020B0502040204020203" pitchFamily="34" charset="0"/>
            </a:endParaRPr>
          </a:p>
          <a:p>
            <a:r>
              <a:rPr lang="ru-RU" altLang="ru-RU" dirty="0" smtClean="0">
                <a:cs typeface="Segoe UI" panose="020B0502040204020203" pitchFamily="34" charset="0"/>
              </a:rPr>
              <a:t>Обоснование </a:t>
            </a:r>
            <a:r>
              <a:rPr lang="ru-RU" altLang="ru-RU" dirty="0" err="1" smtClean="0">
                <a:cs typeface="Segoe UI" panose="020B0502040204020203" pitchFamily="34" charset="0"/>
              </a:rPr>
              <a:t>пих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9615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1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3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3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0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5498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sz="40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047819"/>
              </p:ext>
            </p:extLst>
          </p:nvPr>
        </p:nvGraphicFramePr>
        <p:xfrm>
          <a:off x="120073" y="850215"/>
          <a:ext cx="11924145" cy="55413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2414"/>
                <a:gridCol w="6599904"/>
                <a:gridCol w="2851827"/>
              </a:tblGrid>
              <a:tr h="3801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Вариант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Как выглядит (пример)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Когда логично применять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</a:tr>
              <a:tr h="1739282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Глобальное примечание по всем товарам – текст в любой части документации (например, после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ТЗ)</a:t>
                      </a: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Требования к функциональным характеристикам товаров, описанных в настоящей документации, указаны в соответствии с производственной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потребностью заказчика в товарах, позволяющих удовлетворить такие потребности наиболее эффективно</a:t>
                      </a: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Возможные отклонения от вышеуказанных технических регламентов, документов стандартизации обусловлены производственной потребностью заказчика и обязательствами, которые заказчик имеет перед другими юридическими лицами в соответствии с заключенными с такими лицами договорами. </a:t>
                      </a: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При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закупках товаров с</a:t>
                      </a: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«гигантскими» спецификациями,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когда изучать тысячи ГОСТов и бессмысленно, и чрезмерно </a:t>
                      </a:r>
                      <a:r>
                        <a:rPr lang="ru-RU" sz="1200" b="0" baseline="0" dirty="0" err="1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трудозатратно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1351348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Глобальное примечание по конкретным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товарам – текст в любой части документации (например, после ТЗ)</a:t>
                      </a: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Требования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к характеристикам товаров под номерами 1, 3, 7, 10 отличаются от требований соответственно ГОСТ 1234-56, ГОСТ 5331-21, ГОСТ 3444-11, ГОСТ 2412-22, поскольку такие отличия обусловлены…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baseline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Когда</a:t>
                      </a:r>
                      <a:r>
                        <a:rPr lang="ru-RU" sz="1200" b="0" baseline="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мы изучили все ГОСТы по всем товарам и поняли, что по каким-то конкретным ГОСТам указанные там характеристики нам не подходят</a:t>
                      </a:r>
                      <a:endParaRPr lang="ru-RU" sz="1200" b="1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  <a:tr h="207052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Глобальное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примечание по конкретным товарам – табличный вид</a:t>
                      </a: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Варианты оформления обоснования </a:t>
            </a:r>
            <a:r>
              <a:rPr lang="ru-RU" altLang="ru-RU" dirty="0" err="1" smtClean="0">
                <a:cs typeface="Segoe UI" panose="020B0502040204020203" pitchFamily="34" charset="0"/>
              </a:rPr>
              <a:t>пих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841752"/>
              </p:ext>
            </p:extLst>
          </p:nvPr>
        </p:nvGraphicFramePr>
        <p:xfrm>
          <a:off x="2958959" y="4401347"/>
          <a:ext cx="5948735" cy="1857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1934"/>
                <a:gridCol w="1387972"/>
                <a:gridCol w="3338829"/>
              </a:tblGrid>
              <a:tr h="39573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Товар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Какой</a:t>
                      </a:r>
                      <a:r>
                        <a:rPr lang="ru-RU" sz="1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ГОСТ не соблюдается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Обоснование применения</a:t>
                      </a:r>
                      <a:r>
                        <a:rPr lang="ru-RU" sz="1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иных характеристик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0291A0"/>
                    </a:solidFill>
                  </a:tcPr>
                </a:tc>
              </a:tr>
              <a:tr h="71232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Чековая лента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ГОСТ 6999-85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Товары</a:t>
                      </a:r>
                      <a:r>
                        <a:rPr lang="ru-RU" sz="1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закупаются для использования на чековой машине, для корректной работы которой требуются отличные от предусмотренных ГОСТ характеристики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</a:tr>
              <a:tr h="57763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Товар</a:t>
                      </a:r>
                      <a:r>
                        <a:rPr lang="ru-RU" sz="1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2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ГОСТ 1111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…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66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5498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endParaRPr lang="ru-RU" sz="4000" dirty="0" smtClean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77912"/>
              </p:ext>
            </p:extLst>
          </p:nvPr>
        </p:nvGraphicFramePr>
        <p:xfrm>
          <a:off x="120073" y="850215"/>
          <a:ext cx="11979564" cy="5334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3905"/>
                <a:gridCol w="7778990"/>
                <a:gridCol w="1716669"/>
              </a:tblGrid>
              <a:tr h="304330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Segoe UI" panose="020B0502040204020203" pitchFamily="34" charset="0"/>
                          <a:ea typeface="Calibri" panose="020F0502020204030204" pitchFamily="34" charset="0"/>
                          <a:cs typeface="Segoe UI" panose="020B0502040204020203" pitchFamily="34" charset="0"/>
                        </a:rPr>
                        <a:t>Вариант</a:t>
                      </a:r>
                      <a:endParaRPr lang="ru-RU" sz="12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Как выглядит (пример)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Когда логично применять</a:t>
                      </a:r>
                      <a:endParaRPr lang="ru-RU" sz="1300" dirty="0">
                        <a:effectLst/>
                        <a:latin typeface="Segoe UI" panose="020B0502040204020203" pitchFamily="34" charset="0"/>
                        <a:ea typeface="Calibri" panose="020F0502020204030204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0291A0"/>
                    </a:solidFill>
                  </a:tcPr>
                </a:tc>
              </a:tr>
              <a:tr h="4698495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Точечное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обоснование отдельных характеристик – табличный вид</a:t>
                      </a: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baseline="0" dirty="0" smtClean="0">
                          <a:solidFill>
                            <a:schemeClr val="accent1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 </a:t>
                      </a:r>
                      <a:r>
                        <a:rPr lang="ru-RU" sz="1200" b="0" baseline="0" dirty="0" smtClean="0">
                          <a:solidFill>
                            <a:srgbClr val="44444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–</a:t>
                      </a:r>
                      <a:r>
                        <a:rPr lang="ru-RU" sz="1200" b="1" baseline="0" dirty="0" smtClean="0">
                          <a:solidFill>
                            <a:srgbClr val="44444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ru-RU" sz="1200" b="0" baseline="0" dirty="0" smtClean="0">
                          <a:solidFill>
                            <a:srgbClr val="444444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применены характеристики, отличные от ГОСТ 21345-2005. Обусловлено необходимостью наличия возможности управлять краном в ручном режиме с помощью специалиста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baseline="0" dirty="0" smtClean="0">
                          <a:solidFill>
                            <a:schemeClr val="accent1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 </a:t>
                      </a:r>
                      <a:r>
                        <a:rPr lang="ru-RU" sz="1200" b="0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–</a:t>
                      </a:r>
                      <a:r>
                        <a:rPr lang="ru-RU" sz="1200" b="1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ru-RU" sz="1200" b="0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применены характеристики, отличные от ГОСТ 21345-2005.</a:t>
                      </a:r>
                      <a:r>
                        <a:rPr lang="ru-RU" sz="1200" b="1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ru-RU" sz="1200" b="0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Обусловлено функциональными особенностями напорной трубы</a:t>
                      </a:r>
                      <a:endParaRPr lang="ru-RU" sz="1200" b="0" dirty="0" smtClean="0">
                        <a:solidFill>
                          <a:srgbClr val="444444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solidFill>
                          <a:srgbClr val="E4465A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</a:t>
                      </a:r>
                      <a:r>
                        <a:rPr lang="ru-RU" sz="1200" b="0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примечанию 1: ГОСТом предусмотрено: ручной,</a:t>
                      </a:r>
                      <a:r>
                        <a:rPr lang="ru-RU" sz="1200" b="1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механизированный, </a:t>
                      </a:r>
                      <a:r>
                        <a:rPr lang="ru-RU" sz="1200" b="0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механизированный с ручным дублером. По примеру полностью механизированный не подходит. Сужаем ГОСТ.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 примечанию 2: ГОСТом предусмотрены типы присоединения: фланцевое, </a:t>
                      </a:r>
                      <a:r>
                        <a:rPr lang="ru-RU" sz="1200" b="1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муфтовое, </a:t>
                      </a:r>
                      <a:r>
                        <a:rPr lang="ru-RU" sz="1200" b="1" baseline="0" dirty="0" err="1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цапковое</a:t>
                      </a:r>
                      <a:r>
                        <a:rPr lang="ru-RU" sz="1200" b="1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, штуцерно-торцовое, под приварку</a:t>
                      </a:r>
                      <a:r>
                        <a:rPr lang="ru-RU" sz="1200" b="0" baseline="0" dirty="0" smtClean="0">
                          <a:solidFill>
                            <a:srgbClr val="444444"/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Сужаем ГОСТ.</a:t>
                      </a:r>
                      <a:endParaRPr lang="ru-RU" sz="1200" b="0" dirty="0" smtClean="0">
                        <a:solidFill>
                          <a:srgbClr val="444444"/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marL="45720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Когда мы внимательно изучили ГОСТы,</a:t>
                      </a:r>
                      <a:r>
                        <a:rPr lang="ru-RU" sz="1200" b="0" baseline="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и в общем и целом они нас устраивают, за исключением отдельных значений</a:t>
                      </a:r>
                      <a:endParaRPr lang="ru-RU" sz="1200" dirty="0" smtClean="0">
                        <a:effectLst/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39223" marR="39223" marT="0" marB="0"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797979" y="0"/>
            <a:ext cx="8270696" cy="694951"/>
          </a:xfrm>
        </p:spPr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Варианты оформления обоснования </a:t>
            </a:r>
            <a:r>
              <a:rPr lang="ru-RU" altLang="ru-RU" dirty="0" err="1" smtClean="0">
                <a:cs typeface="Segoe UI" panose="020B0502040204020203" pitchFamily="34" charset="0"/>
              </a:rPr>
              <a:t>пих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07552"/>
              </p:ext>
            </p:extLst>
          </p:nvPr>
        </p:nvGraphicFramePr>
        <p:xfrm>
          <a:off x="2876115" y="1715402"/>
          <a:ext cx="7373666" cy="2347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4630"/>
                <a:gridCol w="1720440"/>
                <a:gridCol w="4138596"/>
              </a:tblGrid>
              <a:tr h="28031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Товар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Характеристика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0291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Требования к характеристике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0291A0"/>
                    </a:solidFill>
                  </a:tcPr>
                </a:tc>
              </a:tr>
              <a:tr h="830217"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Кран шаровой ГОСТ 21345-2005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Тип управления</a:t>
                      </a:r>
                      <a:r>
                        <a:rPr lang="en-US" sz="1200" b="1" baseline="30000" dirty="0" smtClean="0">
                          <a:solidFill>
                            <a:schemeClr val="accent1"/>
                          </a:solidFill>
                        </a:rPr>
                        <a:t>1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Ручной привод</a:t>
                      </a:r>
                      <a:r>
                        <a:rPr lang="en-US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;</a:t>
                      </a:r>
                      <a:r>
                        <a:rPr lang="en-US" sz="1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</a:t>
                      </a:r>
                      <a:r>
                        <a:rPr lang="ru-RU" sz="1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механизированный привод с ручным дублером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90000">
                    <a:solidFill>
                      <a:srgbClr val="F2F2F2"/>
                    </a:solidFill>
                  </a:tcPr>
                </a:tc>
              </a:tr>
              <a:tr h="582729">
                <a:tc vMerge="1">
                  <a:txBody>
                    <a:bodyPr/>
                    <a:lstStyle/>
                    <a:p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Тип конструкции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Полнопроходной</a:t>
                      </a:r>
                      <a:r>
                        <a:rPr lang="ru-RU" sz="1200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или неполнопроходной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</a:tr>
              <a:tr h="654070">
                <a:tc vMerge="1">
                  <a:txBody>
                    <a:bodyPr/>
                    <a:lstStyle/>
                    <a:p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Тип присоединения к трубопроводу</a:t>
                      </a:r>
                      <a:r>
                        <a:rPr lang="ru-RU" sz="1200" b="1" baseline="30000" dirty="0" smtClean="0">
                          <a:solidFill>
                            <a:schemeClr val="accent1"/>
                          </a:solidFill>
                        </a:rPr>
                        <a:t>2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Должно быть фланцевое</a:t>
                      </a:r>
                      <a:endParaRPr lang="ru-RU" sz="12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2814275" y="4121375"/>
            <a:ext cx="7497345" cy="27709"/>
          </a:xfrm>
          <a:prstGeom prst="line">
            <a:avLst/>
          </a:prstGeom>
          <a:ln>
            <a:solidFill>
              <a:srgbClr val="0291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14275" y="5019629"/>
            <a:ext cx="7497345" cy="27709"/>
          </a:xfrm>
          <a:prstGeom prst="line">
            <a:avLst/>
          </a:prstGeom>
          <a:ln>
            <a:solidFill>
              <a:schemeClr val="bg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718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КТРУ. Пример автомобиля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254077"/>
              </p:ext>
            </p:extLst>
          </p:nvPr>
        </p:nvGraphicFramePr>
        <p:xfrm>
          <a:off x="121696" y="898282"/>
          <a:ext cx="11947020" cy="5140746"/>
        </p:xfrm>
        <a:graphic>
          <a:graphicData uri="http://schemas.openxmlformats.org/drawingml/2006/table">
            <a:tbl>
              <a:tblPr firstRow="1" firstCol="1" bandRow="1"/>
              <a:tblGrid>
                <a:gridCol w="2214165">
                  <a:extLst>
                    <a:ext uri="{9D8B030D-6E8A-4147-A177-3AD203B41FA5}">
                      <a16:colId xmlns:a16="http://schemas.microsoft.com/office/drawing/2014/main" xmlns="" val="609788498"/>
                    </a:ext>
                  </a:extLst>
                </a:gridCol>
                <a:gridCol w="1145042">
                  <a:extLst>
                    <a:ext uri="{9D8B030D-6E8A-4147-A177-3AD203B41FA5}">
                      <a16:colId xmlns:a16="http://schemas.microsoft.com/office/drawing/2014/main" xmlns="" val="105694763"/>
                    </a:ext>
                  </a:extLst>
                </a:gridCol>
                <a:gridCol w="825932">
                  <a:extLst>
                    <a:ext uri="{9D8B030D-6E8A-4147-A177-3AD203B41FA5}">
                      <a16:colId xmlns:a16="http://schemas.microsoft.com/office/drawing/2014/main" xmlns="" val="2079554197"/>
                    </a:ext>
                  </a:extLst>
                </a:gridCol>
                <a:gridCol w="7761881">
                  <a:extLst>
                    <a:ext uri="{9D8B030D-6E8A-4147-A177-3AD203B41FA5}">
                      <a16:colId xmlns:a16="http://schemas.microsoft.com/office/drawing/2014/main" xmlns="" val="2929874532"/>
                    </a:ext>
                  </a:extLst>
                </a:gridCol>
              </a:tblGrid>
              <a:tr h="197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Коробка передач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механическая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Согласно КТРУ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63968664"/>
                  </a:ext>
                </a:extLst>
              </a:tr>
              <a:tr h="197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 двигателя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бензиновый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Согласно КТРУ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53424120"/>
                  </a:ext>
                </a:extLst>
              </a:tr>
              <a:tr h="197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 привода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передний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Согласно КТРУ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36785336"/>
                  </a:ext>
                </a:extLst>
              </a:tr>
              <a:tr h="197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мест 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5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Согласно КТРУ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97695671"/>
                  </a:ext>
                </a:extLst>
              </a:tr>
              <a:tr h="593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Тип кузова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седан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 открывании двери багажного отделения в автомобилях с кузовом другого типа будет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происходить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охлаждение салона, в зимнее время года при перевозке детей резкое изменение температурного режима в салоне вызовет переохлаждение, и, как следствие, заболевание ребенка.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20603748"/>
                  </a:ext>
                </a:extLst>
              </a:tr>
              <a:tr h="593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Расположение руля  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левостороннее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Требование установлено для обеспечения безопасности дорожного движения, т.к. на дорогах Российской Федерации установлено правостороннее движение транспортных средств.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(ч.5 ст. 22 Федерального закона от 10.12.1995 N 196-ФЗ "О безопасности дорожного движения")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02956389"/>
                  </a:ext>
                </a:extLst>
              </a:tr>
              <a:tr h="11863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Максимальная мощность,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л.с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100 и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более 150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Минимальное значение показателя обусловлено необходимостью обеспечения движения и маневрирования загруженного автомобиля с максимальной скоростью в заданных дорожных условиях, в том числе при возникновении ситуаций, когда необходимо оказать ребенку скорую медицинскую помощь.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Максимальное значение показателя обусловлено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объемом прав в денежном выражении на принятие и исполнение обязательств Заказчиком в соответствии с бюджетным законодательством Российской Федерации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по уплате транспортного налога.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29265843"/>
                  </a:ext>
                </a:extLst>
              </a:tr>
              <a:tr h="5931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Рабочий объем двигателя, см</a:t>
                      </a:r>
                      <a:r>
                        <a:rPr lang="ru-RU" sz="1200" baseline="30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1590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Значение показателя обусловлено необходимостью обеспечения движения и маневрирования загруженного автомобиля с максимальной скоростью в заданных дорожных условиях, в том числе при возникновении ситуаций, когда необходимо оказать ребенку скорую медицинскую помощь.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58745497"/>
                  </a:ext>
                </a:extLst>
              </a:tr>
              <a:tr h="395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Объем топливного бака, л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50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Объем топливного бака обусловлен потребностью учреждения в осуществлении междугородных поездок и условиями заключенного контракта на поставку моторного топлива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783194"/>
                  </a:ext>
                </a:extLst>
              </a:tr>
              <a:tr h="1977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Количество дверей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менее 4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Требование обусловлено соблюдением безопасности и сохранности здоровья детей при посадке-высадке 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15752889"/>
                  </a:ext>
                </a:extLst>
              </a:tr>
              <a:tr h="7908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Расход топлива: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городской цикл /загородный цикл / смешанный цикл (л/100 км)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 более 9,5/6,0/7,0</a:t>
                      </a: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Экономичное использование топлива продиктовано требованиями ст.24 Федерального закона от 23.11.2009г. № 261-ФЗ «Об энергосбережении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и о повышении энергетической эффективности и о внесении изменений в отдельные законодательные акты Российской Федерации»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4812" marR="148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63289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9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 bwMode="auto">
          <a:xfrm>
            <a:off x="3293538" y="331791"/>
            <a:ext cx="846709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lnSpc>
                <a:spcPct val="90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 cap="all">
                <a:solidFill>
                  <a:srgbClr val="E4465A"/>
                </a:solidFill>
                <a:latin typeface="Aria"/>
                <a:ea typeface="Arial Unicode MS" pitchFamily="34" charset="-128"/>
                <a:cs typeface="Arial" panose="020B0604020202020204" pitchFamily="34" charset="0"/>
              </a:defRPr>
            </a:lvl1pPr>
            <a:lvl2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2pPr>
            <a:lvl3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3pPr>
            <a:lvl4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4pPr>
            <a:lvl5pPr algn="r">
              <a:lnSpc>
                <a:spcPct val="87000"/>
              </a:lnSpc>
              <a:buClr>
                <a:srgbClr val="000000"/>
              </a:buClr>
              <a:buSzPct val="100000"/>
              <a:buFont typeface="Times New Roman" pitchFamily="18" charset="0"/>
              <a:defRPr sz="2000" b="1">
                <a:solidFill>
                  <a:srgbClr val="E4465A"/>
                </a:solidFill>
                <a:latin typeface="Aria"/>
                <a:ea typeface="Arial Unicode MS" pitchFamily="34" charset="-128"/>
                <a:cs typeface="Arial Unicode MS" charset="0"/>
              </a:defRPr>
            </a:lvl5pPr>
            <a:lvl6pPr marL="25146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6pPr>
            <a:lvl7pPr marL="29718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7pPr>
            <a:lvl8pPr marL="34290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8pPr>
            <a:lvl9pPr marL="3886200" indent="-228600" defTabSz="449263" fontAlgn="base">
              <a:lnSpc>
                <a:spcPct val="8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Arial" charset="0"/>
                <a:cs typeface="Arial Unicode MS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 dirty="0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979085" y="2332900"/>
            <a:ext cx="8270696" cy="1080860"/>
          </a:xfrm>
          <a:prstGeom prst="rect">
            <a:avLst/>
          </a:prstGeom>
        </p:spPr>
        <p:txBody>
          <a:bodyPr/>
          <a:lstStyle>
            <a:lvl1pPr marL="0" algn="ctr" defTabSz="449263" rtl="0" eaLnBrk="1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ru-RU" sz="2000" b="1" kern="1200" cap="all" baseline="0" dirty="0" smtClean="0">
                <a:solidFill>
                  <a:srgbClr val="E4465A"/>
                </a:solidFill>
                <a:latin typeface="Trebuchet MS" panose="020B0603020202020204" pitchFamily="34" charset="0"/>
                <a:ea typeface="Segoe UI Black" panose="020B0A02040204020203" pitchFamily="34" charset="0"/>
                <a:cs typeface="Adobe Arabic" panose="02040503050201020203" pitchFamily="18" charset="-78"/>
              </a:defRPr>
            </a:lvl1pPr>
          </a:lstStyle>
          <a:p>
            <a:r>
              <a:rPr lang="ru-RU" sz="4000" dirty="0" smtClean="0"/>
              <a:t>Ошибка №1 (условная):</a:t>
            </a:r>
          </a:p>
          <a:p>
            <a:r>
              <a:rPr lang="ru-RU" sz="4000" dirty="0" smtClean="0"/>
              <a:t>«товары ДОЛЖНЫ СООТВЕТСТВОВАТЬ ГОСТ…»</a:t>
            </a:r>
          </a:p>
        </p:txBody>
      </p:sp>
    </p:spTree>
    <p:extLst>
      <p:ext uri="{BB962C8B-B14F-4D97-AF65-F5344CB8AC3E}">
        <p14:creationId xmlns:p14="http://schemas.microsoft.com/office/powerpoint/2010/main" val="2074285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1655124"/>
            <a:ext cx="4587240" cy="341458"/>
          </a:xfrm>
          <a:prstGeom prst="rect">
            <a:avLst/>
          </a:prstGeom>
          <a:solidFill>
            <a:srgbClr val="DBE1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0" name="Стрелка: пятиугольник 6"/>
          <p:cNvSpPr/>
          <p:nvPr/>
        </p:nvSpPr>
        <p:spPr>
          <a:xfrm rot="5400000">
            <a:off x="-32043" y="1138854"/>
            <a:ext cx="1604862" cy="820057"/>
          </a:xfrm>
          <a:prstGeom prst="homePlate">
            <a:avLst>
              <a:gd name="adj" fmla="val 17496"/>
            </a:avLst>
          </a:prstGeom>
          <a:solidFill>
            <a:srgbClr val="E4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13798" y="1717450"/>
            <a:ext cx="443649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>
              <a:spcBef>
                <a:spcPts val="1000"/>
              </a:spcBef>
            </a:pPr>
            <a:r>
              <a:rPr lang="ru-RU" sz="16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П.2 ст.33 44-ФЗ</a:t>
            </a:r>
            <a:endParaRPr lang="ru-RU" sz="1600" b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dirty="0" smtClean="0">
                <a:cs typeface="Segoe UI" panose="020B0502040204020203" pitchFamily="34" charset="0"/>
              </a:rPr>
              <a:t>Гост: указывать или не указывать?</a:t>
            </a:r>
            <a:endParaRPr lang="ru-RU" altLang="ru-RU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13797" y="2351314"/>
            <a:ext cx="10342773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Ни закон, ни какой-либо другой НПА не требует от заказчика указывать в документации фразу «…товары должны соответствовать ГОСТ…», то есть требовать от участника декларировать соответствие товара ГОСТу.</a:t>
            </a: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Минэкономразвития в своих письмах путается в показаниях: 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Письмо от 24.04.2017 № Д28и-1732: можно не указывать конкретные ГОСТы в документации, однако в этом случае необходимо обоснование ПИХ.</a:t>
            </a:r>
          </a:p>
          <a:p>
            <a:pPr marL="285750" indent="-285750" algn="just" defTabSz="447675">
              <a:spcBef>
                <a:spcPts val="1200"/>
              </a:spcBef>
              <a:buClr>
                <a:srgbClr val="E4465A"/>
              </a:buClr>
              <a:buSzPct val="120000"/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Письмо от 24.04.2017 № ОГ-Д28-5247: можно не указывать конкретные ГОСТы в документации.</a:t>
            </a:r>
            <a:endParaRPr lang="ru-RU" sz="1600" dirty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 defTabSz="447675"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Практика ФАС говорит: да, действительно можно не указывать конкретные ГОСТы в документации без всяких обоснований.</a:t>
            </a:r>
          </a:p>
          <a:p>
            <a:pPr algn="just" defTabSz="447675">
              <a:lnSpc>
                <a:spcPct val="150000"/>
              </a:lnSpc>
              <a:spcBef>
                <a:spcPts val="1200"/>
              </a:spcBef>
              <a:buClr>
                <a:srgbClr val="E4465A"/>
              </a:buClr>
              <a:buSzPct val="120000"/>
            </a:pPr>
            <a:r>
              <a:rPr lang="ru-RU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	Решение ФАС от 06.09.2016 № КГОЗ-403</a:t>
            </a:r>
            <a:r>
              <a:rPr lang="en-US" sz="1600" dirty="0" smtClean="0">
                <a:solidFill>
                  <a:srgbClr val="444444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/16</a:t>
            </a:r>
            <a:endParaRPr lang="ru-RU" sz="1600" dirty="0" smtClean="0">
              <a:solidFill>
                <a:srgbClr val="444444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Freeform 37"/>
          <p:cNvSpPr>
            <a:spLocks noEditPoints="1"/>
          </p:cNvSpPr>
          <p:nvPr/>
        </p:nvSpPr>
        <p:spPr bwMode="auto">
          <a:xfrm>
            <a:off x="541177" y="1586204"/>
            <a:ext cx="541336" cy="504531"/>
          </a:xfrm>
          <a:custGeom>
            <a:avLst/>
            <a:gdLst>
              <a:gd name="T0" fmla="*/ 2147483646 w 1251"/>
              <a:gd name="T1" fmla="*/ 2147483646 h 1038"/>
              <a:gd name="T2" fmla="*/ 2147483646 w 1251"/>
              <a:gd name="T3" fmla="*/ 2147483646 h 1038"/>
              <a:gd name="T4" fmla="*/ 2147483646 w 1251"/>
              <a:gd name="T5" fmla="*/ 2147483646 h 1038"/>
              <a:gd name="T6" fmla="*/ 2147483646 w 1251"/>
              <a:gd name="T7" fmla="*/ 2147483646 h 1038"/>
              <a:gd name="T8" fmla="*/ 2147483646 w 1251"/>
              <a:gd name="T9" fmla="*/ 2147483646 h 1038"/>
              <a:gd name="T10" fmla="*/ 2147483646 w 1251"/>
              <a:gd name="T11" fmla="*/ 2147483646 h 1038"/>
              <a:gd name="T12" fmla="*/ 2147483646 w 1251"/>
              <a:gd name="T13" fmla="*/ 2147483646 h 1038"/>
              <a:gd name="T14" fmla="*/ 2147483646 w 1251"/>
              <a:gd name="T15" fmla="*/ 2147483646 h 1038"/>
              <a:gd name="T16" fmla="*/ 2147483646 w 1251"/>
              <a:gd name="T17" fmla="*/ 2147483646 h 1038"/>
              <a:gd name="T18" fmla="*/ 2147483646 w 1251"/>
              <a:gd name="T19" fmla="*/ 2147483646 h 1038"/>
              <a:gd name="T20" fmla="*/ 2147483646 w 1251"/>
              <a:gd name="T21" fmla="*/ 2147483646 h 1038"/>
              <a:gd name="T22" fmla="*/ 2147483646 w 1251"/>
              <a:gd name="T23" fmla="*/ 2147483646 h 1038"/>
              <a:gd name="T24" fmla="*/ 2147483646 w 1251"/>
              <a:gd name="T25" fmla="*/ 2147483646 h 1038"/>
              <a:gd name="T26" fmla="*/ 2147483646 w 1251"/>
              <a:gd name="T27" fmla="*/ 2147483646 h 1038"/>
              <a:gd name="T28" fmla="*/ 2147483646 w 1251"/>
              <a:gd name="T29" fmla="*/ 2147483646 h 1038"/>
              <a:gd name="T30" fmla="*/ 2147483646 w 1251"/>
              <a:gd name="T31" fmla="*/ 2147483646 h 1038"/>
              <a:gd name="T32" fmla="*/ 2147483646 w 1251"/>
              <a:gd name="T33" fmla="*/ 2147483646 h 1038"/>
              <a:gd name="T34" fmla="*/ 2147483646 w 1251"/>
              <a:gd name="T35" fmla="*/ 2147483646 h 1038"/>
              <a:gd name="T36" fmla="*/ 2147483646 w 1251"/>
              <a:gd name="T37" fmla="*/ 2147483646 h 1038"/>
              <a:gd name="T38" fmla="*/ 0 w 1251"/>
              <a:gd name="T39" fmla="*/ 2147483646 h 1038"/>
              <a:gd name="T40" fmla="*/ 2147483646 w 1251"/>
              <a:gd name="T41" fmla="*/ 2147483646 h 1038"/>
              <a:gd name="T42" fmla="*/ 2147483646 w 1251"/>
              <a:gd name="T43" fmla="*/ 2147483646 h 1038"/>
              <a:gd name="T44" fmla="*/ 2147483646 w 1251"/>
              <a:gd name="T45" fmla="*/ 2147483646 h 1038"/>
              <a:gd name="T46" fmla="*/ 2147483646 w 1251"/>
              <a:gd name="T47" fmla="*/ 2147483646 h 1038"/>
              <a:gd name="T48" fmla="*/ 2147483646 w 1251"/>
              <a:gd name="T49" fmla="*/ 2147483646 h 1038"/>
              <a:gd name="T50" fmla="*/ 2147483646 w 1251"/>
              <a:gd name="T51" fmla="*/ 2147483646 h 1038"/>
              <a:gd name="T52" fmla="*/ 2147483646 w 1251"/>
              <a:gd name="T53" fmla="*/ 2147483646 h 1038"/>
              <a:gd name="T54" fmla="*/ 2147483646 w 1251"/>
              <a:gd name="T55" fmla="*/ 2147483646 h 1038"/>
              <a:gd name="T56" fmla="*/ 2147483646 w 1251"/>
              <a:gd name="T57" fmla="*/ 2147483646 h 1038"/>
              <a:gd name="T58" fmla="*/ 2147483646 w 1251"/>
              <a:gd name="T59" fmla="*/ 2147483646 h 1038"/>
              <a:gd name="T60" fmla="*/ 2147483646 w 1251"/>
              <a:gd name="T61" fmla="*/ 2147483646 h 1038"/>
              <a:gd name="T62" fmla="*/ 2147483646 w 1251"/>
              <a:gd name="T63" fmla="*/ 2147483646 h 1038"/>
              <a:gd name="T64" fmla="*/ 2147483646 w 1251"/>
              <a:gd name="T65" fmla="*/ 2147483646 h 1038"/>
              <a:gd name="T66" fmla="*/ 2147483646 w 1251"/>
              <a:gd name="T67" fmla="*/ 2147483646 h 1038"/>
              <a:gd name="T68" fmla="*/ 2147483646 w 1251"/>
              <a:gd name="T69" fmla="*/ 2147483646 h 1038"/>
              <a:gd name="T70" fmla="*/ 2147483646 w 1251"/>
              <a:gd name="T71" fmla="*/ 2147483646 h 1038"/>
              <a:gd name="T72" fmla="*/ 2147483646 w 1251"/>
              <a:gd name="T73" fmla="*/ 2147483646 h 1038"/>
              <a:gd name="T74" fmla="*/ 2147483646 w 1251"/>
              <a:gd name="T75" fmla="*/ 2147483646 h 1038"/>
              <a:gd name="T76" fmla="*/ 2147483646 w 1251"/>
              <a:gd name="T77" fmla="*/ 2147483646 h 1038"/>
              <a:gd name="T78" fmla="*/ 2147483646 w 1251"/>
              <a:gd name="T79" fmla="*/ 2147483646 h 1038"/>
              <a:gd name="T80" fmla="*/ 2147483646 w 1251"/>
              <a:gd name="T81" fmla="*/ 2147483646 h 1038"/>
              <a:gd name="T82" fmla="*/ 2147483646 w 1251"/>
              <a:gd name="T83" fmla="*/ 2147483646 h 1038"/>
              <a:gd name="T84" fmla="*/ 2147483646 w 1251"/>
              <a:gd name="T85" fmla="*/ 2147483646 h 1038"/>
              <a:gd name="T86" fmla="*/ 2147483646 w 1251"/>
              <a:gd name="T87" fmla="*/ 2147483646 h 1038"/>
              <a:gd name="T88" fmla="*/ 2147483646 w 1251"/>
              <a:gd name="T89" fmla="*/ 2147483646 h 1038"/>
              <a:gd name="T90" fmla="*/ 2147483646 w 1251"/>
              <a:gd name="T91" fmla="*/ 2147483646 h 1038"/>
              <a:gd name="T92" fmla="*/ 2147483646 w 1251"/>
              <a:gd name="T93" fmla="*/ 2147483646 h 1038"/>
              <a:gd name="T94" fmla="*/ 2147483646 w 1251"/>
              <a:gd name="T95" fmla="*/ 2147483646 h 1038"/>
              <a:gd name="T96" fmla="*/ 2147483646 w 1251"/>
              <a:gd name="T97" fmla="*/ 2147483646 h 1038"/>
              <a:gd name="T98" fmla="*/ 2147483646 w 1251"/>
              <a:gd name="T99" fmla="*/ 2147483646 h 1038"/>
              <a:gd name="T100" fmla="*/ 2147483646 w 1251"/>
              <a:gd name="T101" fmla="*/ 2147483646 h 1038"/>
              <a:gd name="T102" fmla="*/ 2147483646 w 1251"/>
              <a:gd name="T103" fmla="*/ 2147483646 h 1038"/>
              <a:gd name="T104" fmla="*/ 2147483646 w 1251"/>
              <a:gd name="T105" fmla="*/ 2147483646 h 1038"/>
              <a:gd name="T106" fmla="*/ 2147483646 w 1251"/>
              <a:gd name="T107" fmla="*/ 2147483646 h 1038"/>
              <a:gd name="T108" fmla="*/ 2147483646 w 1251"/>
              <a:gd name="T109" fmla="*/ 2147483646 h 1038"/>
              <a:gd name="T110" fmla="*/ 2147483646 w 1251"/>
              <a:gd name="T111" fmla="*/ 2147483646 h 1038"/>
              <a:gd name="T112" fmla="*/ 2147483646 w 1251"/>
              <a:gd name="T113" fmla="*/ 2147483646 h 1038"/>
              <a:gd name="T114" fmla="*/ 2147483646 w 1251"/>
              <a:gd name="T115" fmla="*/ 2147483646 h 1038"/>
              <a:gd name="T116" fmla="*/ 2147483646 w 1251"/>
              <a:gd name="T117" fmla="*/ 2147483646 h 10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251" h="1038">
                <a:moveTo>
                  <a:pt x="1114" y="9"/>
                </a:moveTo>
                <a:lnTo>
                  <a:pt x="1242" y="144"/>
                </a:lnTo>
                <a:lnTo>
                  <a:pt x="1246" y="149"/>
                </a:lnTo>
                <a:lnTo>
                  <a:pt x="1249" y="155"/>
                </a:lnTo>
                <a:lnTo>
                  <a:pt x="1251" y="161"/>
                </a:lnTo>
                <a:lnTo>
                  <a:pt x="1251" y="167"/>
                </a:lnTo>
                <a:lnTo>
                  <a:pt x="1251" y="173"/>
                </a:lnTo>
                <a:lnTo>
                  <a:pt x="1249" y="180"/>
                </a:lnTo>
                <a:lnTo>
                  <a:pt x="1246" y="185"/>
                </a:lnTo>
                <a:lnTo>
                  <a:pt x="1243" y="190"/>
                </a:lnTo>
                <a:lnTo>
                  <a:pt x="745" y="801"/>
                </a:lnTo>
                <a:lnTo>
                  <a:pt x="742" y="805"/>
                </a:lnTo>
                <a:lnTo>
                  <a:pt x="738" y="808"/>
                </a:lnTo>
                <a:lnTo>
                  <a:pt x="734" y="810"/>
                </a:lnTo>
                <a:lnTo>
                  <a:pt x="730" y="811"/>
                </a:lnTo>
                <a:lnTo>
                  <a:pt x="550" y="873"/>
                </a:lnTo>
                <a:lnTo>
                  <a:pt x="544" y="874"/>
                </a:lnTo>
                <a:lnTo>
                  <a:pt x="538" y="874"/>
                </a:lnTo>
                <a:lnTo>
                  <a:pt x="533" y="873"/>
                </a:lnTo>
                <a:lnTo>
                  <a:pt x="526" y="871"/>
                </a:lnTo>
                <a:lnTo>
                  <a:pt x="522" y="867"/>
                </a:lnTo>
                <a:lnTo>
                  <a:pt x="517" y="863"/>
                </a:lnTo>
                <a:lnTo>
                  <a:pt x="514" y="857"/>
                </a:lnTo>
                <a:lnTo>
                  <a:pt x="512" y="851"/>
                </a:lnTo>
                <a:lnTo>
                  <a:pt x="510" y="844"/>
                </a:lnTo>
                <a:lnTo>
                  <a:pt x="511" y="836"/>
                </a:lnTo>
                <a:lnTo>
                  <a:pt x="535" y="645"/>
                </a:lnTo>
                <a:lnTo>
                  <a:pt x="536" y="640"/>
                </a:lnTo>
                <a:lnTo>
                  <a:pt x="537" y="635"/>
                </a:lnTo>
                <a:lnTo>
                  <a:pt x="539" y="630"/>
                </a:lnTo>
                <a:lnTo>
                  <a:pt x="542" y="627"/>
                </a:lnTo>
                <a:lnTo>
                  <a:pt x="1069" y="10"/>
                </a:lnTo>
                <a:lnTo>
                  <a:pt x="1073" y="6"/>
                </a:lnTo>
                <a:lnTo>
                  <a:pt x="1078" y="3"/>
                </a:lnTo>
                <a:lnTo>
                  <a:pt x="1085" y="1"/>
                </a:lnTo>
                <a:lnTo>
                  <a:pt x="1090" y="0"/>
                </a:lnTo>
                <a:lnTo>
                  <a:pt x="1096" y="0"/>
                </a:lnTo>
                <a:lnTo>
                  <a:pt x="1102" y="2"/>
                </a:lnTo>
                <a:lnTo>
                  <a:pt x="1108" y="4"/>
                </a:lnTo>
                <a:lnTo>
                  <a:pt x="1113" y="8"/>
                </a:lnTo>
                <a:lnTo>
                  <a:pt x="1113" y="9"/>
                </a:lnTo>
                <a:lnTo>
                  <a:pt x="1114" y="9"/>
                </a:lnTo>
                <a:close/>
                <a:moveTo>
                  <a:pt x="788" y="58"/>
                </a:moveTo>
                <a:lnTo>
                  <a:pt x="794" y="58"/>
                </a:lnTo>
                <a:lnTo>
                  <a:pt x="799" y="61"/>
                </a:lnTo>
                <a:lnTo>
                  <a:pt x="804" y="64"/>
                </a:lnTo>
                <a:lnTo>
                  <a:pt x="810" y="68"/>
                </a:lnTo>
                <a:lnTo>
                  <a:pt x="813" y="73"/>
                </a:lnTo>
                <a:lnTo>
                  <a:pt x="816" y="78"/>
                </a:lnTo>
                <a:lnTo>
                  <a:pt x="818" y="85"/>
                </a:lnTo>
                <a:lnTo>
                  <a:pt x="819" y="91"/>
                </a:lnTo>
                <a:lnTo>
                  <a:pt x="818" y="98"/>
                </a:lnTo>
                <a:lnTo>
                  <a:pt x="816" y="104"/>
                </a:lnTo>
                <a:lnTo>
                  <a:pt x="813" y="110"/>
                </a:lnTo>
                <a:lnTo>
                  <a:pt x="810" y="115"/>
                </a:lnTo>
                <a:lnTo>
                  <a:pt x="804" y="118"/>
                </a:lnTo>
                <a:lnTo>
                  <a:pt x="799" y="121"/>
                </a:lnTo>
                <a:lnTo>
                  <a:pt x="794" y="123"/>
                </a:lnTo>
                <a:lnTo>
                  <a:pt x="788" y="124"/>
                </a:lnTo>
                <a:lnTo>
                  <a:pt x="63" y="124"/>
                </a:lnTo>
                <a:lnTo>
                  <a:pt x="63" y="972"/>
                </a:lnTo>
                <a:lnTo>
                  <a:pt x="937" y="972"/>
                </a:lnTo>
                <a:lnTo>
                  <a:pt x="937" y="683"/>
                </a:lnTo>
                <a:lnTo>
                  <a:pt x="938" y="676"/>
                </a:lnTo>
                <a:lnTo>
                  <a:pt x="939" y="670"/>
                </a:lnTo>
                <a:lnTo>
                  <a:pt x="942" y="665"/>
                </a:lnTo>
                <a:lnTo>
                  <a:pt x="947" y="660"/>
                </a:lnTo>
                <a:lnTo>
                  <a:pt x="951" y="656"/>
                </a:lnTo>
                <a:lnTo>
                  <a:pt x="956" y="652"/>
                </a:lnTo>
                <a:lnTo>
                  <a:pt x="962" y="650"/>
                </a:lnTo>
                <a:lnTo>
                  <a:pt x="969" y="650"/>
                </a:lnTo>
                <a:lnTo>
                  <a:pt x="975" y="650"/>
                </a:lnTo>
                <a:lnTo>
                  <a:pt x="981" y="652"/>
                </a:lnTo>
                <a:lnTo>
                  <a:pt x="986" y="656"/>
                </a:lnTo>
                <a:lnTo>
                  <a:pt x="991" y="660"/>
                </a:lnTo>
                <a:lnTo>
                  <a:pt x="995" y="665"/>
                </a:lnTo>
                <a:lnTo>
                  <a:pt x="998" y="670"/>
                </a:lnTo>
                <a:lnTo>
                  <a:pt x="999" y="676"/>
                </a:lnTo>
                <a:lnTo>
                  <a:pt x="1000" y="683"/>
                </a:lnTo>
                <a:lnTo>
                  <a:pt x="1000" y="1006"/>
                </a:lnTo>
                <a:lnTo>
                  <a:pt x="999" y="1012"/>
                </a:lnTo>
                <a:lnTo>
                  <a:pt x="998" y="1018"/>
                </a:lnTo>
                <a:lnTo>
                  <a:pt x="995" y="1024"/>
                </a:lnTo>
                <a:lnTo>
                  <a:pt x="991" y="1029"/>
                </a:lnTo>
                <a:lnTo>
                  <a:pt x="986" y="1033"/>
                </a:lnTo>
                <a:lnTo>
                  <a:pt x="981" y="1036"/>
                </a:lnTo>
                <a:lnTo>
                  <a:pt x="975" y="1038"/>
                </a:lnTo>
                <a:lnTo>
                  <a:pt x="969" y="1038"/>
                </a:lnTo>
                <a:lnTo>
                  <a:pt x="32" y="1038"/>
                </a:lnTo>
                <a:lnTo>
                  <a:pt x="25" y="1038"/>
                </a:lnTo>
                <a:lnTo>
                  <a:pt x="20" y="1036"/>
                </a:lnTo>
                <a:lnTo>
                  <a:pt x="14" y="1033"/>
                </a:lnTo>
                <a:lnTo>
                  <a:pt x="10" y="1029"/>
                </a:lnTo>
                <a:lnTo>
                  <a:pt x="6" y="1024"/>
                </a:lnTo>
                <a:lnTo>
                  <a:pt x="3" y="1018"/>
                </a:lnTo>
                <a:lnTo>
                  <a:pt x="1" y="1012"/>
                </a:lnTo>
                <a:lnTo>
                  <a:pt x="0" y="1006"/>
                </a:lnTo>
                <a:lnTo>
                  <a:pt x="0" y="91"/>
                </a:lnTo>
                <a:lnTo>
                  <a:pt x="1" y="85"/>
                </a:lnTo>
                <a:lnTo>
                  <a:pt x="3" y="78"/>
                </a:lnTo>
                <a:lnTo>
                  <a:pt x="6" y="73"/>
                </a:lnTo>
                <a:lnTo>
                  <a:pt x="10" y="68"/>
                </a:lnTo>
                <a:lnTo>
                  <a:pt x="14" y="64"/>
                </a:lnTo>
                <a:lnTo>
                  <a:pt x="20" y="61"/>
                </a:lnTo>
                <a:lnTo>
                  <a:pt x="25" y="58"/>
                </a:lnTo>
                <a:lnTo>
                  <a:pt x="32" y="58"/>
                </a:lnTo>
                <a:lnTo>
                  <a:pt x="788" y="58"/>
                </a:lnTo>
                <a:close/>
                <a:moveTo>
                  <a:pt x="140" y="269"/>
                </a:moveTo>
                <a:lnTo>
                  <a:pt x="133" y="269"/>
                </a:lnTo>
                <a:lnTo>
                  <a:pt x="128" y="267"/>
                </a:lnTo>
                <a:lnTo>
                  <a:pt x="123" y="263"/>
                </a:lnTo>
                <a:lnTo>
                  <a:pt x="117" y="259"/>
                </a:lnTo>
                <a:lnTo>
                  <a:pt x="114" y="255"/>
                </a:lnTo>
                <a:lnTo>
                  <a:pt x="111" y="249"/>
                </a:lnTo>
                <a:lnTo>
                  <a:pt x="109" y="242"/>
                </a:lnTo>
                <a:lnTo>
                  <a:pt x="109" y="236"/>
                </a:lnTo>
                <a:lnTo>
                  <a:pt x="109" y="230"/>
                </a:lnTo>
                <a:lnTo>
                  <a:pt x="111" y="224"/>
                </a:lnTo>
                <a:lnTo>
                  <a:pt x="114" y="217"/>
                </a:lnTo>
                <a:lnTo>
                  <a:pt x="117" y="213"/>
                </a:lnTo>
                <a:lnTo>
                  <a:pt x="123" y="209"/>
                </a:lnTo>
                <a:lnTo>
                  <a:pt x="128" y="206"/>
                </a:lnTo>
                <a:lnTo>
                  <a:pt x="133" y="204"/>
                </a:lnTo>
                <a:lnTo>
                  <a:pt x="140" y="203"/>
                </a:lnTo>
                <a:lnTo>
                  <a:pt x="561" y="203"/>
                </a:lnTo>
                <a:lnTo>
                  <a:pt x="567" y="204"/>
                </a:lnTo>
                <a:lnTo>
                  <a:pt x="573" y="206"/>
                </a:lnTo>
                <a:lnTo>
                  <a:pt x="579" y="209"/>
                </a:lnTo>
                <a:lnTo>
                  <a:pt x="583" y="213"/>
                </a:lnTo>
                <a:lnTo>
                  <a:pt x="587" y="217"/>
                </a:lnTo>
                <a:lnTo>
                  <a:pt x="589" y="224"/>
                </a:lnTo>
                <a:lnTo>
                  <a:pt x="591" y="230"/>
                </a:lnTo>
                <a:lnTo>
                  <a:pt x="592" y="236"/>
                </a:lnTo>
                <a:lnTo>
                  <a:pt x="591" y="242"/>
                </a:lnTo>
                <a:lnTo>
                  <a:pt x="589" y="249"/>
                </a:lnTo>
                <a:lnTo>
                  <a:pt x="587" y="255"/>
                </a:lnTo>
                <a:lnTo>
                  <a:pt x="583" y="259"/>
                </a:lnTo>
                <a:lnTo>
                  <a:pt x="579" y="263"/>
                </a:lnTo>
                <a:lnTo>
                  <a:pt x="573" y="267"/>
                </a:lnTo>
                <a:lnTo>
                  <a:pt x="567" y="269"/>
                </a:lnTo>
                <a:lnTo>
                  <a:pt x="561" y="269"/>
                </a:lnTo>
                <a:lnTo>
                  <a:pt x="140" y="269"/>
                </a:lnTo>
                <a:close/>
                <a:moveTo>
                  <a:pt x="140" y="424"/>
                </a:moveTo>
                <a:lnTo>
                  <a:pt x="133" y="424"/>
                </a:lnTo>
                <a:lnTo>
                  <a:pt x="128" y="422"/>
                </a:lnTo>
                <a:lnTo>
                  <a:pt x="123" y="419"/>
                </a:lnTo>
                <a:lnTo>
                  <a:pt x="117" y="415"/>
                </a:lnTo>
                <a:lnTo>
                  <a:pt x="114" y="410"/>
                </a:lnTo>
                <a:lnTo>
                  <a:pt x="111" y="405"/>
                </a:lnTo>
                <a:lnTo>
                  <a:pt x="109" y="398"/>
                </a:lnTo>
                <a:lnTo>
                  <a:pt x="109" y="392"/>
                </a:lnTo>
                <a:lnTo>
                  <a:pt x="109" y="385"/>
                </a:lnTo>
                <a:lnTo>
                  <a:pt x="111" y="378"/>
                </a:lnTo>
                <a:lnTo>
                  <a:pt x="114" y="373"/>
                </a:lnTo>
                <a:lnTo>
                  <a:pt x="117" y="368"/>
                </a:lnTo>
                <a:lnTo>
                  <a:pt x="123" y="365"/>
                </a:lnTo>
                <a:lnTo>
                  <a:pt x="128" y="362"/>
                </a:lnTo>
                <a:lnTo>
                  <a:pt x="133" y="360"/>
                </a:lnTo>
                <a:lnTo>
                  <a:pt x="140" y="359"/>
                </a:lnTo>
                <a:lnTo>
                  <a:pt x="327" y="359"/>
                </a:lnTo>
                <a:lnTo>
                  <a:pt x="333" y="360"/>
                </a:lnTo>
                <a:lnTo>
                  <a:pt x="339" y="362"/>
                </a:lnTo>
                <a:lnTo>
                  <a:pt x="344" y="365"/>
                </a:lnTo>
                <a:lnTo>
                  <a:pt x="350" y="368"/>
                </a:lnTo>
                <a:lnTo>
                  <a:pt x="353" y="373"/>
                </a:lnTo>
                <a:lnTo>
                  <a:pt x="356" y="378"/>
                </a:lnTo>
                <a:lnTo>
                  <a:pt x="358" y="385"/>
                </a:lnTo>
                <a:lnTo>
                  <a:pt x="358" y="392"/>
                </a:lnTo>
                <a:lnTo>
                  <a:pt x="358" y="398"/>
                </a:lnTo>
                <a:lnTo>
                  <a:pt x="356" y="405"/>
                </a:lnTo>
                <a:lnTo>
                  <a:pt x="353" y="410"/>
                </a:lnTo>
                <a:lnTo>
                  <a:pt x="350" y="415"/>
                </a:lnTo>
                <a:lnTo>
                  <a:pt x="344" y="419"/>
                </a:lnTo>
                <a:lnTo>
                  <a:pt x="339" y="422"/>
                </a:lnTo>
                <a:lnTo>
                  <a:pt x="333" y="424"/>
                </a:lnTo>
                <a:lnTo>
                  <a:pt x="327" y="424"/>
                </a:lnTo>
                <a:lnTo>
                  <a:pt x="140" y="424"/>
                </a:lnTo>
                <a:close/>
                <a:moveTo>
                  <a:pt x="140" y="581"/>
                </a:moveTo>
                <a:lnTo>
                  <a:pt x="133" y="580"/>
                </a:lnTo>
                <a:lnTo>
                  <a:pt x="128" y="579"/>
                </a:lnTo>
                <a:lnTo>
                  <a:pt x="123" y="576"/>
                </a:lnTo>
                <a:lnTo>
                  <a:pt x="117" y="572"/>
                </a:lnTo>
                <a:lnTo>
                  <a:pt x="114" y="567"/>
                </a:lnTo>
                <a:lnTo>
                  <a:pt x="111" y="561"/>
                </a:lnTo>
                <a:lnTo>
                  <a:pt x="109" y="555"/>
                </a:lnTo>
                <a:lnTo>
                  <a:pt x="109" y="549"/>
                </a:lnTo>
                <a:lnTo>
                  <a:pt x="109" y="542"/>
                </a:lnTo>
                <a:lnTo>
                  <a:pt x="111" y="535"/>
                </a:lnTo>
                <a:lnTo>
                  <a:pt x="114" y="530"/>
                </a:lnTo>
                <a:lnTo>
                  <a:pt x="117" y="525"/>
                </a:lnTo>
                <a:lnTo>
                  <a:pt x="123" y="522"/>
                </a:lnTo>
                <a:lnTo>
                  <a:pt x="128" y="519"/>
                </a:lnTo>
                <a:lnTo>
                  <a:pt x="133" y="516"/>
                </a:lnTo>
                <a:lnTo>
                  <a:pt x="140" y="515"/>
                </a:lnTo>
                <a:lnTo>
                  <a:pt x="476" y="515"/>
                </a:lnTo>
                <a:lnTo>
                  <a:pt x="482" y="516"/>
                </a:lnTo>
                <a:lnTo>
                  <a:pt x="488" y="519"/>
                </a:lnTo>
                <a:lnTo>
                  <a:pt x="493" y="522"/>
                </a:lnTo>
                <a:lnTo>
                  <a:pt x="498" y="525"/>
                </a:lnTo>
                <a:lnTo>
                  <a:pt x="502" y="530"/>
                </a:lnTo>
                <a:lnTo>
                  <a:pt x="504" y="535"/>
                </a:lnTo>
                <a:lnTo>
                  <a:pt x="506" y="542"/>
                </a:lnTo>
                <a:lnTo>
                  <a:pt x="507" y="549"/>
                </a:lnTo>
                <a:lnTo>
                  <a:pt x="506" y="555"/>
                </a:lnTo>
                <a:lnTo>
                  <a:pt x="504" y="561"/>
                </a:lnTo>
                <a:lnTo>
                  <a:pt x="502" y="567"/>
                </a:lnTo>
                <a:lnTo>
                  <a:pt x="498" y="572"/>
                </a:lnTo>
                <a:lnTo>
                  <a:pt x="493" y="576"/>
                </a:lnTo>
                <a:lnTo>
                  <a:pt x="488" y="579"/>
                </a:lnTo>
                <a:lnTo>
                  <a:pt x="482" y="580"/>
                </a:lnTo>
                <a:lnTo>
                  <a:pt x="476" y="581"/>
                </a:lnTo>
                <a:lnTo>
                  <a:pt x="140" y="581"/>
                </a:lnTo>
                <a:close/>
                <a:moveTo>
                  <a:pt x="140" y="736"/>
                </a:moveTo>
                <a:lnTo>
                  <a:pt x="133" y="735"/>
                </a:lnTo>
                <a:lnTo>
                  <a:pt x="128" y="733"/>
                </a:lnTo>
                <a:lnTo>
                  <a:pt x="123" y="730"/>
                </a:lnTo>
                <a:lnTo>
                  <a:pt x="117" y="727"/>
                </a:lnTo>
                <a:lnTo>
                  <a:pt x="114" y="721"/>
                </a:lnTo>
                <a:lnTo>
                  <a:pt x="111" y="715"/>
                </a:lnTo>
                <a:lnTo>
                  <a:pt x="109" y="710"/>
                </a:lnTo>
                <a:lnTo>
                  <a:pt x="109" y="703"/>
                </a:lnTo>
                <a:lnTo>
                  <a:pt x="109" y="696"/>
                </a:lnTo>
                <a:lnTo>
                  <a:pt x="111" y="690"/>
                </a:lnTo>
                <a:lnTo>
                  <a:pt x="114" y="685"/>
                </a:lnTo>
                <a:lnTo>
                  <a:pt x="117" y="680"/>
                </a:lnTo>
                <a:lnTo>
                  <a:pt x="123" y="675"/>
                </a:lnTo>
                <a:lnTo>
                  <a:pt x="128" y="672"/>
                </a:lnTo>
                <a:lnTo>
                  <a:pt x="133" y="670"/>
                </a:lnTo>
                <a:lnTo>
                  <a:pt x="140" y="670"/>
                </a:lnTo>
                <a:lnTo>
                  <a:pt x="327" y="670"/>
                </a:lnTo>
                <a:lnTo>
                  <a:pt x="333" y="670"/>
                </a:lnTo>
                <a:lnTo>
                  <a:pt x="339" y="672"/>
                </a:lnTo>
                <a:lnTo>
                  <a:pt x="344" y="675"/>
                </a:lnTo>
                <a:lnTo>
                  <a:pt x="350" y="680"/>
                </a:lnTo>
                <a:lnTo>
                  <a:pt x="353" y="685"/>
                </a:lnTo>
                <a:lnTo>
                  <a:pt x="356" y="690"/>
                </a:lnTo>
                <a:lnTo>
                  <a:pt x="358" y="696"/>
                </a:lnTo>
                <a:lnTo>
                  <a:pt x="358" y="703"/>
                </a:lnTo>
                <a:lnTo>
                  <a:pt x="358" y="710"/>
                </a:lnTo>
                <a:lnTo>
                  <a:pt x="356" y="715"/>
                </a:lnTo>
                <a:lnTo>
                  <a:pt x="353" y="721"/>
                </a:lnTo>
                <a:lnTo>
                  <a:pt x="350" y="727"/>
                </a:lnTo>
                <a:lnTo>
                  <a:pt x="344" y="730"/>
                </a:lnTo>
                <a:lnTo>
                  <a:pt x="339" y="733"/>
                </a:lnTo>
                <a:lnTo>
                  <a:pt x="333" y="735"/>
                </a:lnTo>
                <a:lnTo>
                  <a:pt x="327" y="736"/>
                </a:lnTo>
                <a:lnTo>
                  <a:pt x="140" y="736"/>
                </a:lnTo>
                <a:close/>
                <a:moveTo>
                  <a:pt x="140" y="888"/>
                </a:moveTo>
                <a:lnTo>
                  <a:pt x="133" y="887"/>
                </a:lnTo>
                <a:lnTo>
                  <a:pt x="128" y="886"/>
                </a:lnTo>
                <a:lnTo>
                  <a:pt x="123" y="882"/>
                </a:lnTo>
                <a:lnTo>
                  <a:pt x="117" y="878"/>
                </a:lnTo>
                <a:lnTo>
                  <a:pt x="114" y="873"/>
                </a:lnTo>
                <a:lnTo>
                  <a:pt x="111" y="868"/>
                </a:lnTo>
                <a:lnTo>
                  <a:pt x="109" y="862"/>
                </a:lnTo>
                <a:lnTo>
                  <a:pt x="109" y="855"/>
                </a:lnTo>
                <a:lnTo>
                  <a:pt x="109" y="848"/>
                </a:lnTo>
                <a:lnTo>
                  <a:pt x="111" y="842"/>
                </a:lnTo>
                <a:lnTo>
                  <a:pt x="114" y="836"/>
                </a:lnTo>
                <a:lnTo>
                  <a:pt x="117" y="831"/>
                </a:lnTo>
                <a:lnTo>
                  <a:pt x="123" y="827"/>
                </a:lnTo>
                <a:lnTo>
                  <a:pt x="128" y="825"/>
                </a:lnTo>
                <a:lnTo>
                  <a:pt x="133" y="823"/>
                </a:lnTo>
                <a:lnTo>
                  <a:pt x="140" y="822"/>
                </a:lnTo>
                <a:lnTo>
                  <a:pt x="350" y="822"/>
                </a:lnTo>
                <a:lnTo>
                  <a:pt x="356" y="823"/>
                </a:lnTo>
                <a:lnTo>
                  <a:pt x="361" y="825"/>
                </a:lnTo>
                <a:lnTo>
                  <a:pt x="366" y="827"/>
                </a:lnTo>
                <a:lnTo>
                  <a:pt x="372" y="831"/>
                </a:lnTo>
                <a:lnTo>
                  <a:pt x="375" y="836"/>
                </a:lnTo>
                <a:lnTo>
                  <a:pt x="378" y="842"/>
                </a:lnTo>
                <a:lnTo>
                  <a:pt x="380" y="848"/>
                </a:lnTo>
                <a:lnTo>
                  <a:pt x="381" y="855"/>
                </a:lnTo>
                <a:lnTo>
                  <a:pt x="380" y="862"/>
                </a:lnTo>
                <a:lnTo>
                  <a:pt x="378" y="868"/>
                </a:lnTo>
                <a:lnTo>
                  <a:pt x="375" y="873"/>
                </a:lnTo>
                <a:lnTo>
                  <a:pt x="372" y="878"/>
                </a:lnTo>
                <a:lnTo>
                  <a:pt x="366" y="882"/>
                </a:lnTo>
                <a:lnTo>
                  <a:pt x="361" y="886"/>
                </a:lnTo>
                <a:lnTo>
                  <a:pt x="356" y="887"/>
                </a:lnTo>
                <a:lnTo>
                  <a:pt x="350" y="888"/>
                </a:lnTo>
                <a:lnTo>
                  <a:pt x="140" y="888"/>
                </a:lnTo>
                <a:close/>
                <a:moveTo>
                  <a:pt x="611" y="645"/>
                </a:moveTo>
                <a:lnTo>
                  <a:pt x="717" y="735"/>
                </a:lnTo>
                <a:lnTo>
                  <a:pt x="1092" y="274"/>
                </a:lnTo>
                <a:lnTo>
                  <a:pt x="1005" y="183"/>
                </a:lnTo>
                <a:lnTo>
                  <a:pt x="611" y="645"/>
                </a:lnTo>
                <a:close/>
                <a:moveTo>
                  <a:pt x="656" y="767"/>
                </a:moveTo>
                <a:lnTo>
                  <a:pt x="589" y="711"/>
                </a:lnTo>
                <a:lnTo>
                  <a:pt x="579" y="794"/>
                </a:lnTo>
                <a:lnTo>
                  <a:pt x="656" y="767"/>
                </a:lnTo>
                <a:close/>
                <a:moveTo>
                  <a:pt x="1178" y="169"/>
                </a:moveTo>
                <a:lnTo>
                  <a:pt x="1093" y="80"/>
                </a:lnTo>
                <a:lnTo>
                  <a:pt x="1047" y="134"/>
                </a:lnTo>
                <a:lnTo>
                  <a:pt x="1133" y="224"/>
                </a:lnTo>
                <a:lnTo>
                  <a:pt x="1178" y="16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966216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Анатолий Галимский</a:t>
            </a:r>
            <a:endParaRPr lang="ru-RU" sz="1200" dirty="0">
              <a:solidFill>
                <a:srgbClr val="E4465A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45161"/>
            <a:ext cx="2529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rgbClr val="E4465A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2018</a:t>
            </a:r>
          </a:p>
        </p:txBody>
      </p:sp>
      <p:pic>
        <p:nvPicPr>
          <p:cNvPr id="1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777" y="5019033"/>
            <a:ext cx="381929" cy="448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545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RTS_New-1">
      <a:dk1>
        <a:srgbClr val="444444"/>
      </a:dk1>
      <a:lt1>
        <a:sysClr val="window" lastClr="FFFFFF"/>
      </a:lt1>
      <a:dk2>
        <a:srgbClr val="444444"/>
      </a:dk2>
      <a:lt2>
        <a:srgbClr val="E7E6E6"/>
      </a:lt2>
      <a:accent1>
        <a:srgbClr val="E4465A"/>
      </a:accent1>
      <a:accent2>
        <a:srgbClr val="546670"/>
      </a:accent2>
      <a:accent3>
        <a:srgbClr val="0291A0"/>
      </a:accent3>
      <a:accent4>
        <a:srgbClr val="F1C900"/>
      </a:accent4>
      <a:accent5>
        <a:srgbClr val="0291A0"/>
      </a:accent5>
      <a:accent6>
        <a:srgbClr val="F1C900"/>
      </a:accent6>
      <a:hlink>
        <a:srgbClr val="E4465A"/>
      </a:hlink>
      <a:folHlink>
        <a:srgbClr val="0291A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45417</TotalTime>
  <Words>3227</Words>
  <Application>Microsoft Office PowerPoint</Application>
  <PresentationFormat>Широкоэкранный</PresentationFormat>
  <Paragraphs>535</Paragraphs>
  <Slides>31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45" baseType="lpstr">
      <vt:lpstr>Arial Unicode MS</vt:lpstr>
      <vt:lpstr>Microsoft YaHei</vt:lpstr>
      <vt:lpstr>Adobe Arabic</vt:lpstr>
      <vt:lpstr>Aria</vt:lpstr>
      <vt:lpstr>Arial</vt:lpstr>
      <vt:lpstr>Calibri</vt:lpstr>
      <vt:lpstr>Roboto</vt:lpstr>
      <vt:lpstr>Segoe UI</vt:lpstr>
      <vt:lpstr>Segoe UI Black</vt:lpstr>
      <vt:lpstr>Segoe UI Semibold</vt:lpstr>
      <vt:lpstr>Times New Roman</vt:lpstr>
      <vt:lpstr>Trebuchet MS</vt:lpstr>
      <vt:lpstr>Wingdings</vt:lpstr>
      <vt:lpstr>Тема Office</vt:lpstr>
      <vt:lpstr>Описание объекта закупки. Правильное применение гостов при формировании тз </vt:lpstr>
      <vt:lpstr>Презентация PowerPoint</vt:lpstr>
      <vt:lpstr>Описание объекта закупки</vt:lpstr>
      <vt:lpstr>Презентация PowerPoint</vt:lpstr>
      <vt:lpstr>Варианты оформления обоснования пих</vt:lpstr>
      <vt:lpstr>Варианты оформления обоснования пих</vt:lpstr>
      <vt:lpstr>КТРУ. Пример автомобиля</vt:lpstr>
      <vt:lpstr>Презентация PowerPoint</vt:lpstr>
      <vt:lpstr>Гост: указывать или не указывать?</vt:lpstr>
      <vt:lpstr>Гост: указывать или не указывать?</vt:lpstr>
      <vt:lpstr>Когда можно и когда нельзя писать фразу «товар должен соответствовать гост»</vt:lpstr>
      <vt:lpstr>Выбор характеристик</vt:lpstr>
      <vt:lpstr>Презентация PowerPoint</vt:lpstr>
      <vt:lpstr>самая грубая ошибка: выбор КЗ, отличных от КЗ ГОста</vt:lpstr>
      <vt:lpstr>Ошибка: «не те» диапазоны из госта</vt:lpstr>
      <vt:lpstr>Ошибка: не разобрались в комбинации значений гостов</vt:lpstr>
      <vt:lpstr>Ошибка: не разобрались в комбинации значений гостов</vt:lpstr>
      <vt:lpstr>Ошибка: сужаем круг участников с товарами по ГОСТ</vt:lpstr>
      <vt:lpstr>Ошибка: сужаем круг участников с товарами по гост + не разобрались с комбинациями значений</vt:lpstr>
      <vt:lpstr>Резюме: идеальный алгоритм</vt:lpstr>
      <vt:lpstr>Презентация PowerPoint</vt:lpstr>
      <vt:lpstr>Товарные знаки на основании псд</vt:lpstr>
      <vt:lpstr>Товарные знаки на основании псд</vt:lpstr>
      <vt:lpstr>Товарные знаки на основании псд</vt:lpstr>
      <vt:lpstr>Презентация PowerPoint</vt:lpstr>
      <vt:lpstr>Эксплуатационные характеристики под запретом?</vt:lpstr>
      <vt:lpstr>Эксплуатационные характеристики под запретом?</vt:lpstr>
      <vt:lpstr>Эксплуатационные характеристики под запретом?</vt:lpstr>
      <vt:lpstr>Презентация PowerPoint</vt:lpstr>
      <vt:lpstr>Выжимка практики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Пацевич Екатерина Александровна</dc:creator>
  <cp:lastModifiedBy>Галимский Анатолий Вячеславович</cp:lastModifiedBy>
  <cp:revision>503</cp:revision>
  <cp:lastPrinted>2017-01-25T16:02:31Z</cp:lastPrinted>
  <dcterms:created xsi:type="dcterms:W3CDTF">2017-01-09T12:57:11Z</dcterms:created>
  <dcterms:modified xsi:type="dcterms:W3CDTF">2019-08-02T09:58:03Z</dcterms:modified>
</cp:coreProperties>
</file>