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3" r:id="rId2"/>
    <p:sldId id="320" r:id="rId3"/>
    <p:sldId id="351" r:id="rId4"/>
    <p:sldId id="325" r:id="rId5"/>
    <p:sldId id="349" r:id="rId6"/>
    <p:sldId id="350" r:id="rId7"/>
    <p:sldId id="344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CAC"/>
    <a:srgbClr val="2658A4"/>
    <a:srgbClr val="21B8D1"/>
    <a:srgbClr val="4F4F4F"/>
    <a:srgbClr val="7031A0"/>
    <a:srgbClr val="4BCFE3"/>
    <a:srgbClr val="1E51F6"/>
    <a:srgbClr val="1963A0"/>
    <a:srgbClr val="6B48A0"/>
    <a:srgbClr val="456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84" d="100"/>
          <a:sy n="84" d="100"/>
        </p:scale>
        <p:origin x="-30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597E-BC11-4544-B52C-AF8A8A44375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FB2-9CFE-4C5C-9003-562C29B5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0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DFB2-9CFE-4C5C-9003-562C29B55E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6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9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31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5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2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1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2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7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6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9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1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3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140" y="1580541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34" y="3226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8DD6-D947-4328-B735-3BA501193FA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863" y="6346162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6059" r="12902" b="24"/>
          <a:stretch/>
        </p:blipFill>
        <p:spPr>
          <a:xfrm>
            <a:off x="-91279" y="-33655"/>
            <a:ext cx="6195550" cy="690095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474582" y="2995584"/>
            <a:ext cx="266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НАЦИОНАЛЬНАЯ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ЭЛЕКТРОННАЯ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ПЛОЩАДКА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7" y="2941056"/>
            <a:ext cx="909550" cy="894392"/>
          </a:xfrm>
          <a:prstGeom prst="rect">
            <a:avLst/>
          </a:prstGeom>
        </p:spPr>
      </p:pic>
      <p:sp>
        <p:nvSpPr>
          <p:cNvPr id="23" name="Шестиугольник 22"/>
          <p:cNvSpPr/>
          <p:nvPr userDrawn="1"/>
        </p:nvSpPr>
        <p:spPr>
          <a:xfrm rot="5400000">
            <a:off x="737236" y="1349788"/>
            <a:ext cx="4729238" cy="4076929"/>
          </a:xfrm>
          <a:prstGeom prst="hexagon">
            <a:avLst/>
          </a:prstGeom>
          <a:noFill/>
          <a:ln w="133350">
            <a:solidFill>
              <a:srgbClr val="BDD4ED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65DB-81F6-4F78-B445-8C759B16F311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FE26-C685-4055-B81B-4299BE3A135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9B49-1618-4461-80BD-878C807678E5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C45-15CA-40FF-AC17-855458652CDD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7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D9F-1EF2-4814-ADB5-CDA1737A882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13CB-CE1C-41B9-82E3-6A0B624F745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D6C-29D5-4080-A238-1E153D83F4BD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497-422C-4923-9B08-00DB4CE88C66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663" y="6295362"/>
            <a:ext cx="68333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2" y="1122138"/>
            <a:ext cx="3968168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7E14-29C9-4542-A62E-6929AFAD558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39141"/>
          <a:stretch/>
        </p:blipFill>
        <p:spPr>
          <a:xfrm>
            <a:off x="0" y="1536700"/>
            <a:ext cx="1219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DB2D-C0CE-43AC-B5CA-6B07D3E3C29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198-AB7F-4B81-BFC4-8A202941DF7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6863" y="6223924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A279-1574-45C5-9292-680E51A6A4F6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>
            <a:lvl1pPr>
              <a:defRPr sz="1400">
                <a:solidFill>
                  <a:srgbClr val="0A5C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426-D783-4BE4-BEAA-1AA25B39984B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E80-F11D-43C2-84DC-DE68F215A23E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6DAB-2C76-43E6-8312-F01E7E90CC0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5392" y="2368733"/>
            <a:ext cx="5210550" cy="1699784"/>
          </a:xfrm>
        </p:spPr>
        <p:txBody>
          <a:bodyPr anchor="ctr"/>
          <a:lstStyle/>
          <a:p>
            <a:pPr algn="l"/>
            <a: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Обзор Пленарного заседания </a:t>
            </a:r>
            <a:b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II </a:t>
            </a:r>
            <a: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Межрегионального форума контрактных отношений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5392" y="4064567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rgbClr val="2658A4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etp-ets.ru</a:t>
            </a:r>
          </a:p>
        </p:txBody>
      </p:sp>
    </p:spTree>
    <p:extLst>
      <p:ext uri="{BB962C8B-B14F-4D97-AF65-F5344CB8AC3E}">
        <p14:creationId xmlns:p14="http://schemas.microsoft.com/office/powerpoint/2010/main" val="30813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2665068"/>
            <a:ext cx="11277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составу заявки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объекта закупки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участникам закупки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Порядок оценки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Выбор способа закупки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973741" y="1095837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антимонопольная служба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03760-A689-41E3-B597-92FDCC75A635}"/>
              </a:ext>
            </a:extLst>
          </p:cNvPr>
          <p:cNvSpPr txBox="1"/>
          <p:nvPr/>
        </p:nvSpPr>
        <p:spPr>
          <a:xfrm>
            <a:off x="654413" y="1536127"/>
            <a:ext cx="564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Типовые нарушения 44-ФЗ:</a:t>
            </a:r>
          </a:p>
        </p:txBody>
      </p:sp>
    </p:spTree>
    <p:extLst>
      <p:ext uri="{BB962C8B-B14F-4D97-AF65-F5344CB8AC3E}">
        <p14:creationId xmlns:p14="http://schemas.microsoft.com/office/powerpoint/2010/main" val="569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3236568"/>
            <a:ext cx="112779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Соблюдение процедуры одностороннего отказа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трех способов извещения: ЕИС, почта, иной способ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Возможна административная ответственность при рассмотрении материалов в рамках заседания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973741" y="1095837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антимонопольная служба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03760-A689-41E3-B597-92FDCC75A635}"/>
              </a:ext>
            </a:extLst>
          </p:cNvPr>
          <p:cNvSpPr txBox="1"/>
          <p:nvPr/>
        </p:nvSpPr>
        <p:spPr>
          <a:xfrm>
            <a:off x="654413" y="1536127"/>
            <a:ext cx="10212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Порядок внесения сведений в РНП при одностороннем отказе от исполнения контракта:</a:t>
            </a:r>
          </a:p>
        </p:txBody>
      </p:sp>
    </p:spTree>
    <p:extLst>
      <p:ext uri="{BB962C8B-B14F-4D97-AF65-F5344CB8AC3E}">
        <p14:creationId xmlns:p14="http://schemas.microsoft.com/office/powerpoint/2010/main" val="16793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2665068"/>
            <a:ext cx="112779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участникам закупки (квалификационные, требования к наличию материально-технических ресурсов)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составу заявки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договора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973741" y="1095837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антимонопольная служба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03760-A689-41E3-B597-92FDCC75A635}"/>
              </a:ext>
            </a:extLst>
          </p:cNvPr>
          <p:cNvSpPr txBox="1"/>
          <p:nvPr/>
        </p:nvSpPr>
        <p:spPr>
          <a:xfrm>
            <a:off x="654413" y="1536127"/>
            <a:ext cx="564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Типовые нарушения 223-ФЗ:</a:t>
            </a:r>
          </a:p>
        </p:txBody>
      </p:sp>
    </p:spTree>
    <p:extLst>
      <p:ext uri="{BB962C8B-B14F-4D97-AF65-F5344CB8AC3E}">
        <p14:creationId xmlns:p14="http://schemas.microsoft.com/office/powerpoint/2010/main" val="32203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4DC2EF9-0843-4985-99F4-49CA31F31AF2}"/>
              </a:ext>
            </a:extLst>
          </p:cNvPr>
          <p:cNvSpPr/>
          <p:nvPr/>
        </p:nvSpPr>
        <p:spPr>
          <a:xfrm>
            <a:off x="8985739" y="720968"/>
            <a:ext cx="2804700" cy="1397977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1991996"/>
            <a:ext cx="1127790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Ежеквартальные обзоры судебной практики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принципа «качественной» закупки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Разбалансировка между обеспечением государственных, муниципальных нужд и соблюдением добросовестной конкуренции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свободы договора – 223-ФЗ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56056" y="1104629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650400" y="390057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Верховный суд Российской Федерации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1FD167-6A33-461C-87E3-8DD583D84759}"/>
              </a:ext>
            </a:extLst>
          </p:cNvPr>
          <p:cNvSpPr txBox="1"/>
          <p:nvPr/>
        </p:nvSpPr>
        <p:spPr>
          <a:xfrm>
            <a:off x="9159955" y="1086071"/>
            <a:ext cx="242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200 дел на 1 судью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3693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81554CD-8DE7-4DDC-818B-15046C3004DB}"/>
              </a:ext>
            </a:extLst>
          </p:cNvPr>
          <p:cNvSpPr/>
          <p:nvPr/>
        </p:nvSpPr>
        <p:spPr>
          <a:xfrm>
            <a:off x="8896232" y="934123"/>
            <a:ext cx="2753575" cy="1693928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2552627"/>
            <a:ext cx="112779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на применение КТРУ, инструмент нормирования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ЕИС не будет проверять достоверность данных в ЕРУЗ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Мобильное приложение ЕИС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к созданию реестра субподрядчиков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Опросы Заказчиков и Поставщиков на предмет работоспособности системы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474902" y="1157383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Федеральное Казначейство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06B1E3-5FCE-410D-A3A5-4110E5A461E0}"/>
              </a:ext>
            </a:extLst>
          </p:cNvPr>
          <p:cNvSpPr txBox="1"/>
          <p:nvPr/>
        </p:nvSpPr>
        <p:spPr>
          <a:xfrm>
            <a:off x="9020907" y="1398630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140 млн – ежедневное количество запросов в ЕИС</a:t>
            </a:r>
          </a:p>
        </p:txBody>
      </p:sp>
    </p:spTree>
    <p:extLst>
      <p:ext uri="{BB962C8B-B14F-4D97-AF65-F5344CB8AC3E}">
        <p14:creationId xmlns:p14="http://schemas.microsoft.com/office/powerpoint/2010/main" val="166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301184D-1AB2-424C-A72D-0ED5A706F11F}"/>
              </a:ext>
            </a:extLst>
          </p:cNvPr>
          <p:cNvSpPr txBox="1">
            <a:spLocks/>
          </p:cNvSpPr>
          <p:nvPr/>
        </p:nvSpPr>
        <p:spPr>
          <a:xfrm>
            <a:off x="855112" y="4273488"/>
            <a:ext cx="6963384" cy="1826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Обзор судебной практики в сфере размещения заказов для государственных и муниципальных нужд (август 2018 года)</a:t>
            </a:r>
            <a:endParaRPr lang="ru-RU" dirty="0">
              <a:solidFill>
                <a:srgbClr val="2658A4"/>
              </a:solidFill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1605172"/>
            <a:ext cx="112779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Не требуйте сведений о товаре, которые можно получить только в результате дополнительных исследований и испытаний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Заказчик потребовал указать не только конкретные показатели товара, но и показатели материалов и технологий, применяемых при его изготовлении, а также сведения о результатах испытаний. Это признали ограничением конкуренции, так как Закон N 44-ФЗ не обязывает участника закупки иметь товар в наличии при заполнении заявки.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Чтобы определить, присутствуют ли в техзадании излишние требования, контрольные органы и суды анализируют ГОСТы и иную техническую документацию. Подход един: от участника нельзя требовать сведений, которые можно получить только в результате испытания.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Однако, изучив документы, ФАС и суды могут не обнаружить подобных ограничений и признать требования заказчика правомерными.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Перед проведением закупки следует самостоятельно проанализировать техзадания и инструкции по заполнению заявок, чтобы убедиться в отсутствии лишних требований.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474902" y="1157383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ФАС России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7100271-BC22-47CC-8565-5FABA0829986}"/>
              </a:ext>
            </a:extLst>
          </p:cNvPr>
          <p:cNvSpPr/>
          <p:nvPr/>
        </p:nvSpPr>
        <p:spPr>
          <a:xfrm>
            <a:off x="9486388" y="62144"/>
            <a:ext cx="2461419" cy="1615995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F96D0-1D45-4D98-9386-F3582D1439C0}"/>
              </a:ext>
            </a:extLst>
          </p:cNvPr>
          <p:cNvSpPr txBox="1"/>
          <p:nvPr/>
        </p:nvSpPr>
        <p:spPr>
          <a:xfrm>
            <a:off x="9773148" y="285520"/>
            <a:ext cx="226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42 тысячи жалоб подано за 1 полугодие 2018 года </a:t>
            </a:r>
          </a:p>
        </p:txBody>
      </p:sp>
    </p:spTree>
    <p:extLst>
      <p:ext uri="{BB962C8B-B14F-4D97-AF65-F5344CB8AC3E}">
        <p14:creationId xmlns:p14="http://schemas.microsoft.com/office/powerpoint/2010/main" val="35041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1605172"/>
            <a:ext cx="11277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Победителя, представившего неподходящую банковскую гарантию, нужно признать уклонившимся от заключения контракта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Победитель представил банковскую гарантию, содержащую открытый перечень условий, при которых обязательство не будет обеспечено. Заказчик признал его уклонившимся. ФАС и суд поддержали это решение, так как Законом N 44-ФЗ и документацией подобные ограничения не предусмотрены.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Ранее Минфин уточнял: если поставщик не исполнил обязательств, заказчик бесспорно получает от банка денежные средства, так как Закон N 44-ФЗ не предусматривает возможности отказа в оплате по банковской гарантии.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474902" y="1157383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ФАС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6122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1605172"/>
            <a:ext cx="11277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Не отклоняйте заявку участника, в которой не указан товарный знак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Заказчик отклонил такую заявку, пояснив, что она содержит отсылки к ГОСТам, которые предусматривают наличие товарного знака. ФАС и суд признали это нарушением: ГОСТ не должен применяться в обход Закона N 44-ФЗ. Участник должен указывать товарный знак только при наличии.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Напомним общий подход контрольных органов и судов к рассмотрению первых частей заявок: если в целом понятно, что предлагаемый товар соответствует требованиям, не отклоняйте участника. Так, не стоит этого делать, если участник предложил другое наименование с теми же характеристиками, указал расширенный, но подходящий диапазон или большее количество товара. Последний случай ранее комментировала ФАС России.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474902" y="1157383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ФАС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10279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948223" y="2369643"/>
            <a:ext cx="10749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1"/>
                </a:solidFill>
              </a:rPr>
              <a:t>Будьте внимательны при составлении инструкции по заполнению заявок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Заказчик допустил разночтения при составлении инструкции по заполнению заявок: было непонятно, для каких характеристик товара нужно представить согласие, а для каких - конкретные значения. Контрольный орган и суд признали это нарушением. </a:t>
            </a:r>
          </a:p>
          <a:p>
            <a:r>
              <a:rPr lang="ru-RU" dirty="0"/>
              <a:t>Инструкция должна однозначно определять, как заполнять первую часть заявки.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1474902" y="1157383"/>
            <a:ext cx="7484459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ФАС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7710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643543" y="2515599"/>
            <a:ext cx="1039080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Срок перехода на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спецсчета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– 1 октября 2018 года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и утверждение Положений для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ГУПов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МУПов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– 1 октября 2018 года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Отмена «внешней» экспертизы – октябрь-ноябрь 2018 года </a:t>
            </a:r>
          </a:p>
          <a:p>
            <a:pPr>
              <a:spcBef>
                <a:spcPts val="1800"/>
              </a:spcBef>
              <a:buClr>
                <a:srgbClr val="21B8D1"/>
              </a:buClr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261564" y="1148590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878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финансов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9140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608374" y="1952891"/>
            <a:ext cx="103908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Злоупотребление Заказчиками механизмом наложения штрафов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до 1 млн рублей: обязанности нет, но право существует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Включение в цену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контракта НДС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261564" y="1148590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878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финансов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657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3170" y="2515709"/>
            <a:ext cx="6963384" cy="182658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658A4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Направления работы Минфина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6621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731466" y="2269414"/>
            <a:ext cx="109007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Каталог ТРУ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10 НПА в развитие 44-ФЗ и 223-ФЗ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Оптимизация процедур закупок – идея создания Кодекса государственных закупок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261564" y="1148590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878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финансов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1818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645621" y="2638691"/>
            <a:ext cx="109007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типовых документов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Объединение плана закупок и плана-графика закупок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Официальное письмо по порядку установления НДС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261564" y="1148590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878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финансов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8153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301184D-1AB2-424C-A72D-0ED5A706F11F}"/>
              </a:ext>
            </a:extLst>
          </p:cNvPr>
          <p:cNvSpPr txBox="1">
            <a:spLocks/>
          </p:cNvSpPr>
          <p:nvPr/>
        </p:nvSpPr>
        <p:spPr>
          <a:xfrm>
            <a:off x="633170" y="2515709"/>
            <a:ext cx="6963384" cy="1826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2658A4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Направления работы</a:t>
            </a:r>
          </a:p>
          <a:p>
            <a:r>
              <a:rPr lang="ru-RU" dirty="0">
                <a:solidFill>
                  <a:srgbClr val="2658A4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ФАС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542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494998" y="2665068"/>
            <a:ext cx="109007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Субъективные критерии при проведении конкурсов, отсутствие закрытого перечня требуемых документов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Злоупотребление со стороны Заказчика по одностороннему отказу от заключения контракта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Наделение исключительными полномочиями единственного поставщика на уровне субъекта РФ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2018 года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973741" y="1095837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антимонопольная служба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03760-A689-41E3-B597-92FDCC75A635}"/>
              </a:ext>
            </a:extLst>
          </p:cNvPr>
          <p:cNvSpPr txBox="1"/>
          <p:nvPr/>
        </p:nvSpPr>
        <p:spPr>
          <a:xfrm>
            <a:off x="654413" y="1536127"/>
            <a:ext cx="389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 решены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2942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C0F60FE-B1C0-4E28-9180-60DDF774E3AE}"/>
              </a:ext>
            </a:extLst>
          </p:cNvPr>
          <p:cNvSpPr/>
          <p:nvPr/>
        </p:nvSpPr>
        <p:spPr>
          <a:xfrm>
            <a:off x="8614480" y="1067050"/>
            <a:ext cx="2630483" cy="1693928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A0430-C7E2-41C0-A4BA-4C7E1AEAADB5}"/>
              </a:ext>
            </a:extLst>
          </p:cNvPr>
          <p:cNvSpPr txBox="1"/>
          <p:nvPr/>
        </p:nvSpPr>
        <p:spPr>
          <a:xfrm>
            <a:off x="584075" y="2665067"/>
            <a:ext cx="109007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Неверно выбран способ осуществления закупки – аннулирование закупки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конкуренции – внесение изменений в документацию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Ошибки в проекте контракта, необоснованные конкретные показатели – предписание с указанием не учитывать подобные ошибочные блоки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A70D1A2-4090-4ECC-8583-AB36748D07ED}"/>
              </a:ext>
            </a:extLst>
          </p:cNvPr>
          <p:cNvCxnSpPr>
            <a:cxnSpLocks/>
          </p:cNvCxnSpPr>
          <p:nvPr/>
        </p:nvCxnSpPr>
        <p:spPr>
          <a:xfrm>
            <a:off x="973741" y="1095837"/>
            <a:ext cx="9301381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5A9289-426E-43AF-8032-B927454B6F55}"/>
              </a:ext>
            </a:extLst>
          </p:cNvPr>
          <p:cNvSpPr txBox="1"/>
          <p:nvPr/>
        </p:nvSpPr>
        <p:spPr>
          <a:xfrm>
            <a:off x="494998" y="407186"/>
            <a:ext cx="112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антимонопольная служба 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03760-A689-41E3-B597-92FDCC75A635}"/>
              </a:ext>
            </a:extLst>
          </p:cNvPr>
          <p:cNvSpPr txBox="1"/>
          <p:nvPr/>
        </p:nvSpPr>
        <p:spPr>
          <a:xfrm>
            <a:off x="636828" y="1588065"/>
            <a:ext cx="644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Вынесение решений по жалобам: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198F97-E9A8-44D5-898F-8F08C1A60698}"/>
              </a:ext>
            </a:extLst>
          </p:cNvPr>
          <p:cNvSpPr txBox="1"/>
          <p:nvPr/>
        </p:nvSpPr>
        <p:spPr>
          <a:xfrm>
            <a:off x="8748345" y="1495624"/>
            <a:ext cx="273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30 % поданных жалоб признаются обоснованными</a:t>
            </a:r>
          </a:p>
        </p:txBody>
      </p:sp>
    </p:spTree>
    <p:extLst>
      <p:ext uri="{BB962C8B-B14F-4D97-AF65-F5344CB8AC3E}">
        <p14:creationId xmlns:p14="http://schemas.microsoft.com/office/powerpoint/2010/main" val="2613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8415</TotalTime>
  <Words>456</Words>
  <Application>Microsoft Office PowerPoint</Application>
  <PresentationFormat>Произвольный</PresentationFormat>
  <Paragraphs>126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Обзор Пленарного заседания  II Межрегионального форума контрактных отношений</vt:lpstr>
      <vt:lpstr>Презентация PowerPoint</vt:lpstr>
      <vt:lpstr>Презентация PowerPoint</vt:lpstr>
      <vt:lpstr>Направления работы Минфина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процедуры по 223-ФЗ</dc:title>
  <dc:creator>Плотникова Ольга</dc:creator>
  <cp:lastModifiedBy>User</cp:lastModifiedBy>
  <cp:revision>280</cp:revision>
  <dcterms:created xsi:type="dcterms:W3CDTF">2017-12-15T07:32:58Z</dcterms:created>
  <dcterms:modified xsi:type="dcterms:W3CDTF">2018-11-27T14:37:51Z</dcterms:modified>
</cp:coreProperties>
</file>