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68"/>
  </p:notesMasterIdLst>
  <p:sldIdLst>
    <p:sldId id="256" r:id="rId6"/>
    <p:sldId id="4298" r:id="rId7"/>
    <p:sldId id="4299" r:id="rId8"/>
    <p:sldId id="4338" r:id="rId9"/>
    <p:sldId id="4340" r:id="rId10"/>
    <p:sldId id="4339" r:id="rId11"/>
    <p:sldId id="4341" r:id="rId12"/>
    <p:sldId id="4342" r:id="rId13"/>
    <p:sldId id="4343" r:id="rId14"/>
    <p:sldId id="4344" r:id="rId15"/>
    <p:sldId id="4345" r:id="rId16"/>
    <p:sldId id="4346" r:id="rId17"/>
    <p:sldId id="4296" r:id="rId18"/>
    <p:sldId id="4248" r:id="rId19"/>
    <p:sldId id="4249" r:id="rId20"/>
    <p:sldId id="4250" r:id="rId21"/>
    <p:sldId id="4251" r:id="rId22"/>
    <p:sldId id="4257" r:id="rId23"/>
    <p:sldId id="4252" r:id="rId24"/>
    <p:sldId id="4253" r:id="rId25"/>
    <p:sldId id="4256" r:id="rId26"/>
    <p:sldId id="4254" r:id="rId27"/>
    <p:sldId id="4255" r:id="rId28"/>
    <p:sldId id="4286" r:id="rId29"/>
    <p:sldId id="4287" r:id="rId30"/>
    <p:sldId id="4288" r:id="rId31"/>
    <p:sldId id="4290" r:id="rId32"/>
    <p:sldId id="4303" r:id="rId33"/>
    <p:sldId id="4291" r:id="rId34"/>
    <p:sldId id="4347" r:id="rId35"/>
    <p:sldId id="4348" r:id="rId36"/>
    <p:sldId id="4349" r:id="rId37"/>
    <p:sldId id="4304" r:id="rId38"/>
    <p:sldId id="4258" r:id="rId39"/>
    <p:sldId id="4260" r:id="rId40"/>
    <p:sldId id="4261" r:id="rId41"/>
    <p:sldId id="4319" r:id="rId42"/>
    <p:sldId id="4350" r:id="rId43"/>
    <p:sldId id="4307" r:id="rId44"/>
    <p:sldId id="4308" r:id="rId45"/>
    <p:sldId id="4309" r:id="rId46"/>
    <p:sldId id="4310" r:id="rId47"/>
    <p:sldId id="4311" r:id="rId48"/>
    <p:sldId id="4312" r:id="rId49"/>
    <p:sldId id="4313" r:id="rId50"/>
    <p:sldId id="4314" r:id="rId51"/>
    <p:sldId id="4315" r:id="rId52"/>
    <p:sldId id="4316" r:id="rId53"/>
    <p:sldId id="4317" r:id="rId54"/>
    <p:sldId id="4318" r:id="rId55"/>
    <p:sldId id="4263" r:id="rId56"/>
    <p:sldId id="4262" r:id="rId57"/>
    <p:sldId id="4264" r:id="rId58"/>
    <p:sldId id="4265" r:id="rId59"/>
    <p:sldId id="4266" r:id="rId60"/>
    <p:sldId id="4320" r:id="rId61"/>
    <p:sldId id="4294" r:id="rId62"/>
    <p:sldId id="4295" r:id="rId63"/>
    <p:sldId id="4332" r:id="rId64"/>
    <p:sldId id="4351" r:id="rId65"/>
    <p:sldId id="4352" r:id="rId66"/>
    <p:sldId id="557" r:id="rId67"/>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Грецкий Антон" initials="ГА" lastIdx="1" clrIdx="0">
    <p:extLst>
      <p:ext uri="{19B8F6BF-5375-455C-9EA6-DF929625EA0E}">
        <p15:presenceInfo xmlns:p15="http://schemas.microsoft.com/office/powerpoint/2012/main" userId="S::a.gretskiy@tektorg.ru::39e900af-171a-4f29-a20b-1be377717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4"/>
    <a:srgbClr val="0E779D"/>
    <a:srgbClr val="0981CD"/>
    <a:srgbClr val="D9D9D9"/>
    <a:srgbClr val="E0E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6" autoAdjust="0"/>
    <p:restoredTop sz="94245" autoAdjust="0"/>
  </p:normalViewPr>
  <p:slideViewPr>
    <p:cSldViewPr snapToGrid="0">
      <p:cViewPr>
        <p:scale>
          <a:sx n="100" d="100"/>
          <a:sy n="100" d="100"/>
        </p:scale>
        <p:origin x="720" y="198"/>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1C3532-9C19-44F1-82AD-C13568992F35}" type="datetimeFigureOut">
              <a:rPr lang="ru-RU" smtClean="0"/>
              <a:t>27.03.2023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E13D51-448E-4F62-BD65-B266008F35D2}" type="slidenum">
              <a:rPr lang="ru-RU" smtClean="0"/>
              <a:t>‹#›</a:t>
            </a:fld>
            <a:endParaRPr lang="ru-RU"/>
          </a:p>
        </p:txBody>
      </p:sp>
    </p:spTree>
    <p:extLst>
      <p:ext uri="{BB962C8B-B14F-4D97-AF65-F5344CB8AC3E}">
        <p14:creationId xmlns:p14="http://schemas.microsoft.com/office/powerpoint/2010/main" val="92737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85847-B507-4813-8F39-234D10CE957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06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5F4AF7-FBF6-41E2-90DD-BDDE67123879}" type="slidenum">
              <a:rPr lang="ru-RU" altLang="ru-RU" smtClean="0"/>
              <a:pPr/>
              <a:t>2</a:t>
            </a:fld>
            <a:endParaRPr lang="ru-RU" altLang="ru-RU"/>
          </a:p>
        </p:txBody>
      </p:sp>
    </p:spTree>
    <p:extLst>
      <p:ext uri="{BB962C8B-B14F-4D97-AF65-F5344CB8AC3E}">
        <p14:creationId xmlns:p14="http://schemas.microsoft.com/office/powerpoint/2010/main" val="52376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5F4AF7-FBF6-41E2-90DD-BDDE67123879}" type="slidenum">
              <a:rPr lang="ru-RU" altLang="ru-RU" smtClean="0"/>
              <a:pPr/>
              <a:t>3</a:t>
            </a:fld>
            <a:endParaRPr lang="ru-RU" altLang="ru-RU"/>
          </a:p>
        </p:txBody>
      </p:sp>
    </p:spTree>
    <p:extLst>
      <p:ext uri="{BB962C8B-B14F-4D97-AF65-F5344CB8AC3E}">
        <p14:creationId xmlns:p14="http://schemas.microsoft.com/office/powerpoint/2010/main" val="308451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5F4AF7-FBF6-41E2-90DD-BDDE67123879}" type="slidenum">
              <a:rPr lang="ru-RU" altLang="ru-RU" smtClean="0"/>
              <a:pPr/>
              <a:t>30</a:t>
            </a:fld>
            <a:endParaRPr lang="ru-RU" altLang="ru-RU"/>
          </a:p>
        </p:txBody>
      </p:sp>
    </p:spTree>
    <p:extLst>
      <p:ext uri="{BB962C8B-B14F-4D97-AF65-F5344CB8AC3E}">
        <p14:creationId xmlns:p14="http://schemas.microsoft.com/office/powerpoint/2010/main" val="70145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55F4AF7-FBF6-41E2-90DD-BDDE67123879}" type="slidenum">
              <a:rPr lang="ru-RU" altLang="ru-RU" smtClean="0"/>
              <a:pPr/>
              <a:t>33</a:t>
            </a:fld>
            <a:endParaRPr lang="ru-RU" altLang="ru-RU"/>
          </a:p>
        </p:txBody>
      </p:sp>
    </p:spTree>
    <p:extLst>
      <p:ext uri="{BB962C8B-B14F-4D97-AF65-F5344CB8AC3E}">
        <p14:creationId xmlns:p14="http://schemas.microsoft.com/office/powerpoint/2010/main" val="276851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65732-572F-4E6F-8F84-2211C912E41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423CA9A-17DB-4B7E-B9DC-EBF1E25EE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9BE07E9-BCB7-491A-8ECA-76A7A808038E}"/>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50DD9075-5501-40AA-8D04-994ABEC0A4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2A99D2-2022-45A0-BFD4-48D729285D9E}"/>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286944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37187-9627-4BCF-BA19-8450576D1C5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D2562E7-F14E-4091-B533-D37D1EA0087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D804CD9-43F4-4546-99D2-C88C8D668B3B}"/>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36AAE7F3-384C-4C70-A9BC-8F2F3ABDE3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469FC7-C45D-417D-BC1E-772301E2ED50}"/>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213074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0F8FB20-04C1-444B-91A7-2301BB951A1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1DE3E46-7F7E-4F0D-8499-EF3F5F750F4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ECB231-FB44-4DD4-BF47-D1A4181A971C}"/>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E71102B6-4DE3-4316-B9CF-B98577F635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F863F7-C3DE-4A1F-A3BD-193BF859235B}"/>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98933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BBE405CA-9A1A-4684-A504-4C78A0A59989}"/>
              </a:ext>
            </a:extLst>
          </p:cNvPr>
          <p:cNvSpPr/>
          <p:nvPr userDrawn="1"/>
        </p:nvSpPr>
        <p:spPr>
          <a:xfrm>
            <a:off x="2" y="0"/>
            <a:ext cx="478351" cy="68580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dirty="0"/>
          </a:p>
        </p:txBody>
      </p:sp>
      <p:sp>
        <p:nvSpPr>
          <p:cNvPr id="7" name="Slide Number Placeholder 5">
            <a:extLst>
              <a:ext uri="{FF2B5EF4-FFF2-40B4-BE49-F238E27FC236}">
                <a16:creationId xmlns:a16="http://schemas.microsoft.com/office/drawing/2014/main" id="{22751D73-5A1D-4AC3-BFCE-6A8A43FC7A27}"/>
              </a:ext>
            </a:extLst>
          </p:cNvPr>
          <p:cNvSpPr>
            <a:spLocks noGrp="1"/>
          </p:cNvSpPr>
          <p:nvPr>
            <p:ph type="sldNum" sz="quarter" idx="12"/>
          </p:nvPr>
        </p:nvSpPr>
        <p:spPr>
          <a:xfrm>
            <a:off x="0" y="6390759"/>
            <a:ext cx="481712" cy="365125"/>
          </a:xfrm>
          <a:prstGeom prst="rect">
            <a:avLst/>
          </a:prstGeom>
        </p:spPr>
        <p:txBody>
          <a:bodyPr/>
          <a:lstStyle>
            <a:lvl1pPr algn="ctr">
              <a:defRPr sz="1467">
                <a:solidFill>
                  <a:schemeClr val="bg1"/>
                </a:solidFill>
              </a:defRPr>
            </a:lvl1pPr>
          </a:lstStyle>
          <a:p>
            <a:fld id="{2066355A-084C-D24E-9AD2-7E4FC41EA627}" type="slidenum">
              <a:rPr lang="en-US" smtClean="0"/>
              <a:pPr/>
              <a:t>‹#›</a:t>
            </a:fld>
            <a:endParaRPr lang="en-US" dirty="0"/>
          </a:p>
        </p:txBody>
      </p:sp>
      <p:pic>
        <p:nvPicPr>
          <p:cNvPr id="6" name="Рисунок 5">
            <a:extLst>
              <a:ext uri="{FF2B5EF4-FFF2-40B4-BE49-F238E27FC236}">
                <a16:creationId xmlns:a16="http://schemas.microsoft.com/office/drawing/2014/main" id="{99C54D96-3B10-466D-9284-E1F893ECA651}"/>
              </a:ext>
            </a:extLst>
          </p:cNvPr>
          <p:cNvPicPr>
            <a:picLocks noChangeAspect="1"/>
          </p:cNvPicPr>
          <p:nvPr userDrawn="1"/>
        </p:nvPicPr>
        <p:blipFill>
          <a:blip r:embed="rId2"/>
          <a:stretch>
            <a:fillRect/>
          </a:stretch>
        </p:blipFill>
        <p:spPr>
          <a:xfrm>
            <a:off x="9655554" y="358086"/>
            <a:ext cx="1863599" cy="417345"/>
          </a:xfrm>
          <a:prstGeom prst="rect">
            <a:avLst/>
          </a:prstGeom>
        </p:spPr>
      </p:pic>
    </p:spTree>
    <p:extLst>
      <p:ext uri="{BB962C8B-B14F-4D97-AF65-F5344CB8AC3E}">
        <p14:creationId xmlns:p14="http://schemas.microsoft.com/office/powerpoint/2010/main" val="405719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1843F4-7AD9-447D-ABA0-A5862B31946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C05150A-B280-46D5-9BFD-8DFCDC72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B5810C1-8C16-486B-89A8-980607C06E14}"/>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3C1CA043-1891-4044-85DA-A72E86BA70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A5D3A1C-5707-49CB-8631-A8C43EFB0598}"/>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67225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424276-24BB-4736-AFD5-8A4842380F7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3D79BDD-5783-4CF6-A601-E366DDAE7BE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BADF1B-C8BA-4282-BA08-53CA65E1FBA7}"/>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9512845C-6934-48A1-B408-B300183945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3D9708-5328-4154-90BD-846298314E8A}"/>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269841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984CC-FA2E-4CF6-BE2A-66839832E1F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7ECBEAB-21D2-4C52-A2BD-BC0E6E468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9230323-E9A4-4B04-9FAA-46829B9E913A}"/>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86C1CEAE-D6D0-47A7-B21C-A7832788BB1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FEA287-FD1F-4E3F-926F-3BF82E9BF540}"/>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151491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E6FC87-5059-4A31-A0E9-0239D4E90B8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010499-9E1E-435D-9DE1-1BE431D2C07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D34B2B-043D-4B2D-B9D4-0E7DDA2D3BC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2610200-215E-4BCB-AAC0-C0405180C826}"/>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7B43BAEB-2E66-4D53-B91F-C591302FDE6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A5DA95B-179F-4C59-B366-C220EF229372}"/>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228313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08E83-46F0-4E76-886C-B6AB7687D03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22D5653-B13A-412C-ABB9-9DDA3A68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C9312C2-9AB4-42C8-8EC9-4475086AE59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A123805-3A1E-475C-9B18-A5FF8653F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CBBB5FB-A2E1-426F-AD68-96EDD46B5D1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00CF630-C868-4349-A5B0-D19287508512}"/>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8" name="Нижний колонтитул 7">
            <a:extLst>
              <a:ext uri="{FF2B5EF4-FFF2-40B4-BE49-F238E27FC236}">
                <a16:creationId xmlns:a16="http://schemas.microsoft.com/office/drawing/2014/main" id="{854984C5-CCE7-4163-BC8F-636AB02DD19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6408C60-D8D5-4003-9E70-9987E0C0E461}"/>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4271986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696827-729F-44D0-B6B5-4914204E2B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4F54B1E-A50B-4A15-8472-570E585419B6}"/>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4" name="Нижний колонтитул 3">
            <a:extLst>
              <a:ext uri="{FF2B5EF4-FFF2-40B4-BE49-F238E27FC236}">
                <a16:creationId xmlns:a16="http://schemas.microsoft.com/office/drawing/2014/main" id="{D72C3085-E677-4467-8EB6-96D2DD357B9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0141A7F-5CCE-4678-834A-7C70B584B6D9}"/>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53340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C568E6A-4263-4873-94E5-92C3D04CD37C}"/>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3" name="Нижний колонтитул 2">
            <a:extLst>
              <a:ext uri="{FF2B5EF4-FFF2-40B4-BE49-F238E27FC236}">
                <a16:creationId xmlns:a16="http://schemas.microsoft.com/office/drawing/2014/main" id="{E8B4B446-5273-4B63-8EB6-ECF43C96587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6B1F79F-99C7-44BC-ACF6-8F29AF47044C}"/>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98598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0BD18-843D-46FB-979C-23CF8F1D602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850C2B8-1B6A-4731-900A-1B022B6005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4935B3-A80B-4E59-A798-AE4471F8A27A}"/>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C10077FD-23AA-4F4C-BACF-0F996743DB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57C9961-B940-4263-B079-45A790742BA0}"/>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98801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329062-A001-4F3B-8B69-50254DC92D0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289E82C-870F-40DC-855C-DEEC35C39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68F8714-6E04-45CE-A349-967989E10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F2E49F4-53D8-40E2-A949-989BFD2C3CD6}"/>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E47D3CEC-196A-4FEA-90B6-7CC6FE4D6C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A4D81E-A795-4A5F-A49F-72C7A8D3CECE}"/>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414700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3B24EE-3874-48E3-A067-7BA27A4A27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5A4B082-C539-46D7-8EBA-4FE7B4BCA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0573D39-7944-47A0-B611-C97E98DF2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71A8D46-3B20-4973-94D6-7A1C2240ED43}"/>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BBA43DEB-7799-41A3-8C5D-46B8910EB47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0F23D1-E75B-4369-86F6-07776E0C267F}"/>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234500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234D94-5687-41F0-A54B-BBBF4BEC07F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D7BD502-F240-44FE-9856-CDB9D59B81F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B74B55F-701B-4DB9-BAA3-6A7CBD205E62}"/>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18453225-9405-4320-AD65-E2E3B12FB1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C361BE-F141-4EB4-A439-BCE0F86F8858}"/>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3346433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C331075-F2E2-423D-BF17-607FDE8547E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11BA864-5660-4392-A32D-0CC24204FCB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A96A13-8F60-41A1-86FD-399793C35E6D}"/>
              </a:ext>
            </a:extLst>
          </p:cNvPr>
          <p:cNvSpPr>
            <a:spLocks noGrp="1"/>
          </p:cNvSpPr>
          <p:nvPr>
            <p:ph type="dt" sz="half" idx="10"/>
          </p:nvPr>
        </p:nvSpPr>
        <p:spPr/>
        <p:txBody>
          <a:body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9BF8EE47-F5B1-4A02-8741-55CD275763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F4261B-AB02-44B9-BFCD-2CEE24751598}"/>
              </a:ext>
            </a:extLst>
          </p:cNvPr>
          <p:cNvSpPr>
            <a:spLocks noGrp="1"/>
          </p:cNvSpPr>
          <p:nvPr>
            <p:ph type="sldNum" sz="quarter" idx="12"/>
          </p:nvPr>
        </p:nvSpPr>
        <p:spPr/>
        <p:txBody>
          <a:bodyPr/>
          <a:lstStyle/>
          <a:p>
            <a:fld id="{628B4AE6-92D0-48F9-9106-D9D9B55EB7AA}" type="slidenum">
              <a:rPr lang="ru-RU" smtClean="0"/>
              <a:t>‹#›</a:t>
            </a:fld>
            <a:endParaRPr lang="ru-RU"/>
          </a:p>
        </p:txBody>
      </p:sp>
    </p:spTree>
    <p:extLst>
      <p:ext uri="{BB962C8B-B14F-4D97-AF65-F5344CB8AC3E}">
        <p14:creationId xmlns:p14="http://schemas.microsoft.com/office/powerpoint/2010/main" val="389092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Контент">
    <p:spTree>
      <p:nvGrpSpPr>
        <p:cNvPr id="1" name=""/>
        <p:cNvGrpSpPr/>
        <p:nvPr/>
      </p:nvGrpSpPr>
      <p:grpSpPr>
        <a:xfrm>
          <a:off x="0" y="0"/>
          <a:ext cx="0" cy="0"/>
          <a:chOff x="0" y="0"/>
          <a:chExt cx="0" cy="0"/>
        </a:xfrm>
      </p:grpSpPr>
      <p:sp>
        <p:nvSpPr>
          <p:cNvPr id="5" name="Номер слайда 5">
            <a:extLst>
              <a:ext uri="{FF2B5EF4-FFF2-40B4-BE49-F238E27FC236}">
                <a16:creationId xmlns:a16="http://schemas.microsoft.com/office/drawing/2014/main" id="{FBAAA753-7E04-4708-B298-34FA3CE37146}"/>
              </a:ext>
            </a:extLst>
          </p:cNvPr>
          <p:cNvSpPr txBox="1">
            <a:spLocks/>
          </p:cNvSpPr>
          <p:nvPr userDrawn="1"/>
        </p:nvSpPr>
        <p:spPr>
          <a:xfrm>
            <a:off x="9448800" y="6505512"/>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B7E8EF1-4A3B-416A-8AA6-9203DE637D65}" type="slidenum">
              <a:rPr lang="ru-RU" smtClean="0">
                <a:solidFill>
                  <a:srgbClr val="187794">
                    <a:tint val="75000"/>
                  </a:srgbClr>
                </a:solidFill>
                <a:latin typeface="Calibri"/>
              </a:rPr>
              <a:pPr>
                <a:defRPr/>
              </a:pPr>
              <a:t>‹#›</a:t>
            </a:fld>
            <a:endParaRPr lang="ru-RU" dirty="0">
              <a:solidFill>
                <a:srgbClr val="187794">
                  <a:tint val="75000"/>
                </a:srgbClr>
              </a:solidFill>
              <a:latin typeface="Calibri"/>
            </a:endParaRPr>
          </a:p>
        </p:txBody>
      </p:sp>
      <p:sp>
        <p:nvSpPr>
          <p:cNvPr id="2" name="Прямоугольник: скругленные углы 140">
            <a:extLst>
              <a:ext uri="{FF2B5EF4-FFF2-40B4-BE49-F238E27FC236}">
                <a16:creationId xmlns:a16="http://schemas.microsoft.com/office/drawing/2014/main" id="{B0A6A95D-A470-41AE-AC19-C0B8BF09D3A7}"/>
              </a:ext>
            </a:extLst>
          </p:cNvPr>
          <p:cNvSpPr/>
          <p:nvPr userDrawn="1"/>
        </p:nvSpPr>
        <p:spPr>
          <a:xfrm flipH="1">
            <a:off x="2118" y="-6351"/>
            <a:ext cx="266700" cy="6853768"/>
          </a:xfrm>
          <a:prstGeom prst="roundRect">
            <a:avLst>
              <a:gd name="adj" fmla="val 0"/>
            </a:avLst>
          </a:prstGeom>
          <a:solidFill>
            <a:srgbClr val="0085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eaLnBrk="1" hangingPunct="1">
              <a:defRPr/>
            </a:pPr>
            <a:endParaRPr lang="ru-RU" sz="2400" dirty="0"/>
          </a:p>
        </p:txBody>
      </p:sp>
      <p:pic>
        <p:nvPicPr>
          <p:cNvPr id="4" name="Рисунок 25">
            <a:extLst>
              <a:ext uri="{FF2B5EF4-FFF2-40B4-BE49-F238E27FC236}">
                <a16:creationId xmlns:a16="http://schemas.microsoft.com/office/drawing/2014/main" id="{2BE4F20F-196D-4640-AD70-66AFC81CAB0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297584" y="146052"/>
            <a:ext cx="1682749" cy="45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83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054072" cy="6858000"/>
          </a:xfrm>
          <a:solidFill>
            <a:schemeClr val="bg1">
              <a:lumMod val="95000"/>
            </a:schemeClr>
          </a:solidFill>
        </p:spPr>
        <p:txBody>
          <a:bodyPr rtlCol="0">
            <a:normAutofit/>
          </a:bodyPr>
          <a:lstStyle/>
          <a:p>
            <a:pPr lvl="0"/>
            <a:endParaRPr lang="en-US" noProof="0"/>
          </a:p>
        </p:txBody>
      </p:sp>
    </p:spTree>
    <p:extLst>
      <p:ext uri="{BB962C8B-B14F-4D97-AF65-F5344CB8AC3E}">
        <p14:creationId xmlns:p14="http://schemas.microsoft.com/office/powerpoint/2010/main" val="379788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FF695F-ABDC-4A26-847E-BE4543E331D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B9A7C27-E44B-417E-B599-B92C1EBDB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D7E382A-6EF0-4C1C-B567-FB32F5256339}"/>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2FAFA75E-2809-4E1A-B5EA-DEEFDD93F6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F4028D-9E2B-42E0-8D9B-5053C0FFBEBD}"/>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06626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5965FF-2C53-421C-8EEC-789BB1AEF3B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4D6DE2A-2D22-4FAC-8210-594B43387F4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46FF160-CA50-4490-BE39-E4FE6FC7740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0CCBE65-E632-4D4D-9811-966DC86D7C02}"/>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471F8DF5-8CC7-4358-9F56-71424177C8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20D69F-169B-4F40-BB93-4AA75A2071F1}"/>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96213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76145D-CAD5-4CB8-BCCA-0E04CB27E44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10781D7-87FC-4EDD-95D8-55A2B9D9F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0C65D3E-1C9E-4F7A-891A-3D144F33E89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83DA6EA-3B77-46EE-AB9A-06955CB3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C34BACD-4DC2-422C-BE2E-28E81D228FD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7183970-B796-41B1-A5E1-F7E55E8A1A37}"/>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8" name="Нижний колонтитул 7">
            <a:extLst>
              <a:ext uri="{FF2B5EF4-FFF2-40B4-BE49-F238E27FC236}">
                <a16:creationId xmlns:a16="http://schemas.microsoft.com/office/drawing/2014/main" id="{DBAD57CC-875B-4AA8-B79E-9BD2C030C64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5C2889D-2D9F-4BB9-93A2-00B8AEDF09F7}"/>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401321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33639D-1727-426F-A9A1-23C318705D0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289CB2E-8830-4014-B866-7E230CF21F77}"/>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4" name="Нижний колонтитул 3">
            <a:extLst>
              <a:ext uri="{FF2B5EF4-FFF2-40B4-BE49-F238E27FC236}">
                <a16:creationId xmlns:a16="http://schemas.microsoft.com/office/drawing/2014/main" id="{119BDE2A-B6CE-48E4-BCDF-D3235068560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EB4DAF-1ADE-4F79-A84C-16497E043FAE}"/>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41560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EC4932-3026-4332-AC35-BF2EC8A94F89}"/>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3" name="Нижний колонтитул 2">
            <a:extLst>
              <a:ext uri="{FF2B5EF4-FFF2-40B4-BE49-F238E27FC236}">
                <a16:creationId xmlns:a16="http://schemas.microsoft.com/office/drawing/2014/main" id="{9241B282-DFA7-400E-ABD2-1D7E193CCA0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28A36E8-920F-4192-B2DA-DD0049AD2B51}"/>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235807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C91652-82F1-46B5-AA8E-3520B8D231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ED2DA76-23A9-4993-943E-8F992D147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4B5C191-A6C1-4ABE-A506-1C3451E9D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DA204A-68F9-4F0B-A214-26A47D0FC0EA}"/>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07CAFDC7-CC33-4EC1-A246-43C3B72B6E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A56436-0BA1-448C-BB13-BECCABE0B7D4}"/>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15336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AF3EB4-43E1-4F52-AC89-224C8FA61AD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6A2F9AA-AEB6-47C3-B2EF-384849A05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0E4B5E-51D3-4382-8AA2-C1CCF085E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21E238A-F3AD-41F2-81E1-7170256EAAE6}"/>
              </a:ext>
            </a:extLst>
          </p:cNvPr>
          <p:cNvSpPr>
            <a:spLocks noGrp="1"/>
          </p:cNvSpPr>
          <p:nvPr>
            <p:ph type="dt" sz="half" idx="10"/>
          </p:nvPr>
        </p:nvSpPr>
        <p:spPr/>
        <p:txBody>
          <a:bodyPr/>
          <a:lstStyle/>
          <a:p>
            <a:fld id="{2507F17A-C628-411B-9D72-A2D7A1B20479}" type="datetimeFigureOut">
              <a:rPr lang="ru-RU" smtClean="0"/>
              <a:t>27.03.2023</a:t>
            </a:fld>
            <a:endParaRPr lang="ru-RU"/>
          </a:p>
        </p:txBody>
      </p:sp>
      <p:sp>
        <p:nvSpPr>
          <p:cNvPr id="6" name="Нижний колонтитул 5">
            <a:extLst>
              <a:ext uri="{FF2B5EF4-FFF2-40B4-BE49-F238E27FC236}">
                <a16:creationId xmlns:a16="http://schemas.microsoft.com/office/drawing/2014/main" id="{7223A907-6755-4207-AF94-B67860404D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6F36AF-5B4F-4CD6-A547-97BAC26B8D97}"/>
              </a:ext>
            </a:extLst>
          </p:cNvPr>
          <p:cNvSpPr>
            <a:spLocks noGrp="1"/>
          </p:cNvSpPr>
          <p:nvPr>
            <p:ph type="sldNum" sz="quarter" idx="12"/>
          </p:nvPr>
        </p:nvSpPr>
        <p:spPr/>
        <p:txBody>
          <a:bodyPr/>
          <a:lstStyle/>
          <a:p>
            <a:fld id="{6C41D5F7-5B61-48C3-862E-12AEBFB6D773}" type="slidenum">
              <a:rPr lang="ru-RU" smtClean="0"/>
              <a:t>‹#›</a:t>
            </a:fld>
            <a:endParaRPr lang="ru-RU"/>
          </a:p>
        </p:txBody>
      </p:sp>
    </p:spTree>
    <p:extLst>
      <p:ext uri="{BB962C8B-B14F-4D97-AF65-F5344CB8AC3E}">
        <p14:creationId xmlns:p14="http://schemas.microsoft.com/office/powerpoint/2010/main" val="381142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548EE-5856-4381-BEC3-4B3E1F0B8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6E638A-3D0D-4264-ABE1-923404F10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E3F77C-F387-45FE-870B-04A3F2F1D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7F17A-C628-411B-9D72-A2D7A1B20479}"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7C3487B7-3D12-4A2C-8115-DF5EF8163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39C2875-F199-4EC9-AD71-94A218EB3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1D5F7-5B61-48C3-862E-12AEBFB6D773}" type="slidenum">
              <a:rPr lang="ru-RU" smtClean="0"/>
              <a:t>‹#›</a:t>
            </a:fld>
            <a:endParaRPr lang="ru-RU"/>
          </a:p>
        </p:txBody>
      </p:sp>
    </p:spTree>
    <p:extLst>
      <p:ext uri="{BB962C8B-B14F-4D97-AF65-F5344CB8AC3E}">
        <p14:creationId xmlns:p14="http://schemas.microsoft.com/office/powerpoint/2010/main" val="301760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E5616-4F2C-4127-BF29-D312FD54C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8CADFDA-F12B-456C-A009-3553A56F6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8CC175-936C-44CC-8904-8B72397A7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8ED99-19DD-4AE8-A8A2-9185404F578F}" type="datetimeFigureOut">
              <a:rPr lang="ru-RU" smtClean="0"/>
              <a:t>27.03.2023</a:t>
            </a:fld>
            <a:endParaRPr lang="ru-RU"/>
          </a:p>
        </p:txBody>
      </p:sp>
      <p:sp>
        <p:nvSpPr>
          <p:cNvPr id="5" name="Нижний колонтитул 4">
            <a:extLst>
              <a:ext uri="{FF2B5EF4-FFF2-40B4-BE49-F238E27FC236}">
                <a16:creationId xmlns:a16="http://schemas.microsoft.com/office/drawing/2014/main" id="{B00D1098-D6E3-4BE9-85C1-670ABCED3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8A979E-829C-4E27-A600-4EF3F7400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B4AE6-92D0-48F9-9106-D9D9B55EB7AA}" type="slidenum">
              <a:rPr lang="ru-RU" smtClean="0"/>
              <a:t>‹#›</a:t>
            </a:fld>
            <a:endParaRPr lang="ru-RU"/>
          </a:p>
        </p:txBody>
      </p:sp>
    </p:spTree>
    <p:extLst>
      <p:ext uri="{BB962C8B-B14F-4D97-AF65-F5344CB8AC3E}">
        <p14:creationId xmlns:p14="http://schemas.microsoft.com/office/powerpoint/2010/main" val="5903115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s://zakupki.gov.ru/epz/main/public/qa/question.html?questionId=1571"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EDAAB21-696D-7557-A7E1-DCDB0B87F311}"/>
              </a:ext>
            </a:extLst>
          </p:cNvPr>
          <p:cNvPicPr>
            <a:picLocks noChangeAspect="1"/>
          </p:cNvPicPr>
          <p:nvPr/>
        </p:nvPicPr>
        <p:blipFill rotWithShape="1">
          <a:blip r:embed="rId3">
            <a:extLst>
              <a:ext uri="{28A0092B-C50C-407E-A947-70E740481C1C}">
                <a14:useLocalDpi xmlns:a14="http://schemas.microsoft.com/office/drawing/2010/main" val="0"/>
              </a:ext>
            </a:extLst>
          </a:blip>
          <a:srcRect t="448" b="770"/>
          <a:stretch/>
        </p:blipFill>
        <p:spPr>
          <a:xfrm>
            <a:off x="8965" y="0"/>
            <a:ext cx="12174070" cy="6835694"/>
          </a:xfrm>
          <a:prstGeom prst="rect">
            <a:avLst/>
          </a:prstGeom>
        </p:spPr>
      </p:pic>
      <p:pic>
        <p:nvPicPr>
          <p:cNvPr id="9" name="Рисунок 8">
            <a:extLst>
              <a:ext uri="{FF2B5EF4-FFF2-40B4-BE49-F238E27FC236}">
                <a16:creationId xmlns:a16="http://schemas.microsoft.com/office/drawing/2014/main" id="{FE2C6E15-E0D9-FA97-6CB1-1591A673592A}"/>
              </a:ext>
            </a:extLst>
          </p:cNvPr>
          <p:cNvPicPr>
            <a:picLocks noChangeAspect="1"/>
          </p:cNvPicPr>
          <p:nvPr/>
        </p:nvPicPr>
        <p:blipFill>
          <a:blip r:embed="rId4"/>
          <a:stretch>
            <a:fillRect/>
          </a:stretch>
        </p:blipFill>
        <p:spPr>
          <a:xfrm>
            <a:off x="-20342" y="4764934"/>
            <a:ext cx="5681404" cy="2093067"/>
          </a:xfrm>
          <a:prstGeom prst="rect">
            <a:avLst/>
          </a:prstGeom>
        </p:spPr>
      </p:pic>
      <p:sp>
        <p:nvSpPr>
          <p:cNvPr id="14" name="Footer Text">
            <a:extLst>
              <a:ext uri="{FF2B5EF4-FFF2-40B4-BE49-F238E27FC236}">
                <a16:creationId xmlns:a16="http://schemas.microsoft.com/office/drawing/2014/main" id="{3893DE59-DC8F-4EC1-A029-E945ACACB855}"/>
              </a:ext>
            </a:extLst>
          </p:cNvPr>
          <p:cNvSpPr txBox="1"/>
          <p:nvPr/>
        </p:nvSpPr>
        <p:spPr>
          <a:xfrm>
            <a:off x="5952743" y="3913515"/>
            <a:ext cx="5965115" cy="73866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Контракт, содержание и порядок начисления неустоек за неисполнение.</a:t>
            </a:r>
            <a:endParaRPr kumimoji="0" lang="ru-RU" sz="24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89FD3EA-9BFD-0EAE-C64E-DED2F0A50DED}"/>
              </a:ext>
            </a:extLst>
          </p:cNvPr>
          <p:cNvSpPr txBox="1"/>
          <p:nvPr/>
        </p:nvSpPr>
        <p:spPr>
          <a:xfrm>
            <a:off x="2050906" y="5899658"/>
            <a:ext cx="6473952" cy="646331"/>
          </a:xfrm>
          <a:prstGeom prst="rect">
            <a:avLst/>
          </a:prstGeom>
          <a:noFill/>
        </p:spPr>
        <p:txBody>
          <a:bodyPr wrap="square" rtlCol="0">
            <a:spAutoFit/>
          </a:bodyPr>
          <a:lstStyle/>
          <a:p>
            <a:r>
              <a:rPr lang="ru-RU" b="1" dirty="0">
                <a:solidFill>
                  <a:schemeClr val="bg1"/>
                </a:solidFill>
              </a:rPr>
              <a:t>Некрасов Василий Александрович</a:t>
            </a:r>
          </a:p>
          <a:p>
            <a:r>
              <a:rPr lang="ru-RU" dirty="0">
                <a:solidFill>
                  <a:schemeClr val="bg1"/>
                </a:solidFill>
              </a:rPr>
              <a:t>Руководитель Департамента методологии АО «ТЭК-Торг»</a:t>
            </a:r>
          </a:p>
        </p:txBody>
      </p:sp>
    </p:spTree>
    <p:extLst>
      <p:ext uri="{BB962C8B-B14F-4D97-AF65-F5344CB8AC3E}">
        <p14:creationId xmlns:p14="http://schemas.microsoft.com/office/powerpoint/2010/main" val="356478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99233-AA5D-E164-C153-A0F06BFED990}"/>
              </a:ext>
            </a:extLst>
          </p:cNvPr>
          <p:cNvSpPr txBox="1"/>
          <p:nvPr/>
        </p:nvSpPr>
        <p:spPr>
          <a:xfrm>
            <a:off x="571500" y="215384"/>
            <a:ext cx="6096000" cy="369332"/>
          </a:xfrm>
          <a:prstGeom prst="rect">
            <a:avLst/>
          </a:prstGeom>
          <a:noFill/>
        </p:spPr>
        <p:txBody>
          <a:bodyPr wrap="square">
            <a:spAutoFit/>
          </a:bodyPr>
          <a:lstStyle/>
          <a:p>
            <a:r>
              <a:rPr lang="ru-RU" b="1" i="0" dirty="0">
                <a:solidFill>
                  <a:srgbClr val="000000"/>
                </a:solidFill>
                <a:effectLst/>
                <a:latin typeface="Times New Roman" panose="02020603050405020304" pitchFamily="18" charset="0"/>
              </a:rPr>
              <a:t>В контракт включаются обязательные условия:</a:t>
            </a:r>
            <a:endParaRPr lang="ru-RU" b="1" dirty="0"/>
          </a:p>
        </p:txBody>
      </p:sp>
      <p:sp>
        <p:nvSpPr>
          <p:cNvPr id="5" name="TextBox 4">
            <a:extLst>
              <a:ext uri="{FF2B5EF4-FFF2-40B4-BE49-F238E27FC236}">
                <a16:creationId xmlns:a16="http://schemas.microsoft.com/office/drawing/2014/main" id="{90079FF6-7C5D-A604-530F-0CC7CE6EE0D0}"/>
              </a:ext>
            </a:extLst>
          </p:cNvPr>
          <p:cNvSpPr txBox="1"/>
          <p:nvPr/>
        </p:nvSpPr>
        <p:spPr>
          <a:xfrm>
            <a:off x="838200" y="889843"/>
            <a:ext cx="10515600" cy="5078313"/>
          </a:xfrm>
          <a:prstGeom prst="rect">
            <a:avLst/>
          </a:prstGeom>
          <a:ln w="57150">
            <a:solidFill>
              <a:srgbClr val="0085A4"/>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rgbClr val="000000"/>
                </a:solidFill>
                <a:latin typeface="Times New Roman" panose="02020603050405020304" pitchFamily="18" charset="0"/>
              </a:rPr>
              <a:t>О</a:t>
            </a:r>
            <a:r>
              <a:rPr lang="ru-RU" b="1" i="0" dirty="0">
                <a:solidFill>
                  <a:srgbClr val="000000"/>
                </a:solidFill>
                <a:effectLst/>
                <a:latin typeface="Times New Roman" panose="02020603050405020304" pitchFamily="18" charset="0"/>
              </a:rPr>
              <a:t> порядке и сроках оплаты</a:t>
            </a:r>
            <a:r>
              <a:rPr lang="ru-RU" b="0" i="0" dirty="0">
                <a:solidFill>
                  <a:srgbClr val="000000"/>
                </a:solidFill>
                <a:effectLst/>
                <a:latin typeface="Times New Roman" panose="02020603050405020304" pitchFamily="18" charset="0"/>
              </a:rPr>
              <a:t> товара, работы или услуги, в том числе с учетом положений части 13 статьи 37 настоящего Федерального закона, </a:t>
            </a:r>
            <a:r>
              <a:rPr lang="ru-RU" b="1" i="0" dirty="0">
                <a:solidFill>
                  <a:srgbClr val="000000"/>
                </a:solidFill>
                <a:effectLst/>
                <a:latin typeface="Times New Roman" panose="02020603050405020304" pitchFamily="18" charset="0"/>
              </a:rPr>
              <a:t>о порядке и сроках</a:t>
            </a:r>
            <a:r>
              <a:rPr lang="ru-RU" b="0" i="0" dirty="0">
                <a:solidFill>
                  <a:srgbClr val="000000"/>
                </a:solidFill>
                <a:effectLst/>
                <a:latin typeface="Times New Roman" panose="02020603050405020304" pitchFamily="18" charset="0"/>
              </a:rPr>
              <a:t> осуществления заказчиком </a:t>
            </a:r>
            <a:r>
              <a:rPr lang="ru-RU" b="1" i="0" dirty="0">
                <a:solidFill>
                  <a:srgbClr val="000000"/>
                </a:solidFill>
                <a:effectLst/>
                <a:latin typeface="Times New Roman" panose="02020603050405020304" pitchFamily="18" charset="0"/>
              </a:rPr>
              <a:t>приемки </a:t>
            </a:r>
            <a:r>
              <a:rPr lang="ru-RU" b="0" i="0" dirty="0">
                <a:solidFill>
                  <a:srgbClr val="000000"/>
                </a:solidFill>
                <a:effectLst/>
                <a:latin typeface="Times New Roman" panose="02020603050405020304" pitchFamily="18" charset="0"/>
              </a:rPr>
              <a:t>поставленного товара, выполненной работы (ее результатов) или оказанной услуги в части соответствия их количества, комплектности, объема требованиям, установленным контрактом, о порядке и сроках оформления результатов такой приемки, а также о порядке и сроке предоставления поставщиком (подрядчиком, исполнителем) обеспечения гарантийных обязательств в случае установления в соответствии со статьей 96 настоящего Федерального закона требования обеспечения гарантийных обязательств.</a:t>
            </a:r>
          </a:p>
          <a:p>
            <a:endParaRPr lang="ru-RU" b="0" i="0" dirty="0">
              <a:solidFill>
                <a:srgbClr val="000000"/>
              </a:solidFill>
              <a:effectLst/>
              <a:latin typeface="Times New Roman" panose="02020603050405020304" pitchFamily="18" charset="0"/>
            </a:endParaRPr>
          </a:p>
          <a:p>
            <a:r>
              <a:rPr lang="ru-RU" b="0" i="0" dirty="0">
                <a:solidFill>
                  <a:srgbClr val="000000"/>
                </a:solidFill>
                <a:effectLst/>
                <a:latin typeface="Times New Roman" panose="02020603050405020304" pitchFamily="18" charset="0"/>
              </a:rPr>
              <a:t>В случае, предусмотренном частью 24 статьи 22 настоящего Федерального закона, контракт должен содержать условие о том, что оплата поставленного товара, выполненной работы, оказанной услуги осуществляется по цене единицы товара, работы, услуги исходя из количества поставленного товара, объема фактически выполненной работы или оказанной услуги, но в размере, не превышающем максимального значения цены контракта.</a:t>
            </a:r>
          </a:p>
          <a:p>
            <a:endParaRPr lang="en-US" b="0" i="0" dirty="0">
              <a:solidFill>
                <a:srgbClr val="000000"/>
              </a:solidFill>
              <a:effectLst/>
              <a:latin typeface="Times New Roman" panose="02020603050405020304" pitchFamily="18" charset="0"/>
            </a:endParaRPr>
          </a:p>
          <a:p>
            <a:r>
              <a:rPr lang="ru-RU" b="0" i="0" dirty="0">
                <a:solidFill>
                  <a:srgbClr val="000000"/>
                </a:solidFill>
                <a:effectLst/>
                <a:latin typeface="Times New Roman" panose="02020603050405020304" pitchFamily="18" charset="0"/>
              </a:rPr>
              <a:t>В случае, если контрактом предусмотрены его поэтапное исполнение и выплата аванса, в контракт включается условие о размере аванса в отношении каждого этапа исполнения контракта в виде процента от размера цены соответствующего этапа</a:t>
            </a:r>
            <a:endParaRPr lang="ru-RU" dirty="0"/>
          </a:p>
        </p:txBody>
      </p:sp>
    </p:spTree>
    <p:extLst>
      <p:ext uri="{BB962C8B-B14F-4D97-AF65-F5344CB8AC3E}">
        <p14:creationId xmlns:p14="http://schemas.microsoft.com/office/powerpoint/2010/main" val="152259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A0CF0-7D13-762A-82CF-D8860504DC0B}"/>
              </a:ext>
            </a:extLst>
          </p:cNvPr>
          <p:cNvSpPr txBox="1"/>
          <p:nvPr/>
        </p:nvSpPr>
        <p:spPr>
          <a:xfrm>
            <a:off x="552450" y="963107"/>
            <a:ext cx="11398250" cy="3970318"/>
          </a:xfrm>
          <a:prstGeom prst="rect">
            <a:avLst/>
          </a:prstGeom>
          <a:noFill/>
        </p:spPr>
        <p:txBody>
          <a:bodyPr wrap="square">
            <a:spAutoFit/>
          </a:bodyPr>
          <a:lstStyle/>
          <a:p>
            <a:r>
              <a:rPr lang="ru-RU" sz="1400" b="1" dirty="0"/>
              <a:t>Срок оплаты </a:t>
            </a:r>
            <a:r>
              <a:rPr lang="ru-RU" sz="1400" dirty="0"/>
              <a:t>заказчиком поставленного товара, выполненной работы (ее результатов), оказанной услуги, отдельных этапов исполнения контракта, предусмотренный контрактом, заключенным по результатам определения поставщика (подрядчика, исполнителя), если извещение об осуществлении закупки размещено в единой информационной системе либо приглашения принять участие в закупке направлены с 1 января по 30 апреля 2022 года включительно, должен составлять не более пятнадцати рабочих дней, а с 1 мая 2022 года </a:t>
            </a:r>
            <a:r>
              <a:rPr lang="ru-RU" sz="1400" b="1" dirty="0">
                <a:solidFill>
                  <a:srgbClr val="FF0000"/>
                </a:solidFill>
              </a:rPr>
              <a:t>не более семи рабочих дней</a:t>
            </a:r>
            <a:r>
              <a:rPr lang="ru-RU" sz="1400" dirty="0"/>
              <a:t> </a:t>
            </a:r>
            <a:r>
              <a:rPr lang="ru-RU" sz="1400" b="1" dirty="0"/>
              <a:t>с даты подписания заказчиком документа о приемке</a:t>
            </a:r>
            <a:r>
              <a:rPr lang="ru-RU" sz="1400" dirty="0"/>
              <a:t>, предусмотренного частью 7 статьи 94 настоящего Федерального закона, </a:t>
            </a:r>
            <a:r>
              <a:rPr lang="ru-RU" sz="1400" b="1" u="sng" dirty="0"/>
              <a:t>за исключением случаев, если</a:t>
            </a:r>
            <a:r>
              <a:rPr lang="ru-RU" sz="1400" dirty="0"/>
              <a:t>:</a:t>
            </a:r>
          </a:p>
          <a:p>
            <a:endParaRPr lang="ru-RU" sz="1400" dirty="0"/>
          </a:p>
          <a:p>
            <a:r>
              <a:rPr lang="ru-RU" sz="1400" dirty="0"/>
              <a:t>1) иной срок оплаты установлен законодательством Российской Федерации;</a:t>
            </a:r>
          </a:p>
          <a:p>
            <a:endParaRPr lang="ru-RU" sz="1400" dirty="0"/>
          </a:p>
          <a:p>
            <a:r>
              <a:rPr lang="ru-RU" sz="1400" dirty="0"/>
              <a:t>2) </a:t>
            </a:r>
            <a:r>
              <a:rPr lang="ru-RU" sz="1400" b="1" dirty="0"/>
              <a:t>оформление документа о приемке осуществляется без использования единой информационной системы</a:t>
            </a:r>
            <a:r>
              <a:rPr lang="ru-RU" sz="1400" dirty="0"/>
              <a:t>, при этом </a:t>
            </a:r>
            <a:r>
              <a:rPr lang="ru-RU" sz="1400" b="1" dirty="0"/>
              <a:t>срок оплаты должен составлять </a:t>
            </a:r>
            <a:r>
              <a:rPr lang="ru-RU" sz="1400" b="1" dirty="0">
                <a:solidFill>
                  <a:srgbClr val="FF0000"/>
                </a:solidFill>
              </a:rPr>
              <a:t>не более десяти рабочих дней</a:t>
            </a:r>
            <a:r>
              <a:rPr lang="ru-RU" sz="1400" dirty="0"/>
              <a:t> с даты подписания документа о приемке, предусмотренного частью 7 статьи 94 настоящего Федерального закона, а в случае, </a:t>
            </a:r>
            <a:r>
              <a:rPr lang="ru-RU" sz="1400" u="sng" dirty="0"/>
              <a:t>если контракт содержит сведения, составляющие государственную тайну, не более двадцати рабочих дней</a:t>
            </a:r>
            <a:r>
              <a:rPr lang="ru-RU" sz="1400" dirty="0"/>
              <a:t>;</a:t>
            </a:r>
          </a:p>
          <a:p>
            <a:endParaRPr lang="ru-RU" sz="1400" dirty="0"/>
          </a:p>
          <a:p>
            <a:r>
              <a:rPr lang="ru-RU" sz="1400" dirty="0"/>
              <a:t>3) в соответствии с законодательством Российской Федерации </a:t>
            </a:r>
            <a:r>
              <a:rPr lang="ru-RU" sz="1400" b="1" dirty="0"/>
              <a:t>расчеты по контракту </a:t>
            </a:r>
            <a:r>
              <a:rPr lang="ru-RU" sz="1400" b="1" dirty="0">
                <a:solidFill>
                  <a:srgbClr val="FF0000"/>
                </a:solidFill>
              </a:rPr>
              <a:t>или</a:t>
            </a:r>
            <a:r>
              <a:rPr lang="ru-RU" sz="1400" b="1" dirty="0"/>
              <a:t> расчеты по контракту в части выплаты аванса подлежат казначейскому сопровождению</a:t>
            </a:r>
            <a:r>
              <a:rPr lang="ru-RU" sz="1400" dirty="0"/>
              <a:t>, при </a:t>
            </a:r>
            <a:r>
              <a:rPr lang="ru-RU" sz="1400" b="1" dirty="0"/>
              <a:t>этом срок оплаты должен составлять </a:t>
            </a:r>
            <a:r>
              <a:rPr lang="ru-RU" sz="1400" b="1" dirty="0">
                <a:solidFill>
                  <a:srgbClr val="FF0000"/>
                </a:solidFill>
              </a:rPr>
              <a:t>не более десяти рабочих дней</a:t>
            </a:r>
            <a:r>
              <a:rPr lang="ru-RU" sz="1400" dirty="0">
                <a:solidFill>
                  <a:srgbClr val="FF0000"/>
                </a:solidFill>
              </a:rPr>
              <a:t> </a:t>
            </a:r>
            <a:r>
              <a:rPr lang="ru-RU" sz="1400" dirty="0"/>
              <a:t>с даты подписания документа о приемке, предусмотренного частью 7 статьи 94 настоящего Федерального закона;</a:t>
            </a:r>
          </a:p>
          <a:p>
            <a:endParaRPr lang="ru-RU" sz="1400" dirty="0"/>
          </a:p>
          <a:p>
            <a:r>
              <a:rPr lang="ru-RU" sz="1400" dirty="0"/>
              <a:t>4) Правительством Российской Федерации </a:t>
            </a:r>
            <a:r>
              <a:rPr lang="ru-RU" sz="1400" b="1" dirty="0"/>
              <a:t>в целях обеспечения обороноспособности и безопасности государства установлен иной срок оплаты</a:t>
            </a:r>
            <a:r>
              <a:rPr lang="ru-RU" sz="1400" dirty="0"/>
              <a:t>.</a:t>
            </a:r>
          </a:p>
        </p:txBody>
      </p:sp>
      <p:sp>
        <p:nvSpPr>
          <p:cNvPr id="7" name="TextBox 6">
            <a:extLst>
              <a:ext uri="{FF2B5EF4-FFF2-40B4-BE49-F238E27FC236}">
                <a16:creationId xmlns:a16="http://schemas.microsoft.com/office/drawing/2014/main" id="{D4E2A695-2A60-59C4-50D4-8B39FA91F2F8}"/>
              </a:ext>
            </a:extLst>
          </p:cNvPr>
          <p:cNvSpPr txBox="1"/>
          <p:nvPr/>
        </p:nvSpPr>
        <p:spPr>
          <a:xfrm>
            <a:off x="552450" y="5233173"/>
            <a:ext cx="6000750" cy="1323439"/>
          </a:xfrm>
          <a:prstGeom prst="rect">
            <a:avLst/>
          </a:prstGeom>
          <a:noFill/>
          <a:ln w="38100">
            <a:solidFill>
              <a:srgbClr val="0085A4"/>
            </a:solidFill>
          </a:ln>
        </p:spPr>
        <p:txBody>
          <a:bodyPr wrap="square">
            <a:spAutoFit/>
          </a:bodyPr>
          <a:lstStyle/>
          <a:p>
            <a:pPr algn="l"/>
            <a:r>
              <a:rPr lang="ru-RU" sz="1600" b="1" i="0" dirty="0">
                <a:solidFill>
                  <a:srgbClr val="000000"/>
                </a:solidFill>
                <a:effectLst/>
                <a:latin typeface="PT Sans" panose="020B0503020203020204" pitchFamily="34" charset="-52"/>
              </a:rPr>
              <a:t>Постановление Правительства РФ от 16.07.2022 N 1290 "Об установлении срока оплаты поставленного товара, выполненной работы (ее результатов), оказанной услуги, отдельных этапов исполнения государственного контракта, заключенного в целях обеспечения обороноспособности и безопасности государства"</a:t>
            </a:r>
          </a:p>
        </p:txBody>
      </p:sp>
      <p:sp>
        <p:nvSpPr>
          <p:cNvPr id="11" name="TextBox 10">
            <a:extLst>
              <a:ext uri="{FF2B5EF4-FFF2-40B4-BE49-F238E27FC236}">
                <a16:creationId xmlns:a16="http://schemas.microsoft.com/office/drawing/2014/main" id="{45C005C6-2B58-13C1-F47E-86BEDCF4DF93}"/>
              </a:ext>
            </a:extLst>
          </p:cNvPr>
          <p:cNvSpPr txBox="1"/>
          <p:nvPr/>
        </p:nvSpPr>
        <p:spPr>
          <a:xfrm>
            <a:off x="7448550" y="5571726"/>
            <a:ext cx="4105275" cy="646331"/>
          </a:xfrm>
          <a:prstGeom prst="rect">
            <a:avLst/>
          </a:prstGeom>
          <a:noFill/>
        </p:spPr>
        <p:txBody>
          <a:bodyPr wrap="square">
            <a:spAutoFit/>
          </a:bodyPr>
          <a:lstStyle/>
          <a:p>
            <a:pPr algn="just"/>
            <a:r>
              <a:rPr lang="ru-RU" sz="1800" b="0" i="0" u="none" strike="noStrike" baseline="0" dirty="0">
                <a:latin typeface="Arial" panose="020B0604020202020204" pitchFamily="34" charset="0"/>
              </a:rPr>
              <a:t>Срок оплаты должен составлять не более 30 дней. Относится к ГОЗ.</a:t>
            </a:r>
          </a:p>
        </p:txBody>
      </p:sp>
      <p:sp>
        <p:nvSpPr>
          <p:cNvPr id="12" name="Стрелка: шеврон 11">
            <a:extLst>
              <a:ext uri="{FF2B5EF4-FFF2-40B4-BE49-F238E27FC236}">
                <a16:creationId xmlns:a16="http://schemas.microsoft.com/office/drawing/2014/main" id="{3263B402-9B9B-5D27-0971-5B574DE9E6D5}"/>
              </a:ext>
            </a:extLst>
          </p:cNvPr>
          <p:cNvSpPr/>
          <p:nvPr/>
        </p:nvSpPr>
        <p:spPr>
          <a:xfrm>
            <a:off x="6724650" y="5527981"/>
            <a:ext cx="590550" cy="733824"/>
          </a:xfrm>
          <a:prstGeom prst="chevron">
            <a:avLst/>
          </a:prstGeom>
          <a:solidFill>
            <a:srgbClr val="0E77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Стрелка: шеврон 12">
            <a:extLst>
              <a:ext uri="{FF2B5EF4-FFF2-40B4-BE49-F238E27FC236}">
                <a16:creationId xmlns:a16="http://schemas.microsoft.com/office/drawing/2014/main" id="{9D2FE0CB-7748-F511-640B-F2B7B54BBF15}"/>
              </a:ext>
            </a:extLst>
          </p:cNvPr>
          <p:cNvSpPr/>
          <p:nvPr/>
        </p:nvSpPr>
        <p:spPr>
          <a:xfrm rot="5400000" flipV="1">
            <a:off x="3101542" y="4665113"/>
            <a:ext cx="378704" cy="752477"/>
          </a:xfrm>
          <a:prstGeom prst="chevron">
            <a:avLst>
              <a:gd name="adj" fmla="val 55542"/>
            </a:avLst>
          </a:prstGeom>
          <a:solidFill>
            <a:srgbClr val="0E77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56716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7EFD2-A0C0-EC6C-1044-55F00FEC1BFD}"/>
              </a:ext>
            </a:extLst>
          </p:cNvPr>
          <p:cNvSpPr txBox="1"/>
          <p:nvPr/>
        </p:nvSpPr>
        <p:spPr>
          <a:xfrm>
            <a:off x="581024" y="802065"/>
            <a:ext cx="10563225" cy="1754326"/>
          </a:xfrm>
          <a:prstGeom prst="rect">
            <a:avLst/>
          </a:prstGeom>
          <a:noFill/>
        </p:spPr>
        <p:txBody>
          <a:bodyPr wrap="square">
            <a:spAutoFit/>
          </a:bodyPr>
          <a:lstStyle/>
          <a:p>
            <a:r>
              <a:rPr lang="ru-RU" dirty="0"/>
              <a:t>При заключении контракта в случаях, предусмотренных пунктом </a:t>
            </a:r>
            <a:r>
              <a:rPr lang="ru-RU" b="1" dirty="0">
                <a:solidFill>
                  <a:srgbClr val="FF0000"/>
                </a:solidFill>
              </a:rPr>
              <a:t>1</a:t>
            </a:r>
            <a:r>
              <a:rPr lang="ru-RU" dirty="0"/>
              <a:t>, пунктами </a:t>
            </a:r>
            <a:r>
              <a:rPr lang="ru-RU" b="1" dirty="0">
                <a:solidFill>
                  <a:srgbClr val="FF0000"/>
                </a:solidFill>
              </a:rPr>
              <a:t>4</a:t>
            </a:r>
            <a:r>
              <a:rPr lang="ru-RU" dirty="0"/>
              <a:t> и </a:t>
            </a:r>
            <a:r>
              <a:rPr lang="ru-RU" b="1" dirty="0">
                <a:solidFill>
                  <a:srgbClr val="FF0000"/>
                </a:solidFill>
              </a:rPr>
              <a:t>5</a:t>
            </a:r>
            <a:r>
              <a:rPr lang="ru-RU" dirty="0"/>
              <a:t> (за исключением контрактов, заключенных в соответствии с частью 12 статьи 93 настоящего Федерального закона), пунктами </a:t>
            </a:r>
            <a:r>
              <a:rPr lang="ru-RU" b="1" dirty="0">
                <a:solidFill>
                  <a:srgbClr val="FF0000"/>
                </a:solidFill>
              </a:rPr>
              <a:t>8,</a:t>
            </a:r>
            <a:r>
              <a:rPr lang="ru-RU" dirty="0"/>
              <a:t> </a:t>
            </a:r>
            <a:r>
              <a:rPr lang="ru-RU" b="1" dirty="0">
                <a:solidFill>
                  <a:srgbClr val="FF0000"/>
                </a:solidFill>
              </a:rPr>
              <a:t>15, 20, 21, 23, 26, 28, 29, 40, 41, 44, 45, 46, 51 - 53</a:t>
            </a:r>
            <a:r>
              <a:rPr lang="ru-RU" dirty="0"/>
              <a:t> части 1 статьи 93 настоящего Федерального закона, </a:t>
            </a:r>
            <a:r>
              <a:rPr lang="ru-RU" b="1" dirty="0"/>
              <a:t>требования частей 4 - 9, 11 - 13 настоящей статьи заказчиком могут не применяться </a:t>
            </a:r>
            <a:r>
              <a:rPr lang="ru-RU" dirty="0"/>
              <a:t>к указанному контракту. В этих случаях контракт может быть заключен в любой форме, предусмотренной Гражданским кодексом Российской Федерации для совершения сделок.</a:t>
            </a:r>
          </a:p>
        </p:txBody>
      </p:sp>
      <p:sp>
        <p:nvSpPr>
          <p:cNvPr id="6" name="TextBox 5">
            <a:extLst>
              <a:ext uri="{FF2B5EF4-FFF2-40B4-BE49-F238E27FC236}">
                <a16:creationId xmlns:a16="http://schemas.microsoft.com/office/drawing/2014/main" id="{B5A8C7B2-7D0B-2118-5F0B-51E66CA47A60}"/>
              </a:ext>
            </a:extLst>
          </p:cNvPr>
          <p:cNvSpPr txBox="1"/>
          <p:nvPr/>
        </p:nvSpPr>
        <p:spPr>
          <a:xfrm>
            <a:off x="581024" y="2697540"/>
            <a:ext cx="10563225" cy="1754326"/>
          </a:xfrm>
          <a:prstGeom prst="rect">
            <a:avLst/>
          </a:prstGeom>
          <a:noFill/>
        </p:spPr>
        <p:txBody>
          <a:bodyPr wrap="square">
            <a:spAutoFit/>
          </a:bodyPr>
          <a:lstStyle/>
          <a:p>
            <a:pPr marL="285750" indent="-285750">
              <a:buFontTx/>
              <a:buChar char="-"/>
            </a:pPr>
            <a:r>
              <a:rPr lang="ru-RU" dirty="0"/>
              <a:t>Штрафы и пени</a:t>
            </a:r>
          </a:p>
          <a:p>
            <a:pPr marL="285750" indent="-285750">
              <a:buFontTx/>
              <a:buChar char="-"/>
            </a:pPr>
            <a:r>
              <a:rPr lang="ru-RU" dirty="0"/>
              <a:t>Типовые условия контрактов</a:t>
            </a:r>
          </a:p>
          <a:p>
            <a:pPr marL="285750" indent="-285750">
              <a:buFontTx/>
              <a:buChar char="-"/>
            </a:pPr>
            <a:r>
              <a:rPr lang="ru-RU" dirty="0"/>
              <a:t>График исполнения контракта, заключенного на срок более 3х лет и цена, которого более 100 млн. руб.</a:t>
            </a:r>
          </a:p>
          <a:p>
            <a:pPr marL="285750" indent="-285750">
              <a:buFontTx/>
              <a:buChar char="-"/>
            </a:pPr>
            <a:r>
              <a:rPr lang="ru-RU" dirty="0"/>
              <a:t>О порядке оплаты, приемке, и уменьшении суммы выплаты по контракту при необходимости отчислений.</a:t>
            </a:r>
          </a:p>
        </p:txBody>
      </p:sp>
    </p:spTree>
    <p:extLst>
      <p:ext uri="{BB962C8B-B14F-4D97-AF65-F5344CB8AC3E}">
        <p14:creationId xmlns:p14="http://schemas.microsoft.com/office/powerpoint/2010/main" val="413565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423E98-722E-9EEE-5B6C-B2457700341B}"/>
              </a:ext>
            </a:extLst>
          </p:cNvPr>
          <p:cNvSpPr txBox="1"/>
          <p:nvPr/>
        </p:nvSpPr>
        <p:spPr>
          <a:xfrm>
            <a:off x="546903" y="874455"/>
            <a:ext cx="9939714" cy="2554545"/>
          </a:xfrm>
          <a:prstGeom prst="rect">
            <a:avLst/>
          </a:prstGeom>
          <a:noFill/>
        </p:spPr>
        <p:txBody>
          <a:bodyPr wrap="square">
            <a:spAutoFit/>
          </a:bodyPr>
          <a:lstStyle/>
          <a:p>
            <a:r>
              <a:rPr lang="ru-RU" sz="2000" b="1" dirty="0">
                <a:effectLst/>
                <a:latin typeface="Times New Roman" panose="02020603050405020304" pitchFamily="18" charset="0"/>
                <a:ea typeface="Times New Roman" panose="02020603050405020304" pitchFamily="18" charset="0"/>
              </a:rPr>
              <a:t>Наиболее частые нарушения при исполнении контракта, которые допустили заказчики в 1 полугодие 2022 года:</a:t>
            </a:r>
          </a:p>
          <a:p>
            <a:r>
              <a:rPr lang="ru-RU" sz="2000" b="1" dirty="0">
                <a:effectLst/>
                <a:latin typeface="Times New Roman" panose="02020603050405020304" pitchFamily="18" charset="0"/>
                <a:ea typeface="Times New Roman" panose="02020603050405020304" pitchFamily="18" charset="0"/>
              </a:rPr>
              <a:t> </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уменьшили цену контракта более чем на 10%;</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приняли товары, работы, услуги, которые не отвечали условиям контракта;</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не привлекали контрагента к ответственности за нарушение условий контракта;</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опоздали оплатить товары, работы, услуги;</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не использовали закупленную продукцию в заявленных целях.</a:t>
            </a:r>
          </a:p>
        </p:txBody>
      </p:sp>
      <p:sp>
        <p:nvSpPr>
          <p:cNvPr id="7" name="TextBox 6">
            <a:extLst>
              <a:ext uri="{FF2B5EF4-FFF2-40B4-BE49-F238E27FC236}">
                <a16:creationId xmlns:a16="http://schemas.microsoft.com/office/drawing/2014/main" id="{88DDD673-8945-6161-73B6-B3CAE71A5A0A}"/>
              </a:ext>
            </a:extLst>
          </p:cNvPr>
          <p:cNvSpPr txBox="1"/>
          <p:nvPr/>
        </p:nvSpPr>
        <p:spPr>
          <a:xfrm>
            <a:off x="546903" y="3648437"/>
            <a:ext cx="11317147" cy="2862322"/>
          </a:xfrm>
          <a:prstGeom prst="rect">
            <a:avLst/>
          </a:prstGeom>
          <a:noFill/>
        </p:spPr>
        <p:txBody>
          <a:bodyPr wrap="square">
            <a:spAutoFit/>
          </a:bodyPr>
          <a:lstStyle/>
          <a:p>
            <a:r>
              <a:rPr lang="ru-RU" sz="2000" dirty="0">
                <a:effectLst/>
                <a:latin typeface="Times New Roman" panose="02020603050405020304" pitchFamily="18" charset="0"/>
                <a:ea typeface="Times New Roman" panose="02020603050405020304" pitchFamily="18" charset="0"/>
              </a:rPr>
              <a:t>Заказчики приняли и оплатили:</a:t>
            </a:r>
          </a:p>
          <a:p>
            <a:r>
              <a:rPr lang="ru-RU" sz="2000" dirty="0">
                <a:effectLst/>
                <a:latin typeface="Times New Roman" panose="02020603050405020304" pitchFamily="18" charset="0"/>
                <a:ea typeface="Times New Roman" panose="02020603050405020304" pitchFamily="18" charset="0"/>
              </a:rPr>
              <a:t> </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некачественные работы (работы по нанесению огнезащитного состава на металлические конструкции не обеспечили стопроцентную </a:t>
            </a:r>
            <a:r>
              <a:rPr lang="ru-RU" sz="2000" dirty="0" err="1">
                <a:effectLst/>
                <a:latin typeface="Times New Roman" panose="02020603050405020304" pitchFamily="18" charset="0"/>
                <a:ea typeface="Times New Roman" panose="02020603050405020304" pitchFamily="18" charset="0"/>
              </a:rPr>
              <a:t>укрываемость</a:t>
            </a:r>
            <a:r>
              <a:rPr lang="ru-RU" sz="2000" dirty="0">
                <a:effectLst/>
                <a:latin typeface="Times New Roman" panose="02020603050405020304" pitchFamily="18" charset="0"/>
                <a:ea typeface="Times New Roman" panose="02020603050405020304" pitchFamily="18" charset="0"/>
              </a:rPr>
              <a:t> конструкции и др.);</a:t>
            </a:r>
          </a:p>
          <a:p>
            <a:pPr marL="342900" lvl="0" indent="-342900">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расходные материалы с истекшим сроком годности (речь идет, в частности, о дезинфицирующих средствах для обработки медоборудования).</a:t>
            </a:r>
          </a:p>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Документ:</a:t>
            </a:r>
          </a:p>
          <a:p>
            <a:r>
              <a:rPr lang="ru-RU" sz="2000" dirty="0">
                <a:effectLst/>
                <a:latin typeface="Times New Roman" panose="02020603050405020304" pitchFamily="18" charset="0"/>
                <a:ea typeface="Times New Roman" panose="02020603050405020304" pitchFamily="18" charset="0"/>
              </a:rPr>
              <a:t>Письмо Казначейства России от 31.10.2022 N 07-04-05/21-27186</a:t>
            </a:r>
          </a:p>
        </p:txBody>
      </p:sp>
    </p:spTree>
    <p:extLst>
      <p:ext uri="{BB962C8B-B14F-4D97-AF65-F5344CB8AC3E}">
        <p14:creationId xmlns:p14="http://schemas.microsoft.com/office/powerpoint/2010/main" val="221342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7E852-3E85-E591-7E82-D797E214BC88}"/>
              </a:ext>
            </a:extLst>
          </p:cNvPr>
          <p:cNvSpPr txBox="1"/>
          <p:nvPr/>
        </p:nvSpPr>
        <p:spPr>
          <a:xfrm>
            <a:off x="1656070" y="2905780"/>
            <a:ext cx="8879860" cy="523220"/>
          </a:xfrm>
          <a:prstGeom prst="rect">
            <a:avLst/>
          </a:prstGeom>
          <a:noFill/>
        </p:spPr>
        <p:txBody>
          <a:bodyPr wrap="square">
            <a:spAutoFit/>
          </a:bodyPr>
          <a:lstStyle/>
          <a:p>
            <a:pPr algn="ctr">
              <a:spcAft>
                <a:spcPts val="1200"/>
              </a:spcAft>
            </a:pPr>
            <a:r>
              <a:rPr lang="ru-RU" sz="2800" b="1" dirty="0">
                <a:solidFill>
                  <a:srgbClr val="0E779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Изменение условий контракта</a:t>
            </a:r>
            <a:endParaRPr lang="ru-RU" sz="1600" dirty="0">
              <a:solidFill>
                <a:srgbClr val="0E779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5128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6B72C-5F68-CED0-4774-E54F4540D7FF}"/>
              </a:ext>
            </a:extLst>
          </p:cNvPr>
          <p:cNvSpPr txBox="1"/>
          <p:nvPr/>
        </p:nvSpPr>
        <p:spPr>
          <a:xfrm>
            <a:off x="571500" y="1065276"/>
            <a:ext cx="11205972" cy="4231928"/>
          </a:xfrm>
          <a:prstGeom prst="rect">
            <a:avLst/>
          </a:prstGeom>
          <a:noFill/>
        </p:spPr>
        <p:txBody>
          <a:bodyPr wrap="square">
            <a:spAutoFit/>
          </a:bodyPr>
          <a:lstStyle/>
          <a:p>
            <a:pPr marL="457200" lvl="0" indent="-457200">
              <a:lnSpc>
                <a:spcPct val="250000"/>
              </a:lnSpc>
              <a:spcBef>
                <a:spcPct val="20000"/>
              </a:spcBef>
              <a:spcAft>
                <a:spcPts val="600"/>
              </a:spcAft>
              <a:buAutoNum type="arabicPeriod"/>
            </a:pPr>
            <a:endParaRPr lang="ru-RU" sz="1200" b="1" dirty="0">
              <a:solidFill>
                <a:srgbClr val="0E779D"/>
              </a:solidFill>
              <a:cs typeface="Arial" panose="020B0604020202020204" pitchFamily="34" charset="0"/>
            </a:endParaRPr>
          </a:p>
          <a:p>
            <a:r>
              <a:rPr lang="ru-RU" sz="1800" b="1" i="0" u="none" strike="noStrike" baseline="0" dirty="0">
                <a:latin typeface="Times New Roman" panose="02020603050405020304" pitchFamily="18" charset="0"/>
              </a:rPr>
              <a:t>Вы можете изменять существенные условия контракта в строго определенных случаях, а несущественные - всегда по мере необходимости.</a:t>
            </a:r>
          </a:p>
          <a:p>
            <a:endParaRPr lang="ru-RU" sz="1800" b="1" i="0" u="none" strike="noStrike" baseline="0" dirty="0">
              <a:latin typeface="Times New Roman" panose="02020603050405020304" pitchFamily="18" charset="0"/>
            </a:endParaRPr>
          </a:p>
          <a:p>
            <a:r>
              <a:rPr lang="ru-RU" sz="1800" b="1" i="0" u="none" strike="noStrike" baseline="0" dirty="0">
                <a:latin typeface="Times New Roman" panose="02020603050405020304" pitchFamily="18" charset="0"/>
              </a:rPr>
              <a:t>Чтобы внести изменения, составьте доп</a:t>
            </a:r>
            <a:r>
              <a:rPr lang="ru-RU" b="1" dirty="0">
                <a:latin typeface="Times New Roman" panose="02020603050405020304" pitchFamily="18" charset="0"/>
              </a:rPr>
              <a:t>олнительное </a:t>
            </a:r>
            <a:r>
              <a:rPr lang="ru-RU" sz="1800" b="1" i="0" u="none" strike="noStrike" baseline="0" dirty="0">
                <a:latin typeface="Times New Roman" panose="02020603050405020304" pitchFamily="18" charset="0"/>
              </a:rPr>
              <a:t>соглашение и включите в него новые условия контракта. </a:t>
            </a:r>
          </a:p>
          <a:p>
            <a:endParaRPr lang="ru-RU" sz="1800" b="1" i="0" u="none" strike="noStrike" baseline="0" dirty="0">
              <a:latin typeface="Times New Roman" panose="02020603050405020304" pitchFamily="18" charset="0"/>
            </a:endParaRPr>
          </a:p>
          <a:p>
            <a:r>
              <a:rPr lang="ru-RU" sz="1800" b="1" i="0" u="none" strike="noStrike" baseline="0" dirty="0">
                <a:latin typeface="Times New Roman" panose="02020603050405020304" pitchFamily="18" charset="0"/>
              </a:rPr>
              <a:t>За соглашение, составленное с нарушением, могут привлечь к административной ответственности.</a:t>
            </a:r>
          </a:p>
          <a:p>
            <a:endParaRPr lang="ru-RU" sz="1800" b="1" i="0" u="none" strike="noStrike" baseline="0" dirty="0">
              <a:latin typeface="Times New Roman" panose="02020603050405020304" pitchFamily="18" charset="0"/>
            </a:endParaRPr>
          </a:p>
          <a:p>
            <a:r>
              <a:rPr lang="ru-RU" sz="1800" b="1" i="0" u="none" strike="noStrike" baseline="0" dirty="0">
                <a:latin typeface="Times New Roman" panose="02020603050405020304" pitchFamily="18" charset="0"/>
              </a:rPr>
              <a:t>В течение пяти рабочих дней после изменения контракта направьте информацию об этом в реестр контрактов, если информация о контракте подлежит размещению в нем. </a:t>
            </a:r>
          </a:p>
          <a:p>
            <a:endParaRPr lang="ru-RU" b="1" dirty="0">
              <a:latin typeface="Times New Roman" panose="02020603050405020304" pitchFamily="18" charset="0"/>
            </a:endParaRPr>
          </a:p>
          <a:p>
            <a:r>
              <a:rPr lang="ru-RU" sz="1800" b="1" i="0" u="none" strike="noStrike" baseline="0" dirty="0">
                <a:latin typeface="Times New Roman" panose="02020603050405020304" pitchFamily="18" charset="0"/>
              </a:rPr>
              <a:t>Начиная с 01.07.2024 – заключение дополнительного соглашения по электронным закупкам – через ЕИС</a:t>
            </a:r>
          </a:p>
          <a:p>
            <a:r>
              <a:rPr lang="ru-RU" sz="1800" b="1" i="0" u="none" strike="noStrike" baseline="0" dirty="0">
                <a:latin typeface="Times New Roman" panose="02020603050405020304" pitchFamily="18" charset="0"/>
              </a:rPr>
              <a:t>		</a:t>
            </a:r>
          </a:p>
        </p:txBody>
      </p:sp>
    </p:spTree>
    <p:extLst>
      <p:ext uri="{BB962C8B-B14F-4D97-AF65-F5344CB8AC3E}">
        <p14:creationId xmlns:p14="http://schemas.microsoft.com/office/powerpoint/2010/main" val="172668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D77F2-17FB-E6A4-000A-61161F2EEB0B}"/>
              </a:ext>
            </a:extLst>
          </p:cNvPr>
          <p:cNvSpPr txBox="1"/>
          <p:nvPr/>
        </p:nvSpPr>
        <p:spPr>
          <a:xfrm>
            <a:off x="653891" y="925544"/>
            <a:ext cx="7668097"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3" name="TextBox 2">
            <a:extLst>
              <a:ext uri="{FF2B5EF4-FFF2-40B4-BE49-F238E27FC236}">
                <a16:creationId xmlns:a16="http://schemas.microsoft.com/office/drawing/2014/main" id="{6ACCC548-26F8-7C09-F3B8-EA908539C624}"/>
              </a:ext>
            </a:extLst>
          </p:cNvPr>
          <p:cNvSpPr txBox="1"/>
          <p:nvPr/>
        </p:nvSpPr>
        <p:spPr>
          <a:xfrm>
            <a:off x="653892" y="1980844"/>
            <a:ext cx="11151012" cy="1015663"/>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При снижении цены контракта без изменения предусмотренных контрактом количества товара, объема работы или услуги, качества поставляемого товара, выполняемой работы, оказываемой услуги и иных условий контракта</a:t>
            </a:r>
            <a:endParaRPr lang="ru-RU" sz="2000" dirty="0"/>
          </a:p>
        </p:txBody>
      </p:sp>
      <p:sp>
        <p:nvSpPr>
          <p:cNvPr id="4" name="TextBox 3">
            <a:extLst>
              <a:ext uri="{FF2B5EF4-FFF2-40B4-BE49-F238E27FC236}">
                <a16:creationId xmlns:a16="http://schemas.microsoft.com/office/drawing/2014/main" id="{851210F1-2D89-BCAA-E352-5209CBBE6EE1}"/>
              </a:ext>
            </a:extLst>
          </p:cNvPr>
          <p:cNvSpPr txBox="1"/>
          <p:nvPr/>
        </p:nvSpPr>
        <p:spPr>
          <a:xfrm>
            <a:off x="653892" y="3171015"/>
            <a:ext cx="11151012" cy="707886"/>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При изменении объема в пределах 10% - для тру. Для стройки</a:t>
            </a:r>
            <a:r>
              <a:rPr lang="en-US" sz="2000" b="0" i="0" dirty="0">
                <a:solidFill>
                  <a:srgbClr val="000000"/>
                </a:solidFill>
                <a:effectLst/>
                <a:latin typeface="Times New Roman" panose="02020603050405020304" pitchFamily="18" charset="0"/>
              </a:rPr>
              <a:t> </a:t>
            </a:r>
            <a:r>
              <a:rPr lang="ru-RU" sz="2000" b="0" i="0" dirty="0">
                <a:solidFill>
                  <a:srgbClr val="000000"/>
                </a:solidFill>
                <a:effectLst/>
                <a:latin typeface="Times New Roman" panose="02020603050405020304" pitchFamily="18" charset="0"/>
              </a:rPr>
              <a:t>и контрактов по геологическому изучению недр отдельный случай.</a:t>
            </a:r>
            <a:endParaRPr lang="ru-RU" sz="2000" dirty="0"/>
          </a:p>
        </p:txBody>
      </p:sp>
      <p:sp>
        <p:nvSpPr>
          <p:cNvPr id="5" name="TextBox 4">
            <a:extLst>
              <a:ext uri="{FF2B5EF4-FFF2-40B4-BE49-F238E27FC236}">
                <a16:creationId xmlns:a16="http://schemas.microsoft.com/office/drawing/2014/main" id="{FEDE2476-392A-1D1E-E764-74BBF843FF90}"/>
              </a:ext>
            </a:extLst>
          </p:cNvPr>
          <p:cNvSpPr txBox="1"/>
          <p:nvPr/>
        </p:nvSpPr>
        <p:spPr>
          <a:xfrm>
            <a:off x="653892" y="4009920"/>
            <a:ext cx="11151012" cy="400110"/>
          </a:xfrm>
          <a:prstGeom prst="rect">
            <a:avLst/>
          </a:prstGeom>
          <a:noFill/>
        </p:spPr>
        <p:txBody>
          <a:bodyPr wrap="square">
            <a:spAutoFit/>
          </a:bodyPr>
          <a:lstStyle/>
          <a:p>
            <a:r>
              <a:rPr lang="ru-RU" sz="2000" dirty="0">
                <a:solidFill>
                  <a:srgbClr val="000000"/>
                </a:solidFill>
                <a:latin typeface="Times New Roman" panose="02020603050405020304" pitchFamily="18" charset="0"/>
              </a:rPr>
              <a:t>На основании решения органов власти для контрактов от определенной цены и срока исполнения</a:t>
            </a:r>
            <a:r>
              <a:rPr lang="ru-RU" sz="2000" b="0" i="0" dirty="0">
                <a:solidFill>
                  <a:srgbClr val="000000"/>
                </a:solidFill>
                <a:effectLst/>
                <a:latin typeface="Times New Roman" panose="02020603050405020304" pitchFamily="18" charset="0"/>
              </a:rPr>
              <a:t>.</a:t>
            </a:r>
            <a:endParaRPr lang="ru-RU" sz="2000" dirty="0"/>
          </a:p>
        </p:txBody>
      </p:sp>
      <p:sp>
        <p:nvSpPr>
          <p:cNvPr id="6" name="TextBox 5">
            <a:extLst>
              <a:ext uri="{FF2B5EF4-FFF2-40B4-BE49-F238E27FC236}">
                <a16:creationId xmlns:a16="http://schemas.microsoft.com/office/drawing/2014/main" id="{577F9EF7-ACB4-4140-04A9-5D60F4FF63AF}"/>
              </a:ext>
            </a:extLst>
          </p:cNvPr>
          <p:cNvSpPr txBox="1"/>
          <p:nvPr/>
        </p:nvSpPr>
        <p:spPr>
          <a:xfrm>
            <a:off x="653891" y="4541049"/>
            <a:ext cx="11425436" cy="707886"/>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Изменение в соответствии с законодательством Российской Федерации регулируемых цен (тарифов) на товары, работы, услуги</a:t>
            </a:r>
            <a:endParaRPr lang="ru-RU" sz="2000" dirty="0"/>
          </a:p>
        </p:txBody>
      </p:sp>
    </p:spTree>
    <p:extLst>
      <p:ext uri="{BB962C8B-B14F-4D97-AF65-F5344CB8AC3E}">
        <p14:creationId xmlns:p14="http://schemas.microsoft.com/office/powerpoint/2010/main" val="253347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2F516B-3B8D-3108-8F8E-F7925328C479}"/>
              </a:ext>
            </a:extLst>
          </p:cNvPr>
          <p:cNvSpPr txBox="1"/>
          <p:nvPr/>
        </p:nvSpPr>
        <p:spPr>
          <a:xfrm>
            <a:off x="498444" y="751808"/>
            <a:ext cx="7786322"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3" name="TextBox 2">
            <a:extLst>
              <a:ext uri="{FF2B5EF4-FFF2-40B4-BE49-F238E27FC236}">
                <a16:creationId xmlns:a16="http://schemas.microsoft.com/office/drawing/2014/main" id="{A3E0DCBE-3A91-16CD-5E96-A19EF06AA69A}"/>
              </a:ext>
            </a:extLst>
          </p:cNvPr>
          <p:cNvSpPr txBox="1"/>
          <p:nvPr/>
        </p:nvSpPr>
        <p:spPr>
          <a:xfrm>
            <a:off x="498444" y="1941142"/>
            <a:ext cx="11087004" cy="707886"/>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При уменьшении ранее доведенных до государственного или муниципального заказчика как получателя бюджетных средств лимитов бюджетных обязательств.</a:t>
            </a:r>
            <a:endParaRPr lang="ru-RU" sz="2000" dirty="0"/>
          </a:p>
        </p:txBody>
      </p:sp>
      <p:sp>
        <p:nvSpPr>
          <p:cNvPr id="4" name="TextBox 3">
            <a:extLst>
              <a:ext uri="{FF2B5EF4-FFF2-40B4-BE49-F238E27FC236}">
                <a16:creationId xmlns:a16="http://schemas.microsoft.com/office/drawing/2014/main" id="{F0953907-B0E9-ACC1-D31F-F216A3E6D0E0}"/>
              </a:ext>
            </a:extLst>
          </p:cNvPr>
          <p:cNvSpPr txBox="1"/>
          <p:nvPr/>
        </p:nvSpPr>
        <p:spPr>
          <a:xfrm>
            <a:off x="498444" y="2703978"/>
            <a:ext cx="11154525" cy="1323439"/>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В случае заключения контракта с иностранной организацией на лечение гражданина Российской Федерации за пределами территории Российской Федерации цена контракта может быть изменена при увеличении или уменьшении по медицинским показаниям перечня услуг, связанных с лечением гражданина</a:t>
            </a:r>
            <a:endParaRPr lang="ru-RU" sz="2000" dirty="0"/>
          </a:p>
        </p:txBody>
      </p:sp>
    </p:spTree>
    <p:extLst>
      <p:ext uri="{BB962C8B-B14F-4D97-AF65-F5344CB8AC3E}">
        <p14:creationId xmlns:p14="http://schemas.microsoft.com/office/powerpoint/2010/main" val="239963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2F516B-3B8D-3108-8F8E-F7925328C479}"/>
              </a:ext>
            </a:extLst>
          </p:cNvPr>
          <p:cNvSpPr txBox="1"/>
          <p:nvPr/>
        </p:nvSpPr>
        <p:spPr>
          <a:xfrm>
            <a:off x="498444" y="751808"/>
            <a:ext cx="7786322"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5" name="TextBox 4">
            <a:extLst>
              <a:ext uri="{FF2B5EF4-FFF2-40B4-BE49-F238E27FC236}">
                <a16:creationId xmlns:a16="http://schemas.microsoft.com/office/drawing/2014/main" id="{6A794A7B-4FD8-AFF3-C88F-21C380494168}"/>
              </a:ext>
            </a:extLst>
          </p:cNvPr>
          <p:cNvSpPr txBox="1"/>
          <p:nvPr/>
        </p:nvSpPr>
        <p:spPr>
          <a:xfrm>
            <a:off x="498444" y="1925408"/>
            <a:ext cx="11322936" cy="2246769"/>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Изменение срока и цены в пределах 30% - для строительных контрактов и контрактов по геологическому изучению недр заключенных </a:t>
            </a:r>
            <a:r>
              <a:rPr lang="ru-RU" sz="2000" b="1" i="0" dirty="0">
                <a:solidFill>
                  <a:srgbClr val="000000"/>
                </a:solidFill>
                <a:effectLst/>
                <a:latin typeface="Times New Roman" panose="02020603050405020304" pitchFamily="18" charset="0"/>
              </a:rPr>
              <a:t>на срок больше года</a:t>
            </a:r>
            <a:r>
              <a:rPr lang="ru-RU" sz="2000" b="0" i="0" dirty="0">
                <a:solidFill>
                  <a:srgbClr val="000000"/>
                </a:solidFill>
                <a:effectLst/>
                <a:latin typeface="Times New Roman" panose="02020603050405020304" pitchFamily="18" charset="0"/>
              </a:rPr>
              <a:t> и больше установленной цены на основании решения органов власти. (в 2023 году допустимо изменение для </a:t>
            </a:r>
            <a:r>
              <a:rPr lang="ru-RU" sz="2000" dirty="0">
                <a:solidFill>
                  <a:srgbClr val="000000"/>
                </a:solidFill>
                <a:latin typeface="Times New Roman" panose="02020603050405020304" pitchFamily="18" charset="0"/>
              </a:rPr>
              <a:t>строительных </a:t>
            </a:r>
            <a:r>
              <a:rPr lang="ru-RU" sz="2000" b="0" i="0" dirty="0">
                <a:solidFill>
                  <a:srgbClr val="000000"/>
                </a:solidFill>
                <a:effectLst/>
                <a:latin typeface="Times New Roman" panose="02020603050405020304" pitchFamily="18" charset="0"/>
              </a:rPr>
              <a:t>контрактов на срок менее года (ч. 70 ст. 112 Закона №44-ФЗ) в случаях и порядке предусмотренном ПП РФ №1315 от 09.08.2021, если контракт заключен до 31.12.2022)</a:t>
            </a:r>
          </a:p>
          <a:p>
            <a:endParaRPr lang="ru-RU" sz="2000" dirty="0">
              <a:solidFill>
                <a:srgbClr val="000000"/>
              </a:solidFill>
              <a:latin typeface="Times New Roman" panose="02020603050405020304" pitchFamily="18" charset="0"/>
            </a:endParaRPr>
          </a:p>
          <a:p>
            <a:endParaRPr lang="ru-RU" sz="2000" dirty="0"/>
          </a:p>
        </p:txBody>
      </p:sp>
    </p:spTree>
    <p:extLst>
      <p:ext uri="{BB962C8B-B14F-4D97-AF65-F5344CB8AC3E}">
        <p14:creationId xmlns:p14="http://schemas.microsoft.com/office/powerpoint/2010/main" val="210035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69D8B-3D24-B3DC-AC99-28987C3CEB89}"/>
              </a:ext>
            </a:extLst>
          </p:cNvPr>
          <p:cNvSpPr txBox="1"/>
          <p:nvPr/>
        </p:nvSpPr>
        <p:spPr>
          <a:xfrm>
            <a:off x="507588" y="760952"/>
            <a:ext cx="8042052"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3" name="TextBox 2">
            <a:extLst>
              <a:ext uri="{FF2B5EF4-FFF2-40B4-BE49-F238E27FC236}">
                <a16:creationId xmlns:a16="http://schemas.microsoft.com/office/drawing/2014/main" id="{7B6F324A-DED7-4372-8806-468019A2CD54}"/>
              </a:ext>
            </a:extLst>
          </p:cNvPr>
          <p:cNvSpPr txBox="1"/>
          <p:nvPr/>
        </p:nvSpPr>
        <p:spPr>
          <a:xfrm>
            <a:off x="507587" y="2042452"/>
            <a:ext cx="11540207" cy="1015663"/>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Изменение срока исполнения контракта на срок, не превышающий срока исполнения контракта, предусмотренного при его заключении для строительного контракта и контрактов по геологическому изучению недр</a:t>
            </a:r>
            <a:endParaRPr lang="ru-RU" sz="2000" dirty="0"/>
          </a:p>
        </p:txBody>
      </p:sp>
      <p:sp>
        <p:nvSpPr>
          <p:cNvPr id="4" name="TextBox 3">
            <a:extLst>
              <a:ext uri="{FF2B5EF4-FFF2-40B4-BE49-F238E27FC236}">
                <a16:creationId xmlns:a16="http://schemas.microsoft.com/office/drawing/2014/main" id="{7CA5C334-A33F-6A54-C118-6E0D52E8172F}"/>
              </a:ext>
            </a:extLst>
          </p:cNvPr>
          <p:cNvSpPr txBox="1"/>
          <p:nvPr/>
        </p:nvSpPr>
        <p:spPr>
          <a:xfrm>
            <a:off x="507587" y="3092000"/>
            <a:ext cx="11540207" cy="707886"/>
          </a:xfrm>
          <a:prstGeom prst="rect">
            <a:avLst/>
          </a:prstGeom>
          <a:noFill/>
        </p:spPr>
        <p:txBody>
          <a:bodyPr wrap="square">
            <a:spAutoFit/>
          </a:bodyPr>
          <a:lstStyle/>
          <a:p>
            <a:r>
              <a:rPr lang="ru-RU" sz="2000" dirty="0"/>
              <a:t>В случае заключения контракта с единственным поставщиком (подрядчиком, исполнителем) в соответствии с пунктами 1, 8, 22, 23, 29, 32, 34, 51 части 1 статьи 93 Федерального закона</a:t>
            </a:r>
            <a:r>
              <a:rPr lang="en-US" sz="2000" dirty="0"/>
              <a:t> </a:t>
            </a:r>
            <a:r>
              <a:rPr lang="ru-RU" sz="2000" dirty="0"/>
              <a:t>№</a:t>
            </a:r>
            <a:r>
              <a:rPr lang="en-US" sz="2000" dirty="0"/>
              <a:t>44-</a:t>
            </a:r>
            <a:r>
              <a:rPr lang="ru-RU" sz="2000" dirty="0"/>
              <a:t>ФЗ</a:t>
            </a:r>
          </a:p>
        </p:txBody>
      </p:sp>
      <p:sp>
        <p:nvSpPr>
          <p:cNvPr id="5" name="TextBox 4">
            <a:extLst>
              <a:ext uri="{FF2B5EF4-FFF2-40B4-BE49-F238E27FC236}">
                <a16:creationId xmlns:a16="http://schemas.microsoft.com/office/drawing/2014/main" id="{66117F30-3536-B36F-8EF0-1AEE9DD88002}"/>
              </a:ext>
            </a:extLst>
          </p:cNvPr>
          <p:cNvSpPr txBox="1"/>
          <p:nvPr/>
        </p:nvSpPr>
        <p:spPr>
          <a:xfrm>
            <a:off x="507587" y="4078669"/>
            <a:ext cx="11462900" cy="707886"/>
          </a:xfrm>
          <a:prstGeom prst="rect">
            <a:avLst/>
          </a:prstGeom>
          <a:noFill/>
        </p:spPr>
        <p:txBody>
          <a:bodyPr wrap="square">
            <a:spAutoFit/>
          </a:bodyPr>
          <a:lstStyle/>
          <a:p>
            <a:r>
              <a:rPr lang="ru-RU" sz="2000" b="0" i="0" dirty="0">
                <a:solidFill>
                  <a:srgbClr val="000000"/>
                </a:solidFill>
                <a:effectLst/>
                <a:latin typeface="Times New Roman" panose="02020603050405020304" pitchFamily="18" charset="0"/>
              </a:rPr>
              <a:t>Если при исполнении контракта изменяется срок исполнения отдельного этапа (отдельных этапов) исполнения контракта в рамках срока исполнения контракта, предусмотренного при его заключении</a:t>
            </a:r>
            <a:endParaRPr lang="ru-RU" sz="2000" dirty="0"/>
          </a:p>
        </p:txBody>
      </p:sp>
    </p:spTree>
    <p:extLst>
      <p:ext uri="{BB962C8B-B14F-4D97-AF65-F5344CB8AC3E}">
        <p14:creationId xmlns:p14="http://schemas.microsoft.com/office/powerpoint/2010/main" val="35016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EB162F8E-181B-4C43-BD68-50020317AF73}"/>
              </a:ext>
            </a:extLst>
          </p:cNvPr>
          <p:cNvSpPr/>
          <p:nvPr/>
        </p:nvSpPr>
        <p:spPr>
          <a:xfrm>
            <a:off x="0" y="0"/>
            <a:ext cx="5537195" cy="6858000"/>
          </a:xfrm>
          <a:prstGeom prst="rect">
            <a:avLst/>
          </a:prstGeom>
          <a:solidFill>
            <a:srgbClr val="0085A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fontAlgn="auto">
              <a:spcBef>
                <a:spcPts val="0"/>
              </a:spcBef>
              <a:spcAft>
                <a:spcPts val="0"/>
              </a:spcAft>
              <a:defRPr/>
            </a:pPr>
            <a:r>
              <a:rPr kumimoji="0" lang="ru-RU" dirty="0">
                <a:latin typeface="Arial" panose="020B0604020202020204" pitchFamily="34" charset="0"/>
                <a:cs typeface="Arial" panose="020B0604020202020204" pitchFamily="34" charset="0"/>
              </a:rPr>
              <a:t> </a:t>
            </a:r>
          </a:p>
        </p:txBody>
      </p:sp>
      <p:sp>
        <p:nvSpPr>
          <p:cNvPr id="22" name="Прямоугольник 48">
            <a:extLst>
              <a:ext uri="{FF2B5EF4-FFF2-40B4-BE49-F238E27FC236}">
                <a16:creationId xmlns:a16="http://schemas.microsoft.com/office/drawing/2014/main" id="{C5643E4E-7697-4297-8C87-BDD5CCF12976}"/>
              </a:ext>
            </a:extLst>
          </p:cNvPr>
          <p:cNvSpPr>
            <a:spLocks noChangeArrowheads="1"/>
          </p:cNvSpPr>
          <p:nvPr/>
        </p:nvSpPr>
        <p:spPr bwMode="auto">
          <a:xfrm>
            <a:off x="4706855" y="2047393"/>
            <a:ext cx="7109259" cy="823226"/>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latin typeface="Arial" panose="020B0604020202020204" pitchFamily="34" charset="0"/>
              <a:cs typeface="Arial" panose="020B0604020202020204" pitchFamily="34" charset="0"/>
            </a:endParaRPr>
          </a:p>
        </p:txBody>
      </p:sp>
      <p:sp>
        <p:nvSpPr>
          <p:cNvPr id="16391" name="TextBox 26">
            <a:extLst>
              <a:ext uri="{FF2B5EF4-FFF2-40B4-BE49-F238E27FC236}">
                <a16:creationId xmlns:a16="http://schemas.microsoft.com/office/drawing/2014/main" id="{A2B5054D-3C56-4AA8-9C3E-687B3601B1E7}"/>
              </a:ext>
            </a:extLst>
          </p:cNvPr>
          <p:cNvSpPr txBox="1">
            <a:spLocks noChangeArrowheads="1"/>
          </p:cNvSpPr>
          <p:nvPr/>
        </p:nvSpPr>
        <p:spPr bwMode="auto">
          <a:xfrm>
            <a:off x="4872337" y="2047392"/>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Arial" panose="020B0604020202020204" pitchFamily="34" charset="0"/>
              </a:rPr>
              <a:t>2</a:t>
            </a:r>
            <a:endParaRPr kumimoji="0" lang="en-US" altLang="ru-RU" sz="3000" b="1" dirty="0">
              <a:solidFill>
                <a:srgbClr val="FFFFFF"/>
              </a:solidFill>
              <a:latin typeface="Arial" panose="020B0604020202020204" pitchFamily="34" charset="0"/>
            </a:endParaRPr>
          </a:p>
        </p:txBody>
      </p:sp>
      <p:sp>
        <p:nvSpPr>
          <p:cNvPr id="31" name="Название 1">
            <a:extLst>
              <a:ext uri="{FF2B5EF4-FFF2-40B4-BE49-F238E27FC236}">
                <a16:creationId xmlns:a16="http://schemas.microsoft.com/office/drawing/2014/main" id="{2EBA599A-EF8E-4661-9449-4AC3844C205B}"/>
              </a:ext>
            </a:extLst>
          </p:cNvPr>
          <p:cNvSpPr txBox="1">
            <a:spLocks/>
          </p:cNvSpPr>
          <p:nvPr/>
        </p:nvSpPr>
        <p:spPr>
          <a:xfrm>
            <a:off x="951711" y="949202"/>
            <a:ext cx="3251305" cy="627062"/>
          </a:xfrm>
          <a:prstGeom prst="rect">
            <a:avLst/>
          </a:prstGeom>
        </p:spPr>
        <p:txBody>
          <a:bodyPr anchor="ctr"/>
          <a:lstStyle>
            <a:lvl1pPr defTabSz="608013">
              <a:defRPr kumimoji="1" sz="2400">
                <a:solidFill>
                  <a:schemeClr val="tx1"/>
                </a:solidFill>
                <a:latin typeface="Calibri" panose="020F0502020204030204" pitchFamily="34" charset="0"/>
                <a:cs typeface="Arial" panose="020B0604020202020204" pitchFamily="34" charset="0"/>
              </a:defRPr>
            </a:lvl1pPr>
            <a:lvl2pPr marL="742950" indent="-285750" defTabSz="608013">
              <a:defRPr kumimoji="1" sz="2400">
                <a:solidFill>
                  <a:schemeClr val="tx1"/>
                </a:solidFill>
                <a:latin typeface="Calibri" panose="020F0502020204030204" pitchFamily="34" charset="0"/>
                <a:cs typeface="Arial" panose="020B0604020202020204" pitchFamily="34" charset="0"/>
              </a:defRPr>
            </a:lvl2pPr>
            <a:lvl3pPr marL="1143000" indent="-228600" defTabSz="608013">
              <a:defRPr kumimoji="1" sz="2400">
                <a:solidFill>
                  <a:schemeClr val="tx1"/>
                </a:solidFill>
                <a:latin typeface="Calibri" panose="020F0502020204030204" pitchFamily="34" charset="0"/>
                <a:cs typeface="Arial" panose="020B0604020202020204" pitchFamily="34" charset="0"/>
              </a:defRPr>
            </a:lvl3pPr>
            <a:lvl4pPr marL="1600200" indent="-228600" defTabSz="608013">
              <a:defRPr kumimoji="1" sz="2400">
                <a:solidFill>
                  <a:schemeClr val="tx1"/>
                </a:solidFill>
                <a:latin typeface="Calibri" panose="020F0502020204030204" pitchFamily="34" charset="0"/>
                <a:cs typeface="Arial" panose="020B0604020202020204" pitchFamily="34" charset="0"/>
              </a:defRPr>
            </a:lvl4pPr>
            <a:lvl5pPr marL="2057400" indent="-228600" defTabSz="608013">
              <a:defRPr kumimoji="1" sz="2400">
                <a:solidFill>
                  <a:schemeClr val="tx1"/>
                </a:solidFill>
                <a:latin typeface="Calibri" panose="020F0502020204030204" pitchFamily="34" charset="0"/>
                <a:cs typeface="Arial" panose="020B0604020202020204" pitchFamily="34" charset="0"/>
              </a:defRPr>
            </a:lvl5pPr>
            <a:lvl6pPr marL="2514600" indent="-228600" defTabSz="6080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6080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6080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6080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kumimoji="0" lang="ru-RU" altLang="ru-RU" sz="1800" b="1" dirty="0">
                <a:solidFill>
                  <a:schemeClr val="bg1"/>
                </a:solidFill>
                <a:latin typeface="Arial" panose="020B0604020202020204" pitchFamily="34" charset="0"/>
              </a:rPr>
              <a:t> </a:t>
            </a:r>
            <a:r>
              <a:rPr kumimoji="0" lang="ru-RU" altLang="ru-RU" sz="1800" dirty="0">
                <a:solidFill>
                  <a:schemeClr val="bg1"/>
                </a:solidFill>
                <a:latin typeface="Arial" panose="020B0604020202020204" pitchFamily="34" charset="0"/>
              </a:rPr>
              <a:t>СОДЕРЖАНИЕ </a:t>
            </a:r>
          </a:p>
        </p:txBody>
      </p:sp>
      <p:pic>
        <p:nvPicPr>
          <p:cNvPr id="3" name="Рисунок 2" descr="Школьный класс со сплошной заливкой">
            <a:extLst>
              <a:ext uri="{FF2B5EF4-FFF2-40B4-BE49-F238E27FC236}">
                <a16:creationId xmlns:a16="http://schemas.microsoft.com/office/drawing/2014/main" id="{A95F492B-F293-4641-BA6D-F88DB9AE7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711" y="2185336"/>
            <a:ext cx="2514854" cy="2514854"/>
          </a:xfrm>
          <a:prstGeom prst="rect">
            <a:avLst/>
          </a:prstGeom>
        </p:spPr>
      </p:pic>
      <p:sp>
        <p:nvSpPr>
          <p:cNvPr id="30" name="Прямоугольник 48">
            <a:extLst>
              <a:ext uri="{FF2B5EF4-FFF2-40B4-BE49-F238E27FC236}">
                <a16:creationId xmlns:a16="http://schemas.microsoft.com/office/drawing/2014/main" id="{DCAA63CF-3A03-4F86-BEB5-CFCF9682EDBB}"/>
              </a:ext>
            </a:extLst>
          </p:cNvPr>
          <p:cNvSpPr>
            <a:spLocks noChangeArrowheads="1"/>
          </p:cNvSpPr>
          <p:nvPr/>
        </p:nvSpPr>
        <p:spPr bwMode="auto">
          <a:xfrm>
            <a:off x="4706855" y="3093302"/>
            <a:ext cx="7109259" cy="823226"/>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latin typeface="Arial" panose="020B0604020202020204" pitchFamily="34" charset="0"/>
              <a:cs typeface="Arial" panose="020B0604020202020204" pitchFamily="34" charset="0"/>
            </a:endParaRPr>
          </a:p>
        </p:txBody>
      </p:sp>
      <p:sp>
        <p:nvSpPr>
          <p:cNvPr id="33" name="TextBox 8">
            <a:extLst>
              <a:ext uri="{FF2B5EF4-FFF2-40B4-BE49-F238E27FC236}">
                <a16:creationId xmlns:a16="http://schemas.microsoft.com/office/drawing/2014/main" id="{B98F2552-242E-42B0-988B-C864690CBC99}"/>
              </a:ext>
            </a:extLst>
          </p:cNvPr>
          <p:cNvSpPr txBox="1">
            <a:spLocks noChangeArrowheads="1"/>
          </p:cNvSpPr>
          <p:nvPr/>
        </p:nvSpPr>
        <p:spPr bwMode="auto">
          <a:xfrm>
            <a:off x="4875543" y="3086948"/>
            <a:ext cx="397865"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Arial" panose="020B0604020202020204" pitchFamily="34" charset="0"/>
              </a:rPr>
              <a:t>3</a:t>
            </a:r>
            <a:endParaRPr kumimoji="0" lang="en-US" altLang="ru-RU" sz="3000" b="1" dirty="0">
              <a:solidFill>
                <a:srgbClr val="FFFFFF"/>
              </a:solidFill>
              <a:latin typeface="Arial" panose="020B0604020202020204" pitchFamily="34" charset="0"/>
            </a:endParaRPr>
          </a:p>
        </p:txBody>
      </p:sp>
      <p:sp>
        <p:nvSpPr>
          <p:cNvPr id="12" name="Прямоугольник 48">
            <a:extLst>
              <a:ext uri="{FF2B5EF4-FFF2-40B4-BE49-F238E27FC236}">
                <a16:creationId xmlns:a16="http://schemas.microsoft.com/office/drawing/2014/main" id="{1C60E596-78E1-4DBC-9A0D-68521A93BD08}"/>
              </a:ext>
            </a:extLst>
          </p:cNvPr>
          <p:cNvSpPr>
            <a:spLocks noChangeArrowheads="1"/>
          </p:cNvSpPr>
          <p:nvPr/>
        </p:nvSpPr>
        <p:spPr bwMode="auto">
          <a:xfrm>
            <a:off x="4706855" y="4344414"/>
            <a:ext cx="7109259" cy="824913"/>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id="{982C0E3E-1653-47A2-8B22-3FE078AAF5CE}"/>
              </a:ext>
            </a:extLst>
          </p:cNvPr>
          <p:cNvSpPr txBox="1">
            <a:spLocks noChangeArrowheads="1"/>
          </p:cNvSpPr>
          <p:nvPr/>
        </p:nvSpPr>
        <p:spPr bwMode="auto">
          <a:xfrm>
            <a:off x="4875543" y="4314660"/>
            <a:ext cx="397865"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Arial" panose="020B0604020202020204" pitchFamily="34" charset="0"/>
              </a:rPr>
              <a:t>4</a:t>
            </a:r>
            <a:endParaRPr kumimoji="0" lang="en-US" altLang="ru-RU" sz="3000" b="1" dirty="0">
              <a:solidFill>
                <a:srgbClr val="FFFFFF"/>
              </a:solidFill>
              <a:latin typeface="Arial" panose="020B0604020202020204" pitchFamily="34" charset="0"/>
            </a:endParaRPr>
          </a:p>
        </p:txBody>
      </p:sp>
      <p:sp>
        <p:nvSpPr>
          <p:cNvPr id="14" name="TextBox 13">
            <a:extLst>
              <a:ext uri="{FF2B5EF4-FFF2-40B4-BE49-F238E27FC236}">
                <a16:creationId xmlns:a16="http://schemas.microsoft.com/office/drawing/2014/main" id="{B99F368F-C11F-48AB-9837-EABDC70FB865}"/>
              </a:ext>
            </a:extLst>
          </p:cNvPr>
          <p:cNvSpPr txBox="1"/>
          <p:nvPr/>
        </p:nvSpPr>
        <p:spPr>
          <a:xfrm>
            <a:off x="5273408" y="2208253"/>
            <a:ext cx="6116495" cy="338554"/>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1600" dirty="0">
                <a:effectLst/>
                <a:latin typeface="Arial" panose="020B0604020202020204" pitchFamily="34" charset="0"/>
                <a:ea typeface="Calibri" panose="020F0502020204030204" pitchFamily="34" charset="0"/>
              </a:rPr>
              <a:t>Необходимость применения типовых условий</a:t>
            </a:r>
            <a:endParaRPr kumimoji="0" lang="ru-RU" altLang="ru-RU" sz="1600" dirty="0">
              <a:solidFill>
                <a:srgbClr val="181717"/>
              </a:solidFill>
              <a:latin typeface="Arial" panose="020B0604020202020204" pitchFamily="34" charset="0"/>
            </a:endParaRPr>
          </a:p>
        </p:txBody>
      </p:sp>
      <p:sp>
        <p:nvSpPr>
          <p:cNvPr id="15" name="Прямоугольник 48">
            <a:extLst>
              <a:ext uri="{FF2B5EF4-FFF2-40B4-BE49-F238E27FC236}">
                <a16:creationId xmlns:a16="http://schemas.microsoft.com/office/drawing/2014/main" id="{D263E85C-051C-154B-9036-798764E520F2}"/>
              </a:ext>
            </a:extLst>
          </p:cNvPr>
          <p:cNvSpPr>
            <a:spLocks noChangeArrowheads="1"/>
          </p:cNvSpPr>
          <p:nvPr/>
        </p:nvSpPr>
        <p:spPr bwMode="auto">
          <a:xfrm>
            <a:off x="4718580" y="908246"/>
            <a:ext cx="7109259" cy="890080"/>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latin typeface="Arial" panose="020B0604020202020204" pitchFamily="34" charset="0"/>
              <a:cs typeface="Arial" panose="020B0604020202020204" pitchFamily="34" charset="0"/>
            </a:endParaRPr>
          </a:p>
        </p:txBody>
      </p:sp>
      <p:sp>
        <p:nvSpPr>
          <p:cNvPr id="16" name="TextBox 26">
            <a:extLst>
              <a:ext uri="{FF2B5EF4-FFF2-40B4-BE49-F238E27FC236}">
                <a16:creationId xmlns:a16="http://schemas.microsoft.com/office/drawing/2014/main" id="{293EDB18-E347-DC45-8933-C3464E6FF500}"/>
              </a:ext>
            </a:extLst>
          </p:cNvPr>
          <p:cNvSpPr txBox="1">
            <a:spLocks noChangeArrowheads="1"/>
          </p:cNvSpPr>
          <p:nvPr/>
        </p:nvSpPr>
        <p:spPr bwMode="auto">
          <a:xfrm>
            <a:off x="4884062" y="908245"/>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Arial" panose="020B0604020202020204" pitchFamily="34" charset="0"/>
              </a:rPr>
              <a:t>1</a:t>
            </a:r>
            <a:endParaRPr kumimoji="0" lang="en-US" altLang="ru-RU" sz="3000" b="1" dirty="0">
              <a:solidFill>
                <a:srgbClr val="FFFFFF"/>
              </a:solidFill>
              <a:latin typeface="Arial" panose="020B0604020202020204" pitchFamily="34" charset="0"/>
            </a:endParaRPr>
          </a:p>
        </p:txBody>
      </p:sp>
      <p:sp>
        <p:nvSpPr>
          <p:cNvPr id="17" name="TextBox 16">
            <a:extLst>
              <a:ext uri="{FF2B5EF4-FFF2-40B4-BE49-F238E27FC236}">
                <a16:creationId xmlns:a16="http://schemas.microsoft.com/office/drawing/2014/main" id="{CBADB9F9-6B60-0D47-B9E8-D341F30BAADD}"/>
              </a:ext>
            </a:extLst>
          </p:cNvPr>
          <p:cNvSpPr txBox="1"/>
          <p:nvPr/>
        </p:nvSpPr>
        <p:spPr>
          <a:xfrm>
            <a:off x="5273408" y="1123689"/>
            <a:ext cx="6328843" cy="338554"/>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1600" dirty="0">
                <a:latin typeface="Arial" panose="020B0604020202020204" pitchFamily="34" charset="0"/>
                <a:ea typeface="Calibri" panose="020F0502020204030204" pitchFamily="34" charset="0"/>
              </a:rPr>
              <a:t>Требования к содержанию контракта</a:t>
            </a:r>
            <a:endParaRPr lang="ru-RU" sz="1600" dirty="0">
              <a:effectLst/>
              <a:latin typeface="Arial" panose="020B0604020202020204" pitchFamily="34" charset="0"/>
              <a:ea typeface="Calibri" panose="020F0502020204030204" pitchFamily="34" charset="0"/>
            </a:endParaRPr>
          </a:p>
        </p:txBody>
      </p:sp>
      <p:pic>
        <p:nvPicPr>
          <p:cNvPr id="25" name="Рисунок 24">
            <a:extLst>
              <a:ext uri="{FF2B5EF4-FFF2-40B4-BE49-F238E27FC236}">
                <a16:creationId xmlns:a16="http://schemas.microsoft.com/office/drawing/2014/main" id="{DE0ABDE3-144C-EB13-0BF4-B1B87C02A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3858" y="172982"/>
            <a:ext cx="1300725" cy="349370"/>
          </a:xfrm>
          <a:prstGeom prst="rect">
            <a:avLst/>
          </a:prstGeom>
        </p:spPr>
      </p:pic>
      <p:sp>
        <p:nvSpPr>
          <p:cNvPr id="26" name="Прямоугольник 25">
            <a:extLst>
              <a:ext uri="{FF2B5EF4-FFF2-40B4-BE49-F238E27FC236}">
                <a16:creationId xmlns:a16="http://schemas.microsoft.com/office/drawing/2014/main" id="{3187C318-5EDB-8D43-87C0-37A94B7BFD24}"/>
              </a:ext>
            </a:extLst>
          </p:cNvPr>
          <p:cNvSpPr/>
          <p:nvPr/>
        </p:nvSpPr>
        <p:spPr>
          <a:xfrm>
            <a:off x="5332388" y="4530913"/>
            <a:ext cx="6096000" cy="338554"/>
          </a:xfrm>
          <a:prstGeom prst="rect">
            <a:avLst/>
          </a:prstGeom>
        </p:spPr>
        <p:txBody>
          <a:bodyPr>
            <a:spAutoFit/>
          </a:bodyPr>
          <a:lstStyle/>
          <a:p>
            <a:r>
              <a:rPr lang="ru-RU" sz="1600" b="0" i="0" dirty="0">
                <a:solidFill>
                  <a:srgbClr val="3C4043"/>
                </a:solidFill>
                <a:effectLst/>
                <a:latin typeface="Roboto" panose="02000000000000000000" pitchFamily="2" charset="0"/>
              </a:rPr>
              <a:t>Порядок проведения претензионной работы</a:t>
            </a:r>
            <a:endParaRPr lang="ru-RU" altLang="ru-RU" sz="1600" dirty="0">
              <a:solidFill>
                <a:srgbClr val="181717"/>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3C55D3F-CB08-6540-A187-5B501E79ABA2}"/>
              </a:ext>
            </a:extLst>
          </p:cNvPr>
          <p:cNvSpPr txBox="1"/>
          <p:nvPr/>
        </p:nvSpPr>
        <p:spPr>
          <a:xfrm>
            <a:off x="5295949" y="3061676"/>
            <a:ext cx="6116495" cy="584775"/>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1600" dirty="0">
                <a:latin typeface="Arial" panose="020B0604020202020204" pitchFamily="34" charset="0"/>
              </a:rPr>
              <a:t>Установление ответственности за нарушение условий контакта</a:t>
            </a:r>
            <a:endParaRPr lang="ru-RU" altLang="ru-RU" sz="1600" dirty="0">
              <a:latin typeface="Arial" panose="020B0604020202020204" pitchFamily="34" charset="0"/>
            </a:endParaRPr>
          </a:p>
        </p:txBody>
      </p:sp>
      <p:sp>
        <p:nvSpPr>
          <p:cNvPr id="2" name="Прямоугольник 48">
            <a:extLst>
              <a:ext uri="{FF2B5EF4-FFF2-40B4-BE49-F238E27FC236}">
                <a16:creationId xmlns:a16="http://schemas.microsoft.com/office/drawing/2014/main" id="{DCF144B5-ACA0-97AA-6605-3C348DB13EA1}"/>
              </a:ext>
            </a:extLst>
          </p:cNvPr>
          <p:cNvSpPr>
            <a:spLocks noChangeArrowheads="1"/>
          </p:cNvSpPr>
          <p:nvPr/>
        </p:nvSpPr>
        <p:spPr bwMode="auto">
          <a:xfrm>
            <a:off x="4706855" y="5616084"/>
            <a:ext cx="7109259" cy="824913"/>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latin typeface="Arial" panose="020B0604020202020204" pitchFamily="34" charset="0"/>
              <a:cs typeface="Arial" panose="020B0604020202020204" pitchFamily="34" charset="0"/>
            </a:endParaRPr>
          </a:p>
        </p:txBody>
      </p:sp>
      <p:sp>
        <p:nvSpPr>
          <p:cNvPr id="4" name="TextBox 8">
            <a:extLst>
              <a:ext uri="{FF2B5EF4-FFF2-40B4-BE49-F238E27FC236}">
                <a16:creationId xmlns:a16="http://schemas.microsoft.com/office/drawing/2014/main" id="{87017F21-39E5-8AC6-7BC5-CE0DD16C1028}"/>
              </a:ext>
            </a:extLst>
          </p:cNvPr>
          <p:cNvSpPr txBox="1">
            <a:spLocks noChangeArrowheads="1"/>
          </p:cNvSpPr>
          <p:nvPr/>
        </p:nvSpPr>
        <p:spPr bwMode="auto">
          <a:xfrm>
            <a:off x="4875543" y="5586330"/>
            <a:ext cx="397865"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Arial" panose="020B0604020202020204" pitchFamily="34" charset="0"/>
              </a:rPr>
              <a:t>5</a:t>
            </a:r>
            <a:endParaRPr kumimoji="0" lang="en-US" altLang="ru-RU" sz="3000" b="1" dirty="0">
              <a:solidFill>
                <a:srgbClr val="FFFFFF"/>
              </a:solidFill>
              <a:latin typeface="Arial" panose="020B0604020202020204" pitchFamily="34" charset="0"/>
            </a:endParaRPr>
          </a:p>
        </p:txBody>
      </p:sp>
      <p:sp>
        <p:nvSpPr>
          <p:cNvPr id="5" name="Прямоугольник 4">
            <a:extLst>
              <a:ext uri="{FF2B5EF4-FFF2-40B4-BE49-F238E27FC236}">
                <a16:creationId xmlns:a16="http://schemas.microsoft.com/office/drawing/2014/main" id="{ED6C7CD6-DB4A-36E7-B5ED-23BEE3CFF72D}"/>
              </a:ext>
            </a:extLst>
          </p:cNvPr>
          <p:cNvSpPr/>
          <p:nvPr/>
        </p:nvSpPr>
        <p:spPr>
          <a:xfrm>
            <a:off x="5332388" y="5802583"/>
            <a:ext cx="6096000" cy="338554"/>
          </a:xfrm>
          <a:prstGeom prst="rect">
            <a:avLst/>
          </a:prstGeom>
        </p:spPr>
        <p:txBody>
          <a:bodyPr>
            <a:spAutoFit/>
          </a:bodyPr>
          <a:lstStyle/>
          <a:p>
            <a:r>
              <a:rPr lang="ru-RU" sz="1600" b="0" i="0" dirty="0">
                <a:solidFill>
                  <a:srgbClr val="3C4043"/>
                </a:solidFill>
                <a:effectLst/>
                <a:latin typeface="Roboto" panose="02000000000000000000" pitchFamily="2" charset="0"/>
              </a:rPr>
              <a:t>Порядок взыскания неустоек</a:t>
            </a:r>
            <a:endParaRPr lang="ru-RU" altLang="ru-RU" sz="1600" dirty="0">
              <a:solidFill>
                <a:srgbClr val="1817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0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91A1E-EDB8-BB4B-7D96-0141506E72D5}"/>
              </a:ext>
            </a:extLst>
          </p:cNvPr>
          <p:cNvSpPr txBox="1"/>
          <p:nvPr/>
        </p:nvSpPr>
        <p:spPr>
          <a:xfrm>
            <a:off x="580740" y="1318736"/>
            <a:ext cx="8069484"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3" name="TextBox 2">
            <a:extLst>
              <a:ext uri="{FF2B5EF4-FFF2-40B4-BE49-F238E27FC236}">
                <a16:creationId xmlns:a16="http://schemas.microsoft.com/office/drawing/2014/main" id="{11C220F1-6762-DAEB-F062-F6A422383538}"/>
              </a:ext>
            </a:extLst>
          </p:cNvPr>
          <p:cNvSpPr txBox="1"/>
          <p:nvPr/>
        </p:nvSpPr>
        <p:spPr>
          <a:xfrm>
            <a:off x="580740" y="2456298"/>
            <a:ext cx="11356554" cy="1323439"/>
          </a:xfrm>
          <a:prstGeom prst="rect">
            <a:avLst/>
          </a:prstGeom>
          <a:noFill/>
        </p:spPr>
        <p:txBody>
          <a:bodyPr wrap="square">
            <a:spAutoFit/>
          </a:bodyPr>
          <a:lstStyle/>
          <a:p>
            <a:pPr algn="just"/>
            <a:r>
              <a:rPr lang="ru-RU" sz="2000" kern="1200" dirty="0">
                <a:solidFill>
                  <a:srgbClr val="000000"/>
                </a:solidFill>
                <a:effectLst/>
                <a:latin typeface="Times New Roman" panose="02020603050405020304" pitchFamily="18" charset="0"/>
                <a:ea typeface="+mn-ea"/>
              </a:rPr>
              <a:t>Изменения цены и срока контракта заключенного сроком не менее чем на 1 год в пределах 30% по согласованию с органами власти, если цена такого контракта превышает установленное Правительством РФ значение и предметом контракта является </a:t>
            </a:r>
            <a:r>
              <a:rPr lang="ru-RU" sz="2000" dirty="0">
                <a:effectLst/>
                <a:latin typeface="Times New Roman" panose="02020603050405020304" pitchFamily="18" charset="0"/>
                <a:ea typeface="Calibri" panose="020F0502020204030204" pitchFamily="34" charset="0"/>
              </a:rPr>
              <a:t>выполнение НИР (научно-исследовательских работ), ОКР (опытно-конструкторских), или технологических работ.</a:t>
            </a:r>
            <a:endParaRPr lang="ru-RU"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349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791A1E-EDB8-BB4B-7D96-0141506E72D5}"/>
              </a:ext>
            </a:extLst>
          </p:cNvPr>
          <p:cNvSpPr txBox="1"/>
          <p:nvPr/>
        </p:nvSpPr>
        <p:spPr>
          <a:xfrm>
            <a:off x="580740" y="1318736"/>
            <a:ext cx="8069484" cy="1015663"/>
          </a:xfrm>
          <a:prstGeom prst="rect">
            <a:avLst/>
          </a:prstGeom>
          <a:noFill/>
        </p:spPr>
        <p:txBody>
          <a:bodyPr wrap="square">
            <a:spAutoFit/>
          </a:bodyPr>
          <a:lstStyle/>
          <a:p>
            <a:r>
              <a:rPr lang="ru-RU" sz="2000" b="1" dirty="0"/>
              <a:t>Изменение существенных условий контракта при его исполнении не допускается, за исключением их изменения по соглашению сторон в следующих случаях:</a:t>
            </a:r>
          </a:p>
        </p:txBody>
      </p:sp>
      <p:sp>
        <p:nvSpPr>
          <p:cNvPr id="3" name="TextBox 2">
            <a:extLst>
              <a:ext uri="{FF2B5EF4-FFF2-40B4-BE49-F238E27FC236}">
                <a16:creationId xmlns:a16="http://schemas.microsoft.com/office/drawing/2014/main" id="{11C220F1-6762-DAEB-F062-F6A422383538}"/>
              </a:ext>
            </a:extLst>
          </p:cNvPr>
          <p:cNvSpPr txBox="1"/>
          <p:nvPr/>
        </p:nvSpPr>
        <p:spPr>
          <a:xfrm>
            <a:off x="580740" y="2456298"/>
            <a:ext cx="11356554" cy="1323439"/>
          </a:xfrm>
          <a:prstGeom prst="rect">
            <a:avLst/>
          </a:prstGeom>
          <a:noFill/>
        </p:spPr>
        <p:txBody>
          <a:bodyPr wrap="square">
            <a:spAutoFit/>
          </a:bodyPr>
          <a:lstStyle/>
          <a:p>
            <a:pPr algn="just"/>
            <a:r>
              <a:rPr lang="ru-RU" sz="2000" kern="1200" dirty="0">
                <a:solidFill>
                  <a:srgbClr val="000000"/>
                </a:solidFill>
                <a:effectLst/>
                <a:latin typeface="Times New Roman" panose="02020603050405020304" pitchFamily="18" charset="0"/>
                <a:ea typeface="+mn-ea"/>
              </a:rPr>
              <a:t>Изменения цены и объема ТРУ контракта </a:t>
            </a:r>
            <a:r>
              <a:rPr lang="ru-RU" sz="2000" b="0" i="0" dirty="0">
                <a:solidFill>
                  <a:srgbClr val="000000"/>
                </a:solidFill>
                <a:effectLst/>
                <a:latin typeface="Times New Roman" panose="02020603050405020304" pitchFamily="18" charset="0"/>
              </a:rPr>
              <a:t>по государственному оборонному заказу</a:t>
            </a:r>
            <a:r>
              <a:rPr lang="ru-RU" sz="2000" kern="1200" dirty="0">
                <a:solidFill>
                  <a:srgbClr val="000000"/>
                </a:solidFill>
                <a:effectLst/>
                <a:latin typeface="Times New Roman" panose="02020603050405020304" pitchFamily="18" charset="0"/>
                <a:ea typeface="+mn-ea"/>
              </a:rPr>
              <a:t>, если Правительством Российской Федерации принято решение о введении специальных мер в сфере экономики, предусмотренное пунктом 1 статьи 26.1 Федерального закона от 31 мая 1996 года N 61-ФЗ "Об обороне"</a:t>
            </a:r>
            <a:r>
              <a:rPr lang="ru-RU" sz="2000" dirty="0">
                <a:effectLst/>
                <a:latin typeface="Times New Roman" panose="02020603050405020304" pitchFamily="18" charset="0"/>
                <a:ea typeface="Calibri" panose="020F0502020204030204" pitchFamily="34" charset="0"/>
              </a:rPr>
              <a:t>.</a:t>
            </a:r>
            <a:endParaRPr lang="ru-RU"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8149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1F07E-7A69-7E42-705A-090E67FEB6D9}"/>
              </a:ext>
            </a:extLst>
          </p:cNvPr>
          <p:cNvSpPr txBox="1"/>
          <p:nvPr/>
        </p:nvSpPr>
        <p:spPr>
          <a:xfrm>
            <a:off x="699612" y="1423100"/>
            <a:ext cx="9916572" cy="2585323"/>
          </a:xfrm>
          <a:prstGeom prst="rect">
            <a:avLst/>
          </a:prstGeom>
          <a:noFill/>
        </p:spPr>
        <p:txBody>
          <a:bodyPr wrap="square">
            <a:spAutoFit/>
          </a:bodyPr>
          <a:lstStyle/>
          <a:p>
            <a:r>
              <a:rPr lang="ru-RU" b="1" dirty="0"/>
              <a:t>Часть 65.1. статья 112</a:t>
            </a:r>
          </a:p>
          <a:p>
            <a:r>
              <a:rPr lang="ru-RU" dirty="0"/>
              <a:t>По соглашению сторон допускается изменение существенных условий контракта, заключенного до 1 января 2024 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a:t>
            </a:r>
          </a:p>
        </p:txBody>
      </p:sp>
      <p:sp>
        <p:nvSpPr>
          <p:cNvPr id="3" name="TextBox 2">
            <a:extLst>
              <a:ext uri="{FF2B5EF4-FFF2-40B4-BE49-F238E27FC236}">
                <a16:creationId xmlns:a16="http://schemas.microsoft.com/office/drawing/2014/main" id="{6E4A7D85-D266-5276-C915-5DAF88625D08}"/>
              </a:ext>
            </a:extLst>
          </p:cNvPr>
          <p:cNvSpPr txBox="1"/>
          <p:nvPr/>
        </p:nvSpPr>
        <p:spPr>
          <a:xfrm>
            <a:off x="699611" y="801902"/>
            <a:ext cx="7024239" cy="369332"/>
          </a:xfrm>
          <a:prstGeom prst="rect">
            <a:avLst/>
          </a:prstGeom>
          <a:noFill/>
        </p:spPr>
        <p:txBody>
          <a:bodyPr wrap="square" rtlCol="0">
            <a:spAutoFit/>
          </a:bodyPr>
          <a:lstStyle/>
          <a:p>
            <a:r>
              <a:rPr lang="ru-RU" b="1" dirty="0">
                <a:solidFill>
                  <a:srgbClr val="FF0000"/>
                </a:solidFill>
                <a:effectLst>
                  <a:outerShdw blurRad="38100" dist="38100" dir="2700000" algn="tl">
                    <a:srgbClr val="000000">
                      <a:alpha val="43137"/>
                    </a:srgbClr>
                  </a:outerShdw>
                </a:effectLst>
              </a:rPr>
              <a:t>Антикризисная поправка в 2022 году</a:t>
            </a:r>
          </a:p>
        </p:txBody>
      </p:sp>
      <p:sp>
        <p:nvSpPr>
          <p:cNvPr id="5" name="TextBox 4">
            <a:extLst>
              <a:ext uri="{FF2B5EF4-FFF2-40B4-BE49-F238E27FC236}">
                <a16:creationId xmlns:a16="http://schemas.microsoft.com/office/drawing/2014/main" id="{449EBE76-EF4B-A79A-5657-80E3E733D9B3}"/>
              </a:ext>
            </a:extLst>
          </p:cNvPr>
          <p:cNvSpPr txBox="1"/>
          <p:nvPr/>
        </p:nvSpPr>
        <p:spPr>
          <a:xfrm>
            <a:off x="699611" y="4623519"/>
            <a:ext cx="10556653" cy="1938992"/>
          </a:xfrm>
          <a:prstGeom prst="rect">
            <a:avLst/>
          </a:prstGeom>
          <a:noFill/>
        </p:spPr>
        <p:txBody>
          <a:bodyPr wrap="square">
            <a:spAutoFit/>
          </a:bodyPr>
          <a:lstStyle/>
          <a:p>
            <a:r>
              <a:rPr lang="ru-RU" sz="2000" b="1" i="0" u="sng" dirty="0">
                <a:solidFill>
                  <a:srgbClr val="FF0000"/>
                </a:solidFill>
                <a:effectLst>
                  <a:outerShdw blurRad="38100" dist="38100" dir="2700000" algn="tl">
                    <a:srgbClr val="000000">
                      <a:alpha val="43137"/>
                    </a:srgbClr>
                  </a:outerShdw>
                </a:effectLst>
                <a:latin typeface="PT Sans" panose="020B0503020203020204" pitchFamily="34" charset="-52"/>
              </a:rPr>
              <a:t>ПРИМЕР:</a:t>
            </a:r>
          </a:p>
          <a:p>
            <a:r>
              <a:rPr lang="ru-RU" sz="2000" b="1" i="0" dirty="0">
                <a:solidFill>
                  <a:srgbClr val="0E779D"/>
                </a:solidFill>
                <a:effectLst/>
                <a:latin typeface="PT Sans" panose="020B0503020203020204" pitchFamily="34" charset="-52"/>
              </a:rPr>
              <a:t>Постановление администрации Тамбовской области от 15.04.2022 № 297 </a:t>
            </a:r>
            <a:r>
              <a:rPr lang="ru-RU" sz="2000" i="0" dirty="0">
                <a:effectLst/>
                <a:latin typeface="PT Sans" panose="020B0503020203020204" pitchFamily="34" charset="-52"/>
              </a:rPr>
              <a:t>"О мерах по реализации части 65.1 статьи 112 Федерального закона от 05.04.2013 № 44-ФЗ "О контрактной системе в сфере закупок товаров, работ, услуг для обеспечения государственных и муниципальных нужд" в отношении контрактов, заключенных для обеспечения государственных нужд области"</a:t>
            </a:r>
            <a:endParaRPr lang="ru-RU" sz="2000" dirty="0"/>
          </a:p>
        </p:txBody>
      </p:sp>
    </p:spTree>
    <p:extLst>
      <p:ext uri="{BB962C8B-B14F-4D97-AF65-F5344CB8AC3E}">
        <p14:creationId xmlns:p14="http://schemas.microsoft.com/office/powerpoint/2010/main" val="166917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BAE4E-AEF3-49C8-D1A0-36A0CF8216C2}"/>
              </a:ext>
            </a:extLst>
          </p:cNvPr>
          <p:cNvSpPr txBox="1"/>
          <p:nvPr/>
        </p:nvSpPr>
        <p:spPr>
          <a:xfrm>
            <a:off x="560070" y="99364"/>
            <a:ext cx="8748522" cy="3668697"/>
          </a:xfrm>
          <a:prstGeom prst="rect">
            <a:avLst/>
          </a:prstGeom>
          <a:noFill/>
        </p:spPr>
        <p:txBody>
          <a:bodyPr wrap="square">
            <a:spAutoFit/>
          </a:bodyPr>
          <a:lstStyle/>
          <a:p>
            <a:pPr lvl="0">
              <a:spcBef>
                <a:spcPct val="20000"/>
              </a:spcBef>
              <a:spcAft>
                <a:spcPts val="600"/>
              </a:spcAft>
            </a:pPr>
            <a:r>
              <a:rPr lang="ru-RU" sz="1800" b="1" dirty="0">
                <a:solidFill>
                  <a:srgbClr val="FF0000"/>
                </a:solidFill>
                <a:effectLst/>
              </a:rPr>
              <a:t>Изменение </a:t>
            </a:r>
            <a:r>
              <a:rPr lang="ru-RU" sz="1800" b="1" u="sng" dirty="0">
                <a:solidFill>
                  <a:srgbClr val="FF0000"/>
                </a:solidFill>
                <a:effectLst/>
              </a:rPr>
              <a:t>несущественных</a:t>
            </a:r>
            <a:r>
              <a:rPr lang="ru-RU" sz="1800" b="1" dirty="0">
                <a:solidFill>
                  <a:srgbClr val="FF0000"/>
                </a:solidFill>
                <a:effectLst/>
              </a:rPr>
              <a:t> условий </a:t>
            </a:r>
            <a:r>
              <a:rPr lang="ru-RU" sz="1800" dirty="0">
                <a:effectLst/>
              </a:rPr>
              <a:t>контракта возможно без каких-либо ограничений.</a:t>
            </a:r>
          </a:p>
          <a:p>
            <a:pPr lvl="0">
              <a:spcBef>
                <a:spcPct val="20000"/>
              </a:spcBef>
              <a:spcAft>
                <a:spcPts val="600"/>
              </a:spcAft>
            </a:pPr>
            <a:r>
              <a:rPr lang="ru-RU" sz="1800" dirty="0">
                <a:effectLst/>
              </a:rPr>
              <a:t>К несущественным относятся условия, которые не установлены Законом N 44-ФЗ как обязательные и не являются обязательными для конкретного вида контракта или не заявлены как существенные.</a:t>
            </a:r>
          </a:p>
          <a:p>
            <a:pPr lvl="0">
              <a:spcBef>
                <a:spcPct val="20000"/>
              </a:spcBef>
              <a:spcAft>
                <a:spcPts val="600"/>
              </a:spcAft>
            </a:pPr>
            <a:r>
              <a:rPr lang="ru-RU" sz="1800" dirty="0">
                <a:effectLst/>
              </a:rPr>
              <a:t>Так, например, при необходимости вы можете изменить источник финансирования по контракту, поскольку данное условие не является существенным, если не влияет на обоюдные обязательства сторон (см. Письмо Минфина России от 26.02.2020 N 24-03-08/13531).</a:t>
            </a:r>
          </a:p>
          <a:p>
            <a:pPr>
              <a:spcBef>
                <a:spcPct val="20000"/>
              </a:spcBef>
              <a:spcAft>
                <a:spcPts val="600"/>
              </a:spcAft>
            </a:pPr>
            <a:r>
              <a:rPr lang="ru-RU" dirty="0"/>
              <a:t>Существенными условиями являются положения статьи 34 Закона №44-ФЗ.</a:t>
            </a:r>
          </a:p>
          <a:p>
            <a:pPr lvl="0">
              <a:spcBef>
                <a:spcPct val="20000"/>
              </a:spcBef>
              <a:spcAft>
                <a:spcPts val="600"/>
              </a:spcAft>
            </a:pPr>
            <a:endParaRPr lang="ru-RU" dirty="0"/>
          </a:p>
        </p:txBody>
      </p:sp>
      <p:sp>
        <p:nvSpPr>
          <p:cNvPr id="5" name="TextBox 4">
            <a:extLst>
              <a:ext uri="{FF2B5EF4-FFF2-40B4-BE49-F238E27FC236}">
                <a16:creationId xmlns:a16="http://schemas.microsoft.com/office/drawing/2014/main" id="{BB7B4B16-5E99-1AF1-3B45-B747FCC49D43}"/>
              </a:ext>
            </a:extLst>
          </p:cNvPr>
          <p:cNvSpPr txBox="1"/>
          <p:nvPr/>
        </p:nvSpPr>
        <p:spPr>
          <a:xfrm>
            <a:off x="560070" y="3922098"/>
            <a:ext cx="11043666" cy="1200329"/>
          </a:xfrm>
          <a:prstGeom prst="rect">
            <a:avLst/>
          </a:prstGeom>
          <a:noFill/>
        </p:spPr>
        <p:txBody>
          <a:bodyPr wrap="square">
            <a:spAutoFit/>
          </a:bodyPr>
          <a:lstStyle/>
          <a:p>
            <a:pPr lvl="0">
              <a:spcBef>
                <a:spcPct val="20000"/>
              </a:spcBef>
              <a:spcAft>
                <a:spcPts val="600"/>
              </a:spcAft>
            </a:pPr>
            <a:r>
              <a:rPr lang="ru-RU" sz="1800" b="1" dirty="0">
                <a:solidFill>
                  <a:srgbClr val="FF0000"/>
                </a:solidFill>
                <a:effectLst/>
              </a:rPr>
              <a:t>Дополнительное соглашение заключать обязательно</a:t>
            </a:r>
            <a:r>
              <a:rPr lang="ru-RU" sz="1800" dirty="0">
                <a:effectLst/>
              </a:rPr>
              <a:t>, если согласно контракту изменение реквизитов сторон либо любых его условий оформляется только таким образом. Если в контракте нет подобного требования, достаточно направить контрагенту соответствующее уведомление. Вывод подтверждается Письмом Минфина России от 22.12.2020 N 09-01-09/112993.</a:t>
            </a:r>
          </a:p>
        </p:txBody>
      </p:sp>
    </p:spTree>
    <p:extLst>
      <p:ext uri="{BB962C8B-B14F-4D97-AF65-F5344CB8AC3E}">
        <p14:creationId xmlns:p14="http://schemas.microsoft.com/office/powerpoint/2010/main" val="155255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1FE20F-98E3-D047-D68F-A60601830F3E}"/>
              </a:ext>
            </a:extLst>
          </p:cNvPr>
          <p:cNvSpPr txBox="1"/>
          <p:nvPr/>
        </p:nvSpPr>
        <p:spPr>
          <a:xfrm>
            <a:off x="485296" y="977047"/>
            <a:ext cx="11421359" cy="2451953"/>
          </a:xfrm>
          <a:prstGeom prst="rect">
            <a:avLst/>
          </a:prstGeom>
          <a:noFill/>
        </p:spPr>
        <p:txBody>
          <a:bodyPr wrap="square">
            <a:spAutoFit/>
          </a:bodyPr>
          <a:lstStyle/>
          <a:p>
            <a:pPr lvl="0" algn="just">
              <a:spcAft>
                <a:spcPts val="825"/>
              </a:spcAft>
              <a:tabLst>
                <a:tab pos="457200" algn="l"/>
              </a:tabLst>
            </a:pPr>
            <a:r>
              <a:rPr lang="ru-RU" sz="2000" b="1" dirty="0">
                <a:effectLst/>
                <a:latin typeface="Times New Roman" panose="02020603050405020304" pitchFamily="18" charset="0"/>
                <a:ea typeface="Times New Roman" panose="02020603050405020304" pitchFamily="18" charset="0"/>
              </a:rPr>
              <a:t>Постановление Правительства Российской Федерации от 16.04.2022 № 680 </a:t>
            </a:r>
            <a:r>
              <a:rPr lang="ru-RU" sz="2000" i="1" dirty="0">
                <a:effectLst/>
                <a:latin typeface="Times New Roman" panose="02020603050405020304" pitchFamily="18" charset="0"/>
                <a:ea typeface="Times New Roman" panose="02020603050405020304" pitchFamily="18" charset="0"/>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a:p>
            <a:pPr lvl="0" algn="just">
              <a:spcAft>
                <a:spcPts val="825"/>
              </a:spcAft>
              <a:tabLst>
                <a:tab pos="457200" algn="l"/>
              </a:tabLst>
            </a:pPr>
            <a:endParaRPr lang="ru-RU" sz="2000" dirty="0">
              <a:latin typeface="Times New Roman" panose="02020603050405020304" pitchFamily="18" charset="0"/>
            </a:endParaRPr>
          </a:p>
          <a:p>
            <a:pPr lvl="0" algn="just">
              <a:spcAft>
                <a:spcPts val="825"/>
              </a:spcAft>
              <a:tabLst>
                <a:tab pos="457200" algn="l"/>
              </a:tabLst>
            </a:pPr>
            <a:r>
              <a:rPr lang="ru-RU" sz="2000" dirty="0">
                <a:latin typeface="Times New Roman" panose="02020603050405020304" pitchFamily="18" charset="0"/>
              </a:rPr>
              <a:t>Устанавливается перечень возможных изменений в строительные контракты.</a:t>
            </a:r>
            <a:endParaRPr lang="ru-RU" sz="2000" dirty="0"/>
          </a:p>
        </p:txBody>
      </p:sp>
      <p:sp>
        <p:nvSpPr>
          <p:cNvPr id="3" name="TextBox 2">
            <a:extLst>
              <a:ext uri="{FF2B5EF4-FFF2-40B4-BE49-F238E27FC236}">
                <a16:creationId xmlns:a16="http://schemas.microsoft.com/office/drawing/2014/main" id="{CFE24B7E-1A98-CD16-0CCD-9F415D1ED88F}"/>
              </a:ext>
            </a:extLst>
          </p:cNvPr>
          <p:cNvSpPr txBox="1"/>
          <p:nvPr/>
        </p:nvSpPr>
        <p:spPr>
          <a:xfrm>
            <a:off x="627888" y="193810"/>
            <a:ext cx="5358384" cy="523220"/>
          </a:xfrm>
          <a:prstGeom prst="rect">
            <a:avLst/>
          </a:prstGeom>
          <a:noFill/>
        </p:spPr>
        <p:txBody>
          <a:bodyPr wrap="square" rtlCol="0">
            <a:spAutoFit/>
          </a:bodyPr>
          <a:lstStyle/>
          <a:p>
            <a:r>
              <a:rPr lang="ru-RU" sz="2800" b="1" dirty="0">
                <a:solidFill>
                  <a:srgbClr val="0085A4"/>
                </a:solidFill>
                <a:effectLst>
                  <a:outerShdw blurRad="38100" dist="38100" dir="2700000" algn="tl">
                    <a:srgbClr val="000000">
                      <a:alpha val="43137"/>
                    </a:srgbClr>
                  </a:outerShdw>
                </a:effectLst>
              </a:rPr>
              <a:t>Стройка</a:t>
            </a:r>
          </a:p>
        </p:txBody>
      </p:sp>
    </p:spTree>
    <p:extLst>
      <p:ext uri="{BB962C8B-B14F-4D97-AF65-F5344CB8AC3E}">
        <p14:creationId xmlns:p14="http://schemas.microsoft.com/office/powerpoint/2010/main" val="417291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D1B33-8D66-1FBF-460D-A6DF636C84F5}"/>
              </a:ext>
            </a:extLst>
          </p:cNvPr>
          <p:cNvSpPr txBox="1"/>
          <p:nvPr/>
        </p:nvSpPr>
        <p:spPr>
          <a:xfrm>
            <a:off x="560961" y="1181361"/>
            <a:ext cx="11631039" cy="4791055"/>
          </a:xfrm>
          <a:prstGeom prst="rect">
            <a:avLst/>
          </a:prstGeom>
          <a:noFill/>
        </p:spPr>
        <p:txBody>
          <a:bodyPr wrap="square">
            <a:spAutoFit/>
          </a:bodyPr>
          <a:lstStyle/>
          <a:p>
            <a:pPr lvl="0" algn="just">
              <a:spcAft>
                <a:spcPts val="825"/>
              </a:spcAft>
              <a:tabLst>
                <a:tab pos="457200" algn="l"/>
              </a:tabLst>
            </a:pPr>
            <a:r>
              <a:rPr lang="ru-RU" sz="2000" b="1" dirty="0">
                <a:effectLst/>
                <a:latin typeface="Times New Roman" panose="02020603050405020304" pitchFamily="18" charset="0"/>
                <a:ea typeface="Times New Roman" panose="02020603050405020304" pitchFamily="18" charset="0"/>
              </a:rPr>
              <a:t>Постановление Правительства Российской Федерации от 16.04.2022 № 680 </a:t>
            </a:r>
            <a:endParaRPr lang="ru-RU" sz="2000" b="1" dirty="0">
              <a:latin typeface="Times New Roman" panose="02020603050405020304" pitchFamily="18" charset="0"/>
              <a:ea typeface="Times New Roman" panose="02020603050405020304" pitchFamily="18" charset="0"/>
            </a:endParaRP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Установить, что при возникновении в ходе исполнения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году допускаются следующие изменения существенных условий контракта:</a:t>
            </a:r>
          </a:p>
          <a:p>
            <a:pPr lvl="0" algn="just">
              <a:spcAft>
                <a:spcPts val="825"/>
              </a:spcAft>
              <a:tabLst>
                <a:tab pos="457200" algn="l"/>
              </a:tabLst>
            </a:pPr>
            <a:endParaRPr lang="ru-RU" i="1" dirty="0">
              <a:effectLst/>
              <a:latin typeface="Times New Roman" panose="02020603050405020304" pitchFamily="18" charset="0"/>
              <a:ea typeface="Times New Roman" panose="02020603050405020304" pitchFamily="18" charset="0"/>
            </a:endParaRP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а) изменение (продление) </a:t>
            </a:r>
            <a:r>
              <a:rPr lang="ru-RU" b="1" i="1" dirty="0">
                <a:effectLst/>
                <a:latin typeface="Times New Roman" panose="02020603050405020304" pitchFamily="18" charset="0"/>
                <a:ea typeface="Times New Roman" panose="02020603050405020304" pitchFamily="18" charset="0"/>
              </a:rPr>
              <a:t>срока исполнения контракта</a:t>
            </a:r>
            <a:r>
              <a:rPr lang="ru-RU" i="1" dirty="0">
                <a:effectLst/>
                <a:latin typeface="Times New Roman" panose="02020603050405020304" pitchFamily="18" charset="0"/>
                <a:ea typeface="Times New Roman" panose="02020603050405020304" pitchFamily="18" charset="0"/>
              </a:rPr>
              <a:t>,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Федерального закона "О контрактной системе в сфере закупок товаров, работ, услуг для обеспечения государственных и муниципальных нужд" </a:t>
            </a:r>
            <a:r>
              <a:rPr lang="ru-RU" b="1" i="1" dirty="0">
                <a:effectLst/>
                <a:latin typeface="Times New Roman" panose="02020603050405020304" pitchFamily="18" charset="0"/>
                <a:ea typeface="Times New Roman" panose="02020603050405020304" pitchFamily="18" charset="0"/>
              </a:rPr>
              <a:t>ранее изменялся</a:t>
            </a:r>
            <a:r>
              <a:rPr lang="ru-RU" i="1" dirty="0">
                <a:effectLst/>
                <a:latin typeface="Times New Roman" panose="02020603050405020304" pitchFamily="18" charset="0"/>
                <a:ea typeface="Times New Roman" panose="02020603050405020304" pitchFamily="18" charset="0"/>
              </a:rPr>
              <a:t>;</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б) изменение </a:t>
            </a:r>
            <a:r>
              <a:rPr lang="ru-RU" b="1" i="1" dirty="0">
                <a:effectLst/>
                <a:latin typeface="Times New Roman" panose="02020603050405020304" pitchFamily="18" charset="0"/>
                <a:ea typeface="Times New Roman" panose="02020603050405020304" pitchFamily="18" charset="0"/>
              </a:rPr>
              <a:t>объема и</a:t>
            </a:r>
            <a:r>
              <a:rPr lang="ru-RU" i="1" dirty="0">
                <a:effectLst/>
                <a:latin typeface="Times New Roman" panose="02020603050405020304" pitchFamily="18" charset="0"/>
                <a:ea typeface="Times New Roman" panose="02020603050405020304" pitchFamily="18" charset="0"/>
              </a:rPr>
              <a:t> (или) </a:t>
            </a:r>
            <a:r>
              <a:rPr lang="ru-RU" b="1" i="1" dirty="0">
                <a:effectLst/>
                <a:latin typeface="Times New Roman" panose="02020603050405020304" pitchFamily="18" charset="0"/>
                <a:ea typeface="Times New Roman" panose="02020603050405020304" pitchFamily="18" charset="0"/>
              </a:rPr>
              <a:t>видов выполняемых работ</a:t>
            </a:r>
            <a:r>
              <a:rPr lang="ru-RU" i="1" dirty="0">
                <a:effectLst/>
                <a:latin typeface="Times New Roman" panose="02020603050405020304" pitchFamily="18" charset="0"/>
                <a:ea typeface="Times New Roman" panose="02020603050405020304" pitchFamily="18" charset="0"/>
              </a:rPr>
              <a:t> по контракту, </a:t>
            </a:r>
            <a:r>
              <a:rPr lang="ru-RU" b="1" i="1" dirty="0">
                <a:effectLst/>
                <a:latin typeface="Times New Roman" panose="02020603050405020304" pitchFamily="18" charset="0"/>
                <a:ea typeface="Times New Roman" panose="02020603050405020304" pitchFamily="18" charset="0"/>
              </a:rPr>
              <a:t>спецификации и типов оборудования</a:t>
            </a:r>
            <a:r>
              <a:rPr lang="ru-RU" i="1" dirty="0">
                <a:effectLst/>
                <a:latin typeface="Times New Roman" panose="02020603050405020304" pitchFamily="18" charset="0"/>
                <a:ea typeface="Times New Roman" panose="02020603050405020304" pitchFamily="18" charset="0"/>
              </a:rPr>
              <a:t>, предусмотренных проектной документацией;</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в) изменения, связанные с </a:t>
            </a:r>
            <a:r>
              <a:rPr lang="ru-RU" b="1" i="1" dirty="0">
                <a:effectLst/>
                <a:latin typeface="Times New Roman" panose="02020603050405020304" pitchFamily="18" charset="0"/>
                <a:ea typeface="Times New Roman" panose="02020603050405020304" pitchFamily="18" charset="0"/>
              </a:rPr>
              <a:t>заменой строительных ресурсов на аналогичные строительные ресурсы</a:t>
            </a:r>
            <a:r>
              <a:rPr lang="ru-RU" i="1" dirty="0">
                <a:effectLst/>
                <a:latin typeface="Times New Roman" panose="02020603050405020304" pitchFamily="18" charset="0"/>
                <a:ea typeface="Times New Roman" panose="02020603050405020304" pitchFamily="18" charset="0"/>
              </a:rPr>
              <a:t>, в том числе в связи с внесением изменений в проектную документацию;</a:t>
            </a:r>
          </a:p>
        </p:txBody>
      </p:sp>
      <p:sp>
        <p:nvSpPr>
          <p:cNvPr id="3" name="TextBox 2">
            <a:extLst>
              <a:ext uri="{FF2B5EF4-FFF2-40B4-BE49-F238E27FC236}">
                <a16:creationId xmlns:a16="http://schemas.microsoft.com/office/drawing/2014/main" id="{8B143CDF-EFEA-1D33-3025-3E829DE5F5B5}"/>
              </a:ext>
            </a:extLst>
          </p:cNvPr>
          <p:cNvSpPr txBox="1"/>
          <p:nvPr/>
        </p:nvSpPr>
        <p:spPr>
          <a:xfrm>
            <a:off x="737616" y="312682"/>
            <a:ext cx="5358384" cy="523220"/>
          </a:xfrm>
          <a:prstGeom prst="rect">
            <a:avLst/>
          </a:prstGeom>
          <a:noFill/>
        </p:spPr>
        <p:txBody>
          <a:bodyPr wrap="square" rtlCol="0">
            <a:spAutoFit/>
          </a:bodyPr>
          <a:lstStyle/>
          <a:p>
            <a:r>
              <a:rPr lang="ru-RU" sz="2800" b="1" dirty="0">
                <a:solidFill>
                  <a:srgbClr val="0085A4"/>
                </a:solidFill>
                <a:effectLst>
                  <a:outerShdw blurRad="38100" dist="38100" dir="2700000" algn="tl">
                    <a:srgbClr val="000000">
                      <a:alpha val="43137"/>
                    </a:srgbClr>
                  </a:outerShdw>
                </a:effectLst>
              </a:rPr>
              <a:t>Стройка</a:t>
            </a:r>
          </a:p>
        </p:txBody>
      </p:sp>
    </p:spTree>
    <p:extLst>
      <p:ext uri="{BB962C8B-B14F-4D97-AF65-F5344CB8AC3E}">
        <p14:creationId xmlns:p14="http://schemas.microsoft.com/office/powerpoint/2010/main" val="198096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631DE-7EE8-A469-6DB9-F1A722E7A163}"/>
              </a:ext>
            </a:extLst>
          </p:cNvPr>
          <p:cNvSpPr txBox="1"/>
          <p:nvPr/>
        </p:nvSpPr>
        <p:spPr>
          <a:xfrm>
            <a:off x="582572" y="894973"/>
            <a:ext cx="11508909" cy="4791055"/>
          </a:xfrm>
          <a:prstGeom prst="rect">
            <a:avLst/>
          </a:prstGeom>
          <a:noFill/>
        </p:spPr>
        <p:txBody>
          <a:bodyPr wrap="square">
            <a:spAutoFit/>
          </a:bodyPr>
          <a:lstStyle/>
          <a:p>
            <a:pPr lvl="0" algn="just">
              <a:spcAft>
                <a:spcPts val="825"/>
              </a:spcAft>
              <a:tabLst>
                <a:tab pos="457200" algn="l"/>
              </a:tabLst>
            </a:pPr>
            <a:r>
              <a:rPr lang="ru-RU" sz="2000" b="1" dirty="0">
                <a:effectLst/>
                <a:latin typeface="Times New Roman" panose="02020603050405020304" pitchFamily="18" charset="0"/>
                <a:ea typeface="Times New Roman" panose="02020603050405020304" pitchFamily="18" charset="0"/>
              </a:rPr>
              <a:t>Постановление Правительства Российской Федерации от 16.04.2022 № 680 </a:t>
            </a:r>
            <a:endParaRPr lang="ru-RU" sz="2000" b="1" dirty="0">
              <a:latin typeface="Times New Roman" panose="02020603050405020304" pitchFamily="18" charset="0"/>
              <a:ea typeface="Times New Roman" panose="02020603050405020304" pitchFamily="18" charset="0"/>
            </a:endParaRP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Установить, что при возникновении в ходе исполнения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году допускаются следующие изменения существенных условий контракта:</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г) изменение </a:t>
            </a:r>
            <a:r>
              <a:rPr lang="ru-RU" b="1" i="1" dirty="0">
                <a:effectLst/>
                <a:latin typeface="Times New Roman" panose="02020603050405020304" pitchFamily="18" charset="0"/>
                <a:ea typeface="Times New Roman" panose="02020603050405020304" pitchFamily="18" charset="0"/>
              </a:rPr>
              <a:t>отдельных этапов исполнения </a:t>
            </a:r>
            <a:r>
              <a:rPr lang="ru-RU" i="1" dirty="0">
                <a:effectLst/>
                <a:latin typeface="Times New Roman" panose="02020603050405020304" pitchFamily="18" charset="0"/>
                <a:ea typeface="Times New Roman" panose="02020603050405020304" pitchFamily="18" charset="0"/>
              </a:rPr>
              <a:t>контракта, в том числе наименования, состава, объемов и видов работ, цены отдельного этапа исполнения контракта;</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д) </a:t>
            </a:r>
            <a:r>
              <a:rPr lang="ru-RU" b="1" i="1" dirty="0">
                <a:effectLst/>
                <a:latin typeface="Times New Roman" panose="02020603050405020304" pitchFamily="18" charset="0"/>
                <a:ea typeface="Times New Roman" panose="02020603050405020304" pitchFamily="18" charset="0"/>
              </a:rPr>
              <a:t>установление условия о выплате аванса или об изменении установленного размера аванса</a:t>
            </a:r>
            <a:r>
              <a:rPr lang="ru-RU" i="1" dirty="0">
                <a:effectLst/>
                <a:latin typeface="Times New Roman" panose="02020603050405020304" pitchFamily="18" charset="0"/>
                <a:ea typeface="Times New Roman" panose="02020603050405020304" pitchFamily="18" charset="0"/>
              </a:rPr>
              <a:t>;</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е) изменение </a:t>
            </a:r>
            <a:r>
              <a:rPr lang="ru-RU" b="1" i="1" dirty="0">
                <a:effectLst/>
                <a:latin typeface="Times New Roman" panose="02020603050405020304" pitchFamily="18" charset="0"/>
                <a:ea typeface="Times New Roman" panose="02020603050405020304" pitchFamily="18" charset="0"/>
              </a:rPr>
              <a:t>порядка приемки и оплаты отдельного этапа </a:t>
            </a:r>
            <a:r>
              <a:rPr lang="ru-RU" i="1" dirty="0">
                <a:effectLst/>
                <a:latin typeface="Times New Roman" panose="02020603050405020304" pitchFamily="18" charset="0"/>
                <a:ea typeface="Times New Roman" panose="02020603050405020304" pitchFamily="18" charset="0"/>
              </a:rPr>
              <a:t>исполнения контракта, результатов выполненных работ;</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ж) изменение (увеличение) </a:t>
            </a:r>
            <a:r>
              <a:rPr lang="ru-RU" b="1" i="1" dirty="0">
                <a:effectLst/>
                <a:latin typeface="Times New Roman" panose="02020603050405020304" pitchFamily="18" charset="0"/>
                <a:ea typeface="Times New Roman" panose="02020603050405020304" pitchFamily="18" charset="0"/>
              </a:rPr>
              <a:t>цены контракта </a:t>
            </a:r>
            <a:r>
              <a:rPr lang="ru-RU" b="1" i="1" u="sng" dirty="0">
                <a:effectLst/>
                <a:latin typeface="Times New Roman" panose="02020603050405020304" pitchFamily="18" charset="0"/>
                <a:ea typeface="Times New Roman" panose="02020603050405020304" pitchFamily="18" charset="0"/>
              </a:rPr>
              <a:t>без изменения объема и (или) видов выполняемых работ </a:t>
            </a:r>
            <a:r>
              <a:rPr lang="ru-RU" i="1" dirty="0">
                <a:effectLst/>
                <a:latin typeface="Times New Roman" panose="02020603050405020304" pitchFamily="18" charset="0"/>
                <a:ea typeface="Times New Roman" panose="02020603050405020304" pitchFamily="18" charset="0"/>
              </a:rPr>
              <a:t>в связи с увеличением цен на строительные ресурсы </a:t>
            </a:r>
            <a:r>
              <a:rPr lang="ru-RU" b="1" i="1" dirty="0">
                <a:effectLst/>
                <a:latin typeface="Times New Roman" panose="02020603050405020304" pitchFamily="18" charset="0"/>
                <a:ea typeface="Times New Roman" panose="02020603050405020304" pitchFamily="18" charset="0"/>
              </a:rPr>
              <a:t>в порядке, установленном постановлением </a:t>
            </a:r>
            <a:r>
              <a:rPr lang="ru-RU" i="1" dirty="0">
                <a:effectLst/>
                <a:latin typeface="Times New Roman" panose="02020603050405020304" pitchFamily="18" charset="0"/>
                <a:ea typeface="Times New Roman" panose="02020603050405020304" pitchFamily="18" charset="0"/>
              </a:rPr>
              <a:t>Правительства Российской Федерации от 9 августа 2021 г</a:t>
            </a:r>
            <a:r>
              <a:rPr lang="ru-RU" b="1" i="1" dirty="0">
                <a:effectLst/>
                <a:latin typeface="Times New Roman" panose="02020603050405020304" pitchFamily="18" charset="0"/>
                <a:ea typeface="Times New Roman" panose="02020603050405020304" pitchFamily="18" charset="0"/>
              </a:rPr>
              <a:t>. N 1315 </a:t>
            </a:r>
            <a:r>
              <a:rPr lang="ru-RU" i="1" dirty="0">
                <a:effectLst/>
                <a:latin typeface="Times New Roman" panose="02020603050405020304" pitchFamily="18" charset="0"/>
                <a:ea typeface="Times New Roman" panose="02020603050405020304" pitchFamily="18" charset="0"/>
              </a:rPr>
              <a:t>"О внесении изменений в некоторые акты Правительства Российской Федерации". </a:t>
            </a:r>
          </a:p>
        </p:txBody>
      </p:sp>
      <p:sp>
        <p:nvSpPr>
          <p:cNvPr id="3" name="TextBox 2">
            <a:extLst>
              <a:ext uri="{FF2B5EF4-FFF2-40B4-BE49-F238E27FC236}">
                <a16:creationId xmlns:a16="http://schemas.microsoft.com/office/drawing/2014/main" id="{C7968583-6110-58CB-CF0F-61ACA6A4F181}"/>
              </a:ext>
            </a:extLst>
          </p:cNvPr>
          <p:cNvSpPr txBox="1"/>
          <p:nvPr/>
        </p:nvSpPr>
        <p:spPr>
          <a:xfrm>
            <a:off x="737616" y="312682"/>
            <a:ext cx="5358384" cy="523220"/>
          </a:xfrm>
          <a:prstGeom prst="rect">
            <a:avLst/>
          </a:prstGeom>
          <a:noFill/>
        </p:spPr>
        <p:txBody>
          <a:bodyPr wrap="square" rtlCol="0">
            <a:spAutoFit/>
          </a:bodyPr>
          <a:lstStyle/>
          <a:p>
            <a:r>
              <a:rPr lang="ru-RU" sz="2800" b="1" dirty="0">
                <a:solidFill>
                  <a:srgbClr val="0085A4"/>
                </a:solidFill>
                <a:effectLst>
                  <a:outerShdw blurRad="38100" dist="38100" dir="2700000" algn="tl">
                    <a:srgbClr val="000000">
                      <a:alpha val="43137"/>
                    </a:srgbClr>
                  </a:outerShdw>
                </a:effectLst>
              </a:rPr>
              <a:t>Стройка</a:t>
            </a:r>
          </a:p>
        </p:txBody>
      </p:sp>
    </p:spTree>
    <p:extLst>
      <p:ext uri="{BB962C8B-B14F-4D97-AF65-F5344CB8AC3E}">
        <p14:creationId xmlns:p14="http://schemas.microsoft.com/office/powerpoint/2010/main" val="273309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631DE-7EE8-A469-6DB9-F1A722E7A163}"/>
              </a:ext>
            </a:extLst>
          </p:cNvPr>
          <p:cNvSpPr txBox="1"/>
          <p:nvPr/>
        </p:nvSpPr>
        <p:spPr>
          <a:xfrm>
            <a:off x="582572" y="894973"/>
            <a:ext cx="11508909" cy="3375283"/>
          </a:xfrm>
          <a:prstGeom prst="rect">
            <a:avLst/>
          </a:prstGeom>
          <a:noFill/>
        </p:spPr>
        <p:txBody>
          <a:bodyPr wrap="square">
            <a:spAutoFit/>
          </a:bodyPr>
          <a:lstStyle/>
          <a:p>
            <a:pPr lvl="0" algn="just">
              <a:spcAft>
                <a:spcPts val="825"/>
              </a:spcAft>
              <a:tabLst>
                <a:tab pos="457200" algn="l"/>
              </a:tabLst>
            </a:pPr>
            <a:r>
              <a:rPr lang="ru-RU" sz="2000" b="1" dirty="0">
                <a:effectLst/>
                <a:latin typeface="Times New Roman" panose="02020603050405020304" pitchFamily="18" charset="0"/>
                <a:ea typeface="Times New Roman" panose="02020603050405020304" pitchFamily="18" charset="0"/>
              </a:rPr>
              <a:t>Постановление Правительства Российской Федерации от 16.04.2022 № 680 </a:t>
            </a:r>
            <a:endParaRPr lang="ru-RU" sz="2000" b="1" dirty="0">
              <a:latin typeface="Times New Roman" panose="02020603050405020304" pitchFamily="18" charset="0"/>
              <a:ea typeface="Times New Roman" panose="02020603050405020304" pitchFamily="18" charset="0"/>
            </a:endParaRP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Установить, что при возникновении в ходе исполнения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году допускаются следующие изменения существенных условий контракта:</a:t>
            </a:r>
          </a:p>
          <a:p>
            <a:pPr lvl="0" algn="just">
              <a:spcAft>
                <a:spcPts val="825"/>
              </a:spcAft>
              <a:tabLst>
                <a:tab pos="457200" algn="l"/>
              </a:tabLst>
            </a:pPr>
            <a:r>
              <a:rPr lang="ru-RU" i="1" dirty="0">
                <a:effectLst/>
                <a:latin typeface="Times New Roman" panose="02020603050405020304" pitchFamily="18" charset="0"/>
                <a:ea typeface="Times New Roman" panose="02020603050405020304" pitchFamily="18" charset="0"/>
              </a:rPr>
              <a:t>з) </a:t>
            </a:r>
            <a:r>
              <a:rPr lang="ru-RU" b="1" i="1" dirty="0">
                <a:effectLst/>
                <a:latin typeface="Times New Roman" panose="02020603050405020304" pitchFamily="18" charset="0"/>
                <a:ea typeface="Times New Roman" panose="02020603050405020304" pitchFamily="18" charset="0"/>
              </a:rPr>
              <a:t>изменение условий о порядке перечисления средств</a:t>
            </a:r>
            <a:r>
              <a:rPr lang="ru-RU" i="1" dirty="0">
                <a:effectLst/>
                <a:latin typeface="Times New Roman" panose="02020603050405020304" pitchFamily="18" charset="0"/>
                <a:ea typeface="Times New Roman" panose="02020603050405020304" pitchFamily="18" charset="0"/>
              </a:rPr>
              <a:t> поставщикам (подрядчикам, исполнителям) по контрактам (договорам), заключаемым в рамках исполнения контракта, с лицевых счетов, открытых заказчикам по таким контрактам (договорам) в территориальных органах Федерального казначейства, на расчетные счета, открытые поставщикам (подрядчикам, исполнителям) по контрактам (договорам) в кредитных организациях, в случаях, установленных законодательством Российской Федерации.</a:t>
            </a:r>
          </a:p>
        </p:txBody>
      </p:sp>
      <p:sp>
        <p:nvSpPr>
          <p:cNvPr id="3" name="TextBox 2">
            <a:extLst>
              <a:ext uri="{FF2B5EF4-FFF2-40B4-BE49-F238E27FC236}">
                <a16:creationId xmlns:a16="http://schemas.microsoft.com/office/drawing/2014/main" id="{2CA07D58-EFF0-51C9-E9ED-BD50E398BED2}"/>
              </a:ext>
            </a:extLst>
          </p:cNvPr>
          <p:cNvSpPr txBox="1"/>
          <p:nvPr/>
        </p:nvSpPr>
        <p:spPr>
          <a:xfrm>
            <a:off x="737616" y="312682"/>
            <a:ext cx="5358384" cy="523220"/>
          </a:xfrm>
          <a:prstGeom prst="rect">
            <a:avLst/>
          </a:prstGeom>
          <a:noFill/>
        </p:spPr>
        <p:txBody>
          <a:bodyPr wrap="square" rtlCol="0">
            <a:spAutoFit/>
          </a:bodyPr>
          <a:lstStyle/>
          <a:p>
            <a:r>
              <a:rPr lang="ru-RU" sz="2800" b="1" dirty="0">
                <a:solidFill>
                  <a:srgbClr val="0085A4"/>
                </a:solidFill>
                <a:effectLst>
                  <a:outerShdw blurRad="38100" dist="38100" dir="2700000" algn="tl">
                    <a:srgbClr val="000000">
                      <a:alpha val="43137"/>
                    </a:srgbClr>
                  </a:outerShdw>
                </a:effectLst>
              </a:rPr>
              <a:t>Стройка</a:t>
            </a:r>
          </a:p>
        </p:txBody>
      </p:sp>
    </p:spTree>
    <p:extLst>
      <p:ext uri="{BB962C8B-B14F-4D97-AF65-F5344CB8AC3E}">
        <p14:creationId xmlns:p14="http://schemas.microsoft.com/office/powerpoint/2010/main" val="103901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524B70-43D5-3EEB-DDDF-539F3589CA65}"/>
              </a:ext>
            </a:extLst>
          </p:cNvPr>
          <p:cNvSpPr txBox="1"/>
          <p:nvPr/>
        </p:nvSpPr>
        <p:spPr>
          <a:xfrm>
            <a:off x="532638" y="1021003"/>
            <a:ext cx="11180826" cy="461665"/>
          </a:xfrm>
          <a:prstGeom prst="rect">
            <a:avLst/>
          </a:prstGeom>
          <a:noFill/>
        </p:spPr>
        <p:txBody>
          <a:bodyPr wrap="square">
            <a:spAutoFit/>
          </a:bodyPr>
          <a:lstStyle/>
          <a:p>
            <a:pPr lvl="0" algn="just">
              <a:spcAft>
                <a:spcPts val="825"/>
              </a:spcAft>
              <a:tabLst>
                <a:tab pos="457200" algn="l"/>
              </a:tabLst>
            </a:pPr>
            <a:r>
              <a:rPr lang="ru-RU" sz="2400" b="1" dirty="0">
                <a:effectLst/>
                <a:latin typeface="Times New Roman" panose="02020603050405020304" pitchFamily="18" charset="0"/>
                <a:ea typeface="Times New Roman" panose="02020603050405020304" pitchFamily="18" charset="0"/>
              </a:rPr>
              <a:t>Постановление Правительства РФ от 06.03.2023 N 348 </a:t>
            </a:r>
            <a:endParaRPr lang="ru-RU" sz="2400" b="1"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EA42328-8FBB-2B98-3CA7-B36968E867AC}"/>
              </a:ext>
            </a:extLst>
          </p:cNvPr>
          <p:cNvSpPr txBox="1"/>
          <p:nvPr/>
        </p:nvSpPr>
        <p:spPr>
          <a:xfrm>
            <a:off x="737616" y="312682"/>
            <a:ext cx="5358384" cy="523220"/>
          </a:xfrm>
          <a:prstGeom prst="rect">
            <a:avLst/>
          </a:prstGeom>
          <a:noFill/>
        </p:spPr>
        <p:txBody>
          <a:bodyPr wrap="square" rtlCol="0">
            <a:spAutoFit/>
          </a:bodyPr>
          <a:lstStyle/>
          <a:p>
            <a:r>
              <a:rPr lang="ru-RU" sz="2800" b="1" dirty="0">
                <a:solidFill>
                  <a:srgbClr val="0085A4"/>
                </a:solidFill>
                <a:effectLst>
                  <a:outerShdw blurRad="38100" dist="38100" dir="2700000" algn="tl">
                    <a:srgbClr val="000000">
                      <a:alpha val="43137"/>
                    </a:srgbClr>
                  </a:outerShdw>
                </a:effectLst>
              </a:rPr>
              <a:t>Авансирование</a:t>
            </a:r>
          </a:p>
        </p:txBody>
      </p:sp>
      <p:sp>
        <p:nvSpPr>
          <p:cNvPr id="5" name="TextBox 4">
            <a:extLst>
              <a:ext uri="{FF2B5EF4-FFF2-40B4-BE49-F238E27FC236}">
                <a16:creationId xmlns:a16="http://schemas.microsoft.com/office/drawing/2014/main" id="{F998F100-5E70-5EDA-1F1C-350BA1DFADFE}"/>
              </a:ext>
            </a:extLst>
          </p:cNvPr>
          <p:cNvSpPr txBox="1"/>
          <p:nvPr/>
        </p:nvSpPr>
        <p:spPr>
          <a:xfrm>
            <a:off x="642366" y="1482668"/>
            <a:ext cx="10143744" cy="5262979"/>
          </a:xfrm>
          <a:prstGeom prst="rect">
            <a:avLst/>
          </a:prstGeom>
          <a:noFill/>
        </p:spPr>
        <p:txBody>
          <a:bodyPr wrap="square" rtlCol="0">
            <a:spAutoFit/>
          </a:bodyPr>
          <a:lstStyle/>
          <a:p>
            <a:r>
              <a:rPr lang="ru-RU" sz="1600" dirty="0"/>
              <a:t>Установлено, что в 2023 году получатели средств федерального бюджета предусматривают в заключаемых ими госконтрактах, средства на финансовое обеспечение которых подлежат казначейскому сопровождению, авансовые платежи в размере от 30 до 50% суммы госконтракта, но не более лимитов бюджетных обязательств, доведенных до получателей средств федерального бюджета на указанные цели на соответствующий финансовый год.</a:t>
            </a:r>
          </a:p>
          <a:p>
            <a:endParaRPr lang="ru-RU" sz="1600" dirty="0"/>
          </a:p>
          <a:p>
            <a:r>
              <a:rPr lang="ru-RU" sz="1600" dirty="0"/>
              <a:t>В случае если госконтракт, не подлежащий казначейскому сопровождению, исполняется в 2023 году и последующих годах и доведенных лимитов бюджетных обязательств недостаточно для выплаты авансового платежа в текущем финансовом году, то в госконтракте предусматривается условие о выплате части такого авансового платежа в оставшемся размере не позднее 1 февраля очередного финансового года без подтверждения поставки товаров (выполнения работ, оказания услуг) в объеме ранее выплаченного авансового платежа.</a:t>
            </a:r>
          </a:p>
          <a:p>
            <a:endParaRPr lang="ru-RU" sz="1600" dirty="0"/>
          </a:p>
          <a:p>
            <a:r>
              <a:rPr lang="ru-RU" sz="1600" dirty="0"/>
              <a:t>Получатели средств федерального бюджета вправе внести по соглашению сторон в ранее заключенные госконтракты изменения в части увеличения предусмотренных ими размеров авансовых платежей с соблюдением размера обеспечения исполнения госконтракта.</a:t>
            </a:r>
          </a:p>
          <a:p>
            <a:endParaRPr lang="ru-RU" sz="1600" dirty="0"/>
          </a:p>
          <a:p>
            <a:r>
              <a:rPr lang="ru-RU" sz="1600" dirty="0"/>
              <a:t>До 31 декабря 2023 года включительно приостановлено действие отдельных положений, касающихся авансовых платежей в размере 90% и 30% (абзац 4 подпункта "а" и подпункт "б" пункта 18 Положения о мерах по обеспечению исполнения федерального бюджета, утвержденного Постановлением Правительства РФ от 09.12.2017 N 1496).</a:t>
            </a:r>
          </a:p>
        </p:txBody>
      </p:sp>
    </p:spTree>
    <p:extLst>
      <p:ext uri="{BB962C8B-B14F-4D97-AF65-F5344CB8AC3E}">
        <p14:creationId xmlns:p14="http://schemas.microsoft.com/office/powerpoint/2010/main" val="339179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8C0919-8D35-CEFC-B3D9-1D3E445FE316}"/>
              </a:ext>
            </a:extLst>
          </p:cNvPr>
          <p:cNvSpPr txBox="1"/>
          <p:nvPr/>
        </p:nvSpPr>
        <p:spPr>
          <a:xfrm>
            <a:off x="518160" y="658123"/>
            <a:ext cx="11298701" cy="5693866"/>
          </a:xfrm>
          <a:prstGeom prst="rect">
            <a:avLst/>
          </a:prstGeom>
          <a:noFill/>
        </p:spPr>
        <p:txBody>
          <a:bodyPr wrap="square">
            <a:spAutoFit/>
          </a:bodyPr>
          <a:lstStyle/>
          <a:p>
            <a:pPr algn="ctr"/>
            <a:r>
              <a:rPr lang="ru-RU" sz="2000" b="1" dirty="0" err="1">
                <a:effectLst/>
                <a:latin typeface="Times New Roman" panose="02020603050405020304" pitchFamily="18" charset="0"/>
                <a:ea typeface="Times New Roman" panose="02020603050405020304" pitchFamily="18" charset="0"/>
              </a:rPr>
              <a:t>Допработы</a:t>
            </a:r>
            <a:r>
              <a:rPr lang="ru-RU" sz="2000" b="1" dirty="0">
                <a:effectLst/>
                <a:latin typeface="Times New Roman" panose="02020603050405020304" pitchFamily="18" charset="0"/>
                <a:ea typeface="Times New Roman" panose="02020603050405020304" pitchFamily="18" charset="0"/>
              </a:rPr>
              <a:t> выполнили без соглашения — с </a:t>
            </a:r>
            <a:r>
              <a:rPr lang="ru-RU" sz="2000" b="1" dirty="0" err="1">
                <a:effectLst/>
                <a:latin typeface="Times New Roman" panose="02020603050405020304" pitchFamily="18" charset="0"/>
                <a:ea typeface="Times New Roman" panose="02020603050405020304" pitchFamily="18" charset="0"/>
              </a:rPr>
              <a:t>госзаказчика</a:t>
            </a:r>
            <a:r>
              <a:rPr lang="ru-RU" sz="2000" b="1" dirty="0">
                <a:effectLst/>
                <a:latin typeface="Times New Roman" panose="02020603050405020304" pitchFamily="18" charset="0"/>
                <a:ea typeface="Times New Roman" panose="02020603050405020304" pitchFamily="18" charset="0"/>
              </a:rPr>
              <a:t> взыскали оплату с учетом поведения и переписки</a:t>
            </a:r>
            <a:endParaRPr lang="ru-RU" sz="1800" dirty="0">
              <a:effectLst/>
              <a:latin typeface="Times New Roman" panose="02020603050405020304" pitchFamily="18" charset="0"/>
              <a:ea typeface="Times New Roman" panose="02020603050405020304" pitchFamily="18" charset="0"/>
            </a:endParaRP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Стороны договорились о благоустройстве сквера за 2 года. Результат сдали досрочно. Заказчик принял его частично, </a:t>
            </a:r>
            <a:r>
              <a:rPr lang="ru-RU" sz="1800" dirty="0" err="1">
                <a:effectLst/>
                <a:latin typeface="Times New Roman" panose="02020603050405020304" pitchFamily="18" charset="0"/>
                <a:ea typeface="Times New Roman" panose="02020603050405020304" pitchFamily="18" charset="0"/>
              </a:rPr>
              <a:t>допработы</a:t>
            </a:r>
            <a:r>
              <a:rPr lang="ru-RU" sz="1800" dirty="0">
                <a:effectLst/>
                <a:latin typeface="Times New Roman" panose="02020603050405020304" pitchFamily="18" charset="0"/>
                <a:ea typeface="Times New Roman" panose="02020603050405020304" pitchFamily="18" charset="0"/>
              </a:rPr>
              <a:t> не оплатил. Он устно обещал сделать это на втором этапе финансирования, но позднее отказал.</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Три инстанции  подтвердили необходимость взыскания денежных средств на основании:</a:t>
            </a:r>
          </a:p>
          <a:p>
            <a:r>
              <a:rPr lang="ru-RU" sz="1800" dirty="0">
                <a:effectLst/>
                <a:latin typeface="Times New Roman" panose="02020603050405020304" pitchFamily="18" charset="0"/>
                <a:ea typeface="Times New Roman" panose="02020603050405020304" pitchFamily="18" charset="0"/>
              </a:rPr>
              <a:t> </a:t>
            </a:r>
          </a:p>
          <a:p>
            <a:pPr marL="342900" lvl="0" indent="-342900">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без </a:t>
            </a:r>
            <a:r>
              <a:rPr lang="ru-RU" sz="1800" dirty="0" err="1">
                <a:effectLst/>
                <a:latin typeface="Times New Roman" panose="02020603050405020304" pitchFamily="18" charset="0"/>
                <a:ea typeface="Times New Roman" panose="02020603050405020304" pitchFamily="18" charset="0"/>
              </a:rPr>
              <a:t>допработ</a:t>
            </a:r>
            <a:r>
              <a:rPr lang="ru-RU" sz="1800" dirty="0">
                <a:effectLst/>
                <a:latin typeface="Times New Roman" panose="02020603050405020304" pitchFamily="18" charset="0"/>
                <a:ea typeface="Times New Roman" panose="02020603050405020304" pitchFamily="18" charset="0"/>
              </a:rPr>
              <a:t> не достигли бы цели контракта. Их необходимость подтверждали работники заказчика, когда составляли акты приемки скрытых работ и промежуточной приемки ответственных конструкций;</a:t>
            </a:r>
          </a:p>
          <a:p>
            <a:pPr marL="342900" lvl="0" indent="-342900">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подрядчик выполнил благоустройство по проекту, который ему передали. Претензий к результату заказчик не имел. Итоговая стоимость не превысила твердую цену контракта, бюджетные средства сэкономили;</a:t>
            </a:r>
          </a:p>
          <a:p>
            <a:pPr marL="342900" lvl="0" indent="-342900">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спорные работы согласовали конклюдентными действиями и перепиской. То, что заказчика о них не предупредили письменно, не говорит о злоупотреблении подрядчика и не освобождает от оплаты. Работы имеют потребительскую ценность.</a:t>
            </a:r>
          </a:p>
          <a:p>
            <a:pPr marL="457200"/>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Документ:</a:t>
            </a:r>
          </a:p>
          <a:p>
            <a:r>
              <a:rPr lang="ru-RU" sz="1800" dirty="0">
                <a:effectLst/>
                <a:latin typeface="Times New Roman" panose="02020603050405020304" pitchFamily="18" charset="0"/>
                <a:ea typeface="Times New Roman" panose="02020603050405020304" pitchFamily="18" charset="0"/>
              </a:rPr>
              <a:t>Постановление АС Центрального округа от 27.12.2022 по делу N А14-12431/2021</a:t>
            </a:r>
          </a:p>
        </p:txBody>
      </p:sp>
      <p:sp>
        <p:nvSpPr>
          <p:cNvPr id="2" name="TextBox 1">
            <a:extLst>
              <a:ext uri="{FF2B5EF4-FFF2-40B4-BE49-F238E27FC236}">
                <a16:creationId xmlns:a16="http://schemas.microsoft.com/office/drawing/2014/main" id="{2B89B4D6-C1D0-9B1F-13C7-F0C5C8D3C693}"/>
              </a:ext>
            </a:extLst>
          </p:cNvPr>
          <p:cNvSpPr txBox="1"/>
          <p:nvPr/>
        </p:nvSpPr>
        <p:spPr>
          <a:xfrm>
            <a:off x="518160" y="126633"/>
            <a:ext cx="4610910" cy="461665"/>
          </a:xfrm>
          <a:prstGeom prst="rect">
            <a:avLst/>
          </a:prstGeom>
          <a:noFill/>
        </p:spPr>
        <p:txBody>
          <a:bodyPr wrap="square" rtlCol="0">
            <a:spAutoFit/>
          </a:bodyPr>
          <a:lstStyle/>
          <a:p>
            <a:r>
              <a:rPr lang="ru-RU" sz="2400" b="1" dirty="0">
                <a:solidFill>
                  <a:srgbClr val="0E779D"/>
                </a:solidFill>
              </a:rPr>
              <a:t>Судебная практика</a:t>
            </a:r>
          </a:p>
        </p:txBody>
      </p:sp>
    </p:spTree>
    <p:extLst>
      <p:ext uri="{BB962C8B-B14F-4D97-AF65-F5344CB8AC3E}">
        <p14:creationId xmlns:p14="http://schemas.microsoft.com/office/powerpoint/2010/main" val="49079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EB162F8E-181B-4C43-BD68-50020317AF73}"/>
              </a:ext>
            </a:extLst>
          </p:cNvPr>
          <p:cNvSpPr/>
          <p:nvPr/>
        </p:nvSpPr>
        <p:spPr>
          <a:xfrm>
            <a:off x="0" y="0"/>
            <a:ext cx="5537195" cy="6858000"/>
          </a:xfrm>
          <a:prstGeom prst="rect">
            <a:avLst/>
          </a:prstGeom>
          <a:solidFill>
            <a:srgbClr val="0085A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fontAlgn="auto">
              <a:spcBef>
                <a:spcPts val="0"/>
              </a:spcBef>
              <a:spcAft>
                <a:spcPts val="0"/>
              </a:spcAft>
              <a:defRPr/>
            </a:pPr>
            <a:r>
              <a:rPr kumimoji="0" lang="ru-RU" dirty="0"/>
              <a:t> </a:t>
            </a:r>
          </a:p>
        </p:txBody>
      </p:sp>
      <p:sp>
        <p:nvSpPr>
          <p:cNvPr id="22" name="Прямоугольник 48">
            <a:extLst>
              <a:ext uri="{FF2B5EF4-FFF2-40B4-BE49-F238E27FC236}">
                <a16:creationId xmlns:a16="http://schemas.microsoft.com/office/drawing/2014/main" id="{C5643E4E-7697-4297-8C87-BDD5CCF12976}"/>
              </a:ext>
            </a:extLst>
          </p:cNvPr>
          <p:cNvSpPr>
            <a:spLocks noChangeArrowheads="1"/>
          </p:cNvSpPr>
          <p:nvPr/>
        </p:nvSpPr>
        <p:spPr bwMode="auto">
          <a:xfrm>
            <a:off x="4658217" y="2931020"/>
            <a:ext cx="7109259" cy="1008444"/>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cs typeface="Arial"/>
            </a:endParaRPr>
          </a:p>
        </p:txBody>
      </p:sp>
      <p:sp>
        <p:nvSpPr>
          <p:cNvPr id="16391" name="TextBox 26">
            <a:extLst>
              <a:ext uri="{FF2B5EF4-FFF2-40B4-BE49-F238E27FC236}">
                <a16:creationId xmlns:a16="http://schemas.microsoft.com/office/drawing/2014/main" id="{A2B5054D-3C56-4AA8-9C3E-687B3601B1E7}"/>
              </a:ext>
            </a:extLst>
          </p:cNvPr>
          <p:cNvSpPr txBox="1">
            <a:spLocks noChangeArrowheads="1"/>
          </p:cNvSpPr>
          <p:nvPr/>
        </p:nvSpPr>
        <p:spPr bwMode="auto">
          <a:xfrm>
            <a:off x="4823699" y="2931019"/>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Poppins" charset="0"/>
              </a:rPr>
              <a:t>1</a:t>
            </a:r>
            <a:endParaRPr kumimoji="0" lang="en-US" altLang="ru-RU" sz="3000" b="1" dirty="0">
              <a:solidFill>
                <a:srgbClr val="FFFFFF"/>
              </a:solidFill>
              <a:latin typeface="Poppins" charset="0"/>
            </a:endParaRPr>
          </a:p>
        </p:txBody>
      </p:sp>
      <p:sp>
        <p:nvSpPr>
          <p:cNvPr id="27" name="TextBox 26">
            <a:extLst>
              <a:ext uri="{FF2B5EF4-FFF2-40B4-BE49-F238E27FC236}">
                <a16:creationId xmlns:a16="http://schemas.microsoft.com/office/drawing/2014/main" id="{A8F65AB8-EC05-4C13-A1AF-66EDCEED737B}"/>
              </a:ext>
            </a:extLst>
          </p:cNvPr>
          <p:cNvSpPr txBox="1"/>
          <p:nvPr/>
        </p:nvSpPr>
        <p:spPr>
          <a:xfrm>
            <a:off x="5192223" y="3112075"/>
            <a:ext cx="6328843" cy="400110"/>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2000" dirty="0">
                <a:latin typeface="Arial" panose="020B0604020202020204" pitchFamily="34" charset="0"/>
                <a:ea typeface="Calibri" panose="020F0502020204030204" pitchFamily="34" charset="0"/>
              </a:rPr>
              <a:t>Требования к содержанию контракта</a:t>
            </a:r>
            <a:endParaRPr lang="ru-RU" sz="2000" dirty="0">
              <a:effectLst/>
              <a:latin typeface="Arial" panose="020B0604020202020204" pitchFamily="34" charset="0"/>
              <a:ea typeface="Calibri" panose="020F0502020204030204" pitchFamily="34" charset="0"/>
            </a:endParaRPr>
          </a:p>
        </p:txBody>
      </p:sp>
      <p:pic>
        <p:nvPicPr>
          <p:cNvPr id="3" name="Рисунок 2" descr="Школьный класс со сплошной заливкой">
            <a:extLst>
              <a:ext uri="{FF2B5EF4-FFF2-40B4-BE49-F238E27FC236}">
                <a16:creationId xmlns:a16="http://schemas.microsoft.com/office/drawing/2014/main" id="{A95F492B-F293-4641-BA6D-F88DB9AE7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711" y="2185336"/>
            <a:ext cx="2514854" cy="2514854"/>
          </a:xfrm>
          <a:prstGeom prst="rect">
            <a:avLst/>
          </a:prstGeom>
        </p:spPr>
      </p:pic>
      <p:sp>
        <p:nvSpPr>
          <p:cNvPr id="13" name="TextBox 8">
            <a:extLst>
              <a:ext uri="{FF2B5EF4-FFF2-40B4-BE49-F238E27FC236}">
                <a16:creationId xmlns:a16="http://schemas.microsoft.com/office/drawing/2014/main" id="{982C0E3E-1653-47A2-8B22-3FE078AAF5CE}"/>
              </a:ext>
            </a:extLst>
          </p:cNvPr>
          <p:cNvSpPr txBox="1">
            <a:spLocks noChangeArrowheads="1"/>
          </p:cNvSpPr>
          <p:nvPr/>
        </p:nvSpPr>
        <p:spPr bwMode="auto">
          <a:xfrm>
            <a:off x="4933471" y="5232167"/>
            <a:ext cx="184731"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sp>
        <p:nvSpPr>
          <p:cNvPr id="16" name="TextBox 26">
            <a:extLst>
              <a:ext uri="{FF2B5EF4-FFF2-40B4-BE49-F238E27FC236}">
                <a16:creationId xmlns:a16="http://schemas.microsoft.com/office/drawing/2014/main" id="{293EDB18-E347-DC45-8933-C3464E6FF500}"/>
              </a:ext>
            </a:extLst>
          </p:cNvPr>
          <p:cNvSpPr txBox="1">
            <a:spLocks noChangeArrowheads="1"/>
          </p:cNvSpPr>
          <p:nvPr/>
        </p:nvSpPr>
        <p:spPr bwMode="auto">
          <a:xfrm>
            <a:off x="4835423" y="1242908"/>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pic>
        <p:nvPicPr>
          <p:cNvPr id="12" name="Рисунок 11">
            <a:extLst>
              <a:ext uri="{FF2B5EF4-FFF2-40B4-BE49-F238E27FC236}">
                <a16:creationId xmlns:a16="http://schemas.microsoft.com/office/drawing/2014/main" id="{A161BB61-CCE7-2A71-6EC5-7D22288F0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3858" y="172982"/>
            <a:ext cx="1300725" cy="349370"/>
          </a:xfrm>
          <a:prstGeom prst="rect">
            <a:avLst/>
          </a:prstGeom>
        </p:spPr>
      </p:pic>
    </p:spTree>
    <p:extLst>
      <p:ext uri="{BB962C8B-B14F-4D97-AF65-F5344CB8AC3E}">
        <p14:creationId xmlns:p14="http://schemas.microsoft.com/office/powerpoint/2010/main" val="65486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EB162F8E-181B-4C43-BD68-50020317AF73}"/>
              </a:ext>
            </a:extLst>
          </p:cNvPr>
          <p:cNvSpPr/>
          <p:nvPr/>
        </p:nvSpPr>
        <p:spPr>
          <a:xfrm>
            <a:off x="0" y="0"/>
            <a:ext cx="5537195" cy="6858000"/>
          </a:xfrm>
          <a:prstGeom prst="rect">
            <a:avLst/>
          </a:prstGeom>
          <a:solidFill>
            <a:srgbClr val="0085A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fontAlgn="auto">
              <a:spcBef>
                <a:spcPts val="0"/>
              </a:spcBef>
              <a:spcAft>
                <a:spcPts val="0"/>
              </a:spcAft>
              <a:defRPr/>
            </a:pPr>
            <a:r>
              <a:rPr kumimoji="0" lang="ru-RU" dirty="0"/>
              <a:t> </a:t>
            </a:r>
          </a:p>
        </p:txBody>
      </p:sp>
      <p:sp>
        <p:nvSpPr>
          <p:cNvPr id="22" name="Прямоугольник 48">
            <a:extLst>
              <a:ext uri="{FF2B5EF4-FFF2-40B4-BE49-F238E27FC236}">
                <a16:creationId xmlns:a16="http://schemas.microsoft.com/office/drawing/2014/main" id="{C5643E4E-7697-4297-8C87-BDD5CCF12976}"/>
              </a:ext>
            </a:extLst>
          </p:cNvPr>
          <p:cNvSpPr>
            <a:spLocks noChangeArrowheads="1"/>
          </p:cNvSpPr>
          <p:nvPr/>
        </p:nvSpPr>
        <p:spPr bwMode="auto">
          <a:xfrm>
            <a:off x="4658217" y="2931020"/>
            <a:ext cx="7109259" cy="1008444"/>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cs typeface="Arial"/>
            </a:endParaRPr>
          </a:p>
        </p:txBody>
      </p:sp>
      <p:sp>
        <p:nvSpPr>
          <p:cNvPr id="16391" name="TextBox 26">
            <a:extLst>
              <a:ext uri="{FF2B5EF4-FFF2-40B4-BE49-F238E27FC236}">
                <a16:creationId xmlns:a16="http://schemas.microsoft.com/office/drawing/2014/main" id="{A2B5054D-3C56-4AA8-9C3E-687B3601B1E7}"/>
              </a:ext>
            </a:extLst>
          </p:cNvPr>
          <p:cNvSpPr txBox="1">
            <a:spLocks noChangeArrowheads="1"/>
          </p:cNvSpPr>
          <p:nvPr/>
        </p:nvSpPr>
        <p:spPr bwMode="auto">
          <a:xfrm>
            <a:off x="4823699" y="2931019"/>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ru-RU" altLang="ru-RU" sz="3000" b="1" dirty="0">
                <a:solidFill>
                  <a:srgbClr val="FFFFFF"/>
                </a:solidFill>
                <a:latin typeface="Poppins" charset="0"/>
              </a:rPr>
              <a:t>2</a:t>
            </a:r>
            <a:endParaRPr kumimoji="0" lang="en-US" altLang="ru-RU" sz="3000" b="1" dirty="0">
              <a:solidFill>
                <a:srgbClr val="FFFFFF"/>
              </a:solidFill>
              <a:latin typeface="Poppins" charset="0"/>
            </a:endParaRPr>
          </a:p>
        </p:txBody>
      </p:sp>
      <p:sp>
        <p:nvSpPr>
          <p:cNvPr id="27" name="TextBox 26">
            <a:extLst>
              <a:ext uri="{FF2B5EF4-FFF2-40B4-BE49-F238E27FC236}">
                <a16:creationId xmlns:a16="http://schemas.microsoft.com/office/drawing/2014/main" id="{A8F65AB8-EC05-4C13-A1AF-66EDCEED737B}"/>
              </a:ext>
            </a:extLst>
          </p:cNvPr>
          <p:cNvSpPr txBox="1"/>
          <p:nvPr/>
        </p:nvSpPr>
        <p:spPr>
          <a:xfrm>
            <a:off x="5192223" y="3112075"/>
            <a:ext cx="6328843" cy="400110"/>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2000" dirty="0">
                <a:effectLst/>
                <a:latin typeface="Arial" panose="020B0604020202020204" pitchFamily="34" charset="0"/>
                <a:ea typeface="Calibri" panose="020F0502020204030204" pitchFamily="34" charset="0"/>
              </a:rPr>
              <a:t>Необходимость применения типовых условий</a:t>
            </a:r>
          </a:p>
        </p:txBody>
      </p:sp>
      <p:pic>
        <p:nvPicPr>
          <p:cNvPr id="3" name="Рисунок 2" descr="Школьный класс со сплошной заливкой">
            <a:extLst>
              <a:ext uri="{FF2B5EF4-FFF2-40B4-BE49-F238E27FC236}">
                <a16:creationId xmlns:a16="http://schemas.microsoft.com/office/drawing/2014/main" id="{A95F492B-F293-4641-BA6D-F88DB9AE7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711" y="2185336"/>
            <a:ext cx="2514854" cy="2514854"/>
          </a:xfrm>
          <a:prstGeom prst="rect">
            <a:avLst/>
          </a:prstGeom>
        </p:spPr>
      </p:pic>
      <p:sp>
        <p:nvSpPr>
          <p:cNvPr id="13" name="TextBox 8">
            <a:extLst>
              <a:ext uri="{FF2B5EF4-FFF2-40B4-BE49-F238E27FC236}">
                <a16:creationId xmlns:a16="http://schemas.microsoft.com/office/drawing/2014/main" id="{982C0E3E-1653-47A2-8B22-3FE078AAF5CE}"/>
              </a:ext>
            </a:extLst>
          </p:cNvPr>
          <p:cNvSpPr txBox="1">
            <a:spLocks noChangeArrowheads="1"/>
          </p:cNvSpPr>
          <p:nvPr/>
        </p:nvSpPr>
        <p:spPr bwMode="auto">
          <a:xfrm>
            <a:off x="4933471" y="5232167"/>
            <a:ext cx="184731"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sp>
        <p:nvSpPr>
          <p:cNvPr id="16" name="TextBox 26">
            <a:extLst>
              <a:ext uri="{FF2B5EF4-FFF2-40B4-BE49-F238E27FC236}">
                <a16:creationId xmlns:a16="http://schemas.microsoft.com/office/drawing/2014/main" id="{293EDB18-E347-DC45-8933-C3464E6FF500}"/>
              </a:ext>
            </a:extLst>
          </p:cNvPr>
          <p:cNvSpPr txBox="1">
            <a:spLocks noChangeArrowheads="1"/>
          </p:cNvSpPr>
          <p:nvPr/>
        </p:nvSpPr>
        <p:spPr bwMode="auto">
          <a:xfrm>
            <a:off x="4835423" y="1242908"/>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pic>
        <p:nvPicPr>
          <p:cNvPr id="12" name="Рисунок 11">
            <a:extLst>
              <a:ext uri="{FF2B5EF4-FFF2-40B4-BE49-F238E27FC236}">
                <a16:creationId xmlns:a16="http://schemas.microsoft.com/office/drawing/2014/main" id="{A161BB61-CCE7-2A71-6EC5-7D22288F0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3858" y="172982"/>
            <a:ext cx="1300725" cy="349370"/>
          </a:xfrm>
          <a:prstGeom prst="rect">
            <a:avLst/>
          </a:prstGeom>
        </p:spPr>
      </p:pic>
    </p:spTree>
    <p:extLst>
      <p:ext uri="{BB962C8B-B14F-4D97-AF65-F5344CB8AC3E}">
        <p14:creationId xmlns:p14="http://schemas.microsoft.com/office/powerpoint/2010/main" val="2136955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6B4434-32EC-F8F2-6E7F-2E830E5E65CB}"/>
              </a:ext>
            </a:extLst>
          </p:cNvPr>
          <p:cNvSpPr txBox="1"/>
          <p:nvPr/>
        </p:nvSpPr>
        <p:spPr>
          <a:xfrm>
            <a:off x="400050" y="266997"/>
            <a:ext cx="6096000" cy="923330"/>
          </a:xfrm>
          <a:prstGeom prst="rect">
            <a:avLst/>
          </a:prstGeom>
          <a:noFill/>
        </p:spPr>
        <p:txBody>
          <a:bodyPr wrap="square">
            <a:spAutoFit/>
          </a:bodyPr>
          <a:lstStyle/>
          <a:p>
            <a:pPr algn="just"/>
            <a:r>
              <a:rPr lang="ru-RU" sz="1800" b="0" i="0" u="none" strike="noStrike" baseline="0" dirty="0">
                <a:latin typeface="Arial" panose="020B0604020202020204" pitchFamily="34" charset="0"/>
              </a:rPr>
              <a:t>Правительство Российской Федерации вправе установить типовые условия контрактов, подлежащие применению заказчиками при осуществлении закупок.</a:t>
            </a:r>
          </a:p>
        </p:txBody>
      </p:sp>
      <p:sp>
        <p:nvSpPr>
          <p:cNvPr id="4" name="TextBox 3">
            <a:extLst>
              <a:ext uri="{FF2B5EF4-FFF2-40B4-BE49-F238E27FC236}">
                <a16:creationId xmlns:a16="http://schemas.microsoft.com/office/drawing/2014/main" id="{16BB6C0C-93CA-244C-0547-3A8633175A28}"/>
              </a:ext>
            </a:extLst>
          </p:cNvPr>
          <p:cNvSpPr txBox="1"/>
          <p:nvPr/>
        </p:nvSpPr>
        <p:spPr>
          <a:xfrm>
            <a:off x="7286625" y="405496"/>
            <a:ext cx="2143125" cy="646331"/>
          </a:xfrm>
          <a:prstGeom prst="rect">
            <a:avLst/>
          </a:prstGeom>
          <a:noFill/>
        </p:spPr>
        <p:txBody>
          <a:bodyPr wrap="square">
            <a:spAutoFit/>
          </a:bodyPr>
          <a:lstStyle/>
          <a:p>
            <a:pPr algn="just"/>
            <a:r>
              <a:rPr lang="ru-RU" sz="1800" b="1" i="0" u="none" strike="noStrike" baseline="0" dirty="0">
                <a:latin typeface="Arial" panose="020B0604020202020204" pitchFamily="34" charset="0"/>
              </a:rPr>
              <a:t>Ч. 11 СТ. 34 Закона №44-ФЗ</a:t>
            </a:r>
          </a:p>
        </p:txBody>
      </p:sp>
      <p:sp>
        <p:nvSpPr>
          <p:cNvPr id="8" name="TextBox 7">
            <a:extLst>
              <a:ext uri="{FF2B5EF4-FFF2-40B4-BE49-F238E27FC236}">
                <a16:creationId xmlns:a16="http://schemas.microsoft.com/office/drawing/2014/main" id="{AE5F3FA4-F6F0-87EC-4D52-63B73646A2AA}"/>
              </a:ext>
            </a:extLst>
          </p:cNvPr>
          <p:cNvSpPr txBox="1"/>
          <p:nvPr/>
        </p:nvSpPr>
        <p:spPr>
          <a:xfrm>
            <a:off x="400050" y="1494948"/>
            <a:ext cx="6096000" cy="1754326"/>
          </a:xfrm>
          <a:prstGeom prst="rect">
            <a:avLst/>
          </a:prstGeom>
          <a:noFill/>
        </p:spPr>
        <p:txBody>
          <a:bodyPr wrap="square">
            <a:spAutoFit/>
          </a:bodyPr>
          <a:lstStyle/>
          <a:p>
            <a:r>
              <a:rPr lang="ru-RU" i="1" dirty="0"/>
              <a:t>Условия типовых контрактов и типовые условия контрактов, утвержденные до 01.01.2022, применяются в части, не противоречащей данному Закону (в ред. ФЗ от 02.07.2021 N 360-ФЗ), до утверждения Правительством РФ в соответствии с ч. 11 ст. 34 типовых условий контрактов.</a:t>
            </a:r>
          </a:p>
        </p:txBody>
      </p:sp>
      <p:sp>
        <p:nvSpPr>
          <p:cNvPr id="9" name="TextBox 8">
            <a:extLst>
              <a:ext uri="{FF2B5EF4-FFF2-40B4-BE49-F238E27FC236}">
                <a16:creationId xmlns:a16="http://schemas.microsoft.com/office/drawing/2014/main" id="{B74D25C5-8222-6BD8-9DE9-51ED8457E5EC}"/>
              </a:ext>
            </a:extLst>
          </p:cNvPr>
          <p:cNvSpPr txBox="1"/>
          <p:nvPr/>
        </p:nvSpPr>
        <p:spPr>
          <a:xfrm>
            <a:off x="7286625" y="2048945"/>
            <a:ext cx="2143125" cy="646331"/>
          </a:xfrm>
          <a:prstGeom prst="rect">
            <a:avLst/>
          </a:prstGeom>
          <a:noFill/>
        </p:spPr>
        <p:txBody>
          <a:bodyPr wrap="square">
            <a:spAutoFit/>
          </a:bodyPr>
          <a:lstStyle/>
          <a:p>
            <a:pPr algn="just"/>
            <a:r>
              <a:rPr lang="ru-RU" sz="1800" b="1" i="0" u="none" strike="noStrike" baseline="0" dirty="0">
                <a:latin typeface="Arial" panose="020B0604020202020204" pitchFamily="34" charset="0"/>
              </a:rPr>
              <a:t>Ч. 12 СТ. 8 Закона №360-ФЗ</a:t>
            </a:r>
          </a:p>
        </p:txBody>
      </p:sp>
    </p:spTree>
    <p:extLst>
      <p:ext uri="{BB962C8B-B14F-4D97-AF65-F5344CB8AC3E}">
        <p14:creationId xmlns:p14="http://schemas.microsoft.com/office/powerpoint/2010/main" val="3604576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5AF6C-D26D-3D80-2424-4F3F4A7AE625}"/>
              </a:ext>
            </a:extLst>
          </p:cNvPr>
          <p:cNvSpPr txBox="1"/>
          <p:nvPr/>
        </p:nvSpPr>
        <p:spPr>
          <a:xfrm>
            <a:off x="476250" y="495300"/>
            <a:ext cx="8420100" cy="646331"/>
          </a:xfrm>
          <a:prstGeom prst="rect">
            <a:avLst/>
          </a:prstGeom>
          <a:noFill/>
        </p:spPr>
        <p:txBody>
          <a:bodyPr wrap="square" rtlCol="0">
            <a:spAutoFit/>
          </a:bodyPr>
          <a:lstStyle/>
          <a:p>
            <a:r>
              <a:rPr lang="ru-RU" b="1" dirty="0"/>
              <a:t>В рамках нынешней редакции Закона №44-ФЗ Правительством РФ принято 2 постановления, в которых утверждены типовые условия контрактов:</a:t>
            </a:r>
          </a:p>
        </p:txBody>
      </p:sp>
      <p:sp>
        <p:nvSpPr>
          <p:cNvPr id="4" name="TextBox 3">
            <a:extLst>
              <a:ext uri="{FF2B5EF4-FFF2-40B4-BE49-F238E27FC236}">
                <a16:creationId xmlns:a16="http://schemas.microsoft.com/office/drawing/2014/main" id="{4B2AE5AA-4794-6073-A2FE-5123E7031DF8}"/>
              </a:ext>
            </a:extLst>
          </p:cNvPr>
          <p:cNvSpPr txBox="1"/>
          <p:nvPr/>
        </p:nvSpPr>
        <p:spPr>
          <a:xfrm>
            <a:off x="952499" y="1483876"/>
            <a:ext cx="11020425" cy="1477328"/>
          </a:xfrm>
          <a:prstGeom prst="rect">
            <a:avLst/>
          </a:prstGeom>
          <a:noFill/>
        </p:spPr>
        <p:txBody>
          <a:bodyPr wrap="square">
            <a:spAutoFit/>
          </a:bodyPr>
          <a:lstStyle/>
          <a:p>
            <a:r>
              <a:rPr lang="ru-RU" dirty="0"/>
              <a:t>Постановление Правительства РФ от 19.08.2022 N 1445 "Об утверждении типовых условий контрактов на выполнение работ, связанных с </a:t>
            </a:r>
            <a:r>
              <a:rPr lang="ru-RU" b="1" dirty="0"/>
              <a:t>осуществлением регулярных перевозок пассажиров и багажа </a:t>
            </a:r>
            <a:r>
              <a:rPr lang="ru-RU" dirty="0"/>
              <a:t>автомобильным транспортом и городским наземным электрическим транспортом по регулируемым тарифам, подлежащих применению заказчиками при осуществлении закупок указанных работ для обеспечения государственных или муниципальных нужд"</a:t>
            </a:r>
          </a:p>
        </p:txBody>
      </p:sp>
      <p:sp>
        <p:nvSpPr>
          <p:cNvPr id="6" name="TextBox 5">
            <a:extLst>
              <a:ext uri="{FF2B5EF4-FFF2-40B4-BE49-F238E27FC236}">
                <a16:creationId xmlns:a16="http://schemas.microsoft.com/office/drawing/2014/main" id="{A11A6D2D-EDCF-9413-0140-086BF76D90AE}"/>
              </a:ext>
            </a:extLst>
          </p:cNvPr>
          <p:cNvSpPr txBox="1"/>
          <p:nvPr/>
        </p:nvSpPr>
        <p:spPr>
          <a:xfrm>
            <a:off x="952499" y="3441680"/>
            <a:ext cx="11106150" cy="2031325"/>
          </a:xfrm>
          <a:prstGeom prst="rect">
            <a:avLst/>
          </a:prstGeom>
          <a:noFill/>
        </p:spPr>
        <p:txBody>
          <a:bodyPr wrap="square">
            <a:spAutoFit/>
          </a:bodyPr>
          <a:lstStyle/>
          <a:p>
            <a:r>
              <a:rPr lang="ru-RU" dirty="0"/>
              <a:t>Постановление Правительства РФ от 12.01.2023 N 10 "Об особенностях описания тест-полосок для определения содержания глюкозы в крови, являющихся объектом закупки для обеспечения государственных и муниципальных нужд, о типовых условиях контрактов, подлежащих применению заказчиками при осуществлении закупок, на поставку таких тест-полосок и о внесении изменений в перечень отдельных видов медицинских изделий, происходящих из иностранных государств, в отношении которых устанавливаются ограничения допуска для целей осуществления закупок для обеспечения государственных и муниципальных нужд"</a:t>
            </a:r>
          </a:p>
        </p:txBody>
      </p:sp>
      <p:sp>
        <p:nvSpPr>
          <p:cNvPr id="7" name="TextBox 6">
            <a:extLst>
              <a:ext uri="{FF2B5EF4-FFF2-40B4-BE49-F238E27FC236}">
                <a16:creationId xmlns:a16="http://schemas.microsoft.com/office/drawing/2014/main" id="{488EC4C2-A186-4986-4C3F-AF3A75115AD4}"/>
              </a:ext>
            </a:extLst>
          </p:cNvPr>
          <p:cNvSpPr txBox="1"/>
          <p:nvPr/>
        </p:nvSpPr>
        <p:spPr>
          <a:xfrm>
            <a:off x="400050" y="1483876"/>
            <a:ext cx="428625" cy="707886"/>
          </a:xfrm>
          <a:prstGeom prst="rect">
            <a:avLst/>
          </a:prstGeom>
          <a:noFill/>
        </p:spPr>
        <p:txBody>
          <a:bodyPr wrap="square" rtlCol="0">
            <a:spAutoFit/>
          </a:bodyPr>
          <a:lstStyle/>
          <a:p>
            <a:r>
              <a:rPr lang="ru-RU" sz="4000" b="1" dirty="0">
                <a:solidFill>
                  <a:srgbClr val="0085A4"/>
                </a:solidFill>
              </a:rPr>
              <a:t>1</a:t>
            </a:r>
          </a:p>
        </p:txBody>
      </p:sp>
      <p:sp>
        <p:nvSpPr>
          <p:cNvPr id="8" name="TextBox 7">
            <a:extLst>
              <a:ext uri="{FF2B5EF4-FFF2-40B4-BE49-F238E27FC236}">
                <a16:creationId xmlns:a16="http://schemas.microsoft.com/office/drawing/2014/main" id="{EA9C5332-866F-2F7F-8039-BB9045F65AE2}"/>
              </a:ext>
            </a:extLst>
          </p:cNvPr>
          <p:cNvSpPr txBox="1"/>
          <p:nvPr/>
        </p:nvSpPr>
        <p:spPr>
          <a:xfrm>
            <a:off x="400050" y="3441680"/>
            <a:ext cx="428625" cy="707886"/>
          </a:xfrm>
          <a:prstGeom prst="rect">
            <a:avLst/>
          </a:prstGeom>
          <a:noFill/>
        </p:spPr>
        <p:txBody>
          <a:bodyPr wrap="square" rtlCol="0">
            <a:spAutoFit/>
          </a:bodyPr>
          <a:lstStyle/>
          <a:p>
            <a:r>
              <a:rPr lang="ru-RU" sz="4000" b="1" dirty="0">
                <a:solidFill>
                  <a:srgbClr val="0085A4"/>
                </a:solidFill>
              </a:rPr>
              <a:t>2</a:t>
            </a:r>
          </a:p>
        </p:txBody>
      </p:sp>
    </p:spTree>
    <p:extLst>
      <p:ext uri="{BB962C8B-B14F-4D97-AF65-F5344CB8AC3E}">
        <p14:creationId xmlns:p14="http://schemas.microsoft.com/office/powerpoint/2010/main" val="131224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EB162F8E-181B-4C43-BD68-50020317AF73}"/>
              </a:ext>
            </a:extLst>
          </p:cNvPr>
          <p:cNvSpPr/>
          <p:nvPr/>
        </p:nvSpPr>
        <p:spPr>
          <a:xfrm>
            <a:off x="0" y="0"/>
            <a:ext cx="5537195" cy="6858000"/>
          </a:xfrm>
          <a:prstGeom prst="rect">
            <a:avLst/>
          </a:prstGeom>
          <a:solidFill>
            <a:srgbClr val="0085A4"/>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fontAlgn="auto">
              <a:spcBef>
                <a:spcPts val="0"/>
              </a:spcBef>
              <a:spcAft>
                <a:spcPts val="0"/>
              </a:spcAft>
              <a:defRPr/>
            </a:pPr>
            <a:r>
              <a:rPr kumimoji="0" lang="ru-RU" dirty="0"/>
              <a:t> </a:t>
            </a:r>
          </a:p>
        </p:txBody>
      </p:sp>
      <p:sp>
        <p:nvSpPr>
          <p:cNvPr id="22" name="Прямоугольник 48">
            <a:extLst>
              <a:ext uri="{FF2B5EF4-FFF2-40B4-BE49-F238E27FC236}">
                <a16:creationId xmlns:a16="http://schemas.microsoft.com/office/drawing/2014/main" id="{C5643E4E-7697-4297-8C87-BDD5CCF12976}"/>
              </a:ext>
            </a:extLst>
          </p:cNvPr>
          <p:cNvSpPr>
            <a:spLocks noChangeArrowheads="1"/>
          </p:cNvSpPr>
          <p:nvPr/>
        </p:nvSpPr>
        <p:spPr bwMode="auto">
          <a:xfrm>
            <a:off x="4658217" y="2931020"/>
            <a:ext cx="7109259" cy="1008444"/>
          </a:xfrm>
          <a:prstGeom prst="rect">
            <a:avLst/>
          </a:prstGeom>
          <a:solidFill>
            <a:schemeClr val="bg1"/>
          </a:solidFill>
          <a:ln w="15875">
            <a:noFill/>
          </a:ln>
          <a:effectLst>
            <a:outerShdw blurRad="50800" dist="38100" dir="2700000" algn="tl" rotWithShape="0">
              <a:prstClr val="black">
                <a:alpha val="40000"/>
              </a:prstClr>
            </a:outerShdw>
          </a:effectLst>
        </p:spPr>
        <p:txBody>
          <a:bodyPr lIns="91429" tIns="35996" rIns="91429" bIns="35996" anchor="ctr"/>
          <a:lstStyle/>
          <a:p>
            <a:pPr algn="ctr" defTabSz="914100">
              <a:spcAft>
                <a:spcPts val="300"/>
              </a:spcAft>
              <a:defRPr/>
            </a:pPr>
            <a:endParaRPr lang="ru-RU" sz="1400" b="1" kern="0" dirty="0">
              <a:solidFill>
                <a:schemeClr val="bg1"/>
              </a:solidFill>
              <a:cs typeface="Arial"/>
            </a:endParaRPr>
          </a:p>
        </p:txBody>
      </p:sp>
      <p:sp>
        <p:nvSpPr>
          <p:cNvPr id="16391" name="TextBox 26">
            <a:extLst>
              <a:ext uri="{FF2B5EF4-FFF2-40B4-BE49-F238E27FC236}">
                <a16:creationId xmlns:a16="http://schemas.microsoft.com/office/drawing/2014/main" id="{A2B5054D-3C56-4AA8-9C3E-687B3601B1E7}"/>
              </a:ext>
            </a:extLst>
          </p:cNvPr>
          <p:cNvSpPr txBox="1">
            <a:spLocks noChangeArrowheads="1"/>
          </p:cNvSpPr>
          <p:nvPr/>
        </p:nvSpPr>
        <p:spPr bwMode="auto">
          <a:xfrm>
            <a:off x="4823699" y="2931019"/>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r>
              <a:rPr kumimoji="0" lang="en-US" altLang="ru-RU" sz="3000" b="1" dirty="0">
                <a:solidFill>
                  <a:srgbClr val="FFFFFF"/>
                </a:solidFill>
                <a:latin typeface="Poppins" charset="0"/>
              </a:rPr>
              <a:t>3</a:t>
            </a:r>
          </a:p>
        </p:txBody>
      </p:sp>
      <p:sp>
        <p:nvSpPr>
          <p:cNvPr id="27" name="TextBox 26">
            <a:extLst>
              <a:ext uri="{FF2B5EF4-FFF2-40B4-BE49-F238E27FC236}">
                <a16:creationId xmlns:a16="http://schemas.microsoft.com/office/drawing/2014/main" id="{A8F65AB8-EC05-4C13-A1AF-66EDCEED737B}"/>
              </a:ext>
            </a:extLst>
          </p:cNvPr>
          <p:cNvSpPr txBox="1"/>
          <p:nvPr/>
        </p:nvSpPr>
        <p:spPr>
          <a:xfrm>
            <a:off x="5192223" y="2910836"/>
            <a:ext cx="6328843" cy="707886"/>
          </a:xfrm>
          <a:prstGeom prst="rect">
            <a:avLst/>
          </a:prstGeom>
          <a:noFill/>
        </p:spPr>
        <p:txBody>
          <a:bodyPr wrap="square" anchor="b">
            <a:spAutoFit/>
          </a:bodyPr>
          <a:lstStyle>
            <a:lvl1pPr>
              <a:defRPr kumimoji="1" sz="2400">
                <a:solidFill>
                  <a:schemeClr val="tx1"/>
                </a:solidFill>
                <a:latin typeface="Calibri" panose="020F0502020204030204" pitchFamily="34" charset="0"/>
                <a:cs typeface="Arial" panose="020B0604020202020204" pitchFamily="34" charset="0"/>
              </a:defRPr>
            </a:lvl1pPr>
            <a:lvl2pPr marL="742950" indent="-285750">
              <a:defRPr kumimoji="1" sz="2400">
                <a:solidFill>
                  <a:schemeClr val="tx1"/>
                </a:solidFill>
                <a:latin typeface="Calibri" panose="020F0502020204030204" pitchFamily="34" charset="0"/>
                <a:cs typeface="Arial" panose="020B0604020202020204" pitchFamily="34" charset="0"/>
              </a:defRPr>
            </a:lvl2pPr>
            <a:lvl3pPr marL="1143000" indent="-228600">
              <a:defRPr kumimoji="1" sz="2400">
                <a:solidFill>
                  <a:schemeClr val="tx1"/>
                </a:solidFill>
                <a:latin typeface="Calibri" panose="020F0502020204030204" pitchFamily="34" charset="0"/>
                <a:cs typeface="Arial" panose="020B0604020202020204" pitchFamily="34" charset="0"/>
              </a:defRPr>
            </a:lvl3pPr>
            <a:lvl4pPr marL="1600200" indent="-228600">
              <a:defRPr kumimoji="1" sz="2400">
                <a:solidFill>
                  <a:schemeClr val="tx1"/>
                </a:solidFill>
                <a:latin typeface="Calibri" panose="020F0502020204030204" pitchFamily="34" charset="0"/>
                <a:cs typeface="Arial" panose="020B0604020202020204" pitchFamily="34" charset="0"/>
              </a:defRPr>
            </a:lvl4pPr>
            <a:lvl5pPr marL="2057400" indent="-228600">
              <a:defRPr kumimoji="1" sz="24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r>
              <a:rPr lang="ru-RU" sz="2000" dirty="0">
                <a:effectLst/>
                <a:latin typeface="Arial" panose="020B0604020202020204" pitchFamily="34" charset="0"/>
                <a:ea typeface="Calibri" panose="020F0502020204030204" pitchFamily="34" charset="0"/>
              </a:rPr>
              <a:t>Установление ответственности за нарушение условий контакта</a:t>
            </a:r>
          </a:p>
        </p:txBody>
      </p:sp>
      <p:pic>
        <p:nvPicPr>
          <p:cNvPr id="3" name="Рисунок 2" descr="Школьный класс со сплошной заливкой">
            <a:extLst>
              <a:ext uri="{FF2B5EF4-FFF2-40B4-BE49-F238E27FC236}">
                <a16:creationId xmlns:a16="http://schemas.microsoft.com/office/drawing/2014/main" id="{A95F492B-F293-4641-BA6D-F88DB9AE7A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711" y="2185336"/>
            <a:ext cx="2514854" cy="2514854"/>
          </a:xfrm>
          <a:prstGeom prst="rect">
            <a:avLst/>
          </a:prstGeom>
        </p:spPr>
      </p:pic>
      <p:sp>
        <p:nvSpPr>
          <p:cNvPr id="13" name="TextBox 8">
            <a:extLst>
              <a:ext uri="{FF2B5EF4-FFF2-40B4-BE49-F238E27FC236}">
                <a16:creationId xmlns:a16="http://schemas.microsoft.com/office/drawing/2014/main" id="{982C0E3E-1653-47A2-8B22-3FE078AAF5CE}"/>
              </a:ext>
            </a:extLst>
          </p:cNvPr>
          <p:cNvSpPr txBox="1">
            <a:spLocks noChangeArrowheads="1"/>
          </p:cNvSpPr>
          <p:nvPr/>
        </p:nvSpPr>
        <p:spPr bwMode="auto">
          <a:xfrm>
            <a:off x="4933471" y="5232167"/>
            <a:ext cx="184731" cy="553998"/>
          </a:xfrm>
          <a:prstGeom prst="rect">
            <a:avLst/>
          </a:prstGeom>
          <a:solidFill>
            <a:srgbClr val="0085A4"/>
          </a:solidFill>
          <a:ln>
            <a:noFill/>
          </a:ln>
        </p:spPr>
        <p:txBody>
          <a:bodyPr wrap="non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sp>
        <p:nvSpPr>
          <p:cNvPr id="16" name="TextBox 26">
            <a:extLst>
              <a:ext uri="{FF2B5EF4-FFF2-40B4-BE49-F238E27FC236}">
                <a16:creationId xmlns:a16="http://schemas.microsoft.com/office/drawing/2014/main" id="{293EDB18-E347-DC45-8933-C3464E6FF500}"/>
              </a:ext>
            </a:extLst>
          </p:cNvPr>
          <p:cNvSpPr txBox="1">
            <a:spLocks noChangeArrowheads="1"/>
          </p:cNvSpPr>
          <p:nvPr/>
        </p:nvSpPr>
        <p:spPr bwMode="auto">
          <a:xfrm>
            <a:off x="4835423" y="1242908"/>
            <a:ext cx="368524" cy="553998"/>
          </a:xfrm>
          <a:prstGeom prst="rect">
            <a:avLst/>
          </a:prstGeom>
          <a:solidFill>
            <a:srgbClr val="0085A4"/>
          </a:solidFill>
          <a:ln>
            <a:noFill/>
          </a:ln>
        </p:spPr>
        <p:txBody>
          <a:bodyPr wrap="square" anchor="ctr">
            <a:spAutoFit/>
          </a:bodyPr>
          <a:lstStyle>
            <a:lvl1pPr defTabSz="912813">
              <a:defRPr kumimoji="1" sz="2400">
                <a:solidFill>
                  <a:schemeClr val="tx1"/>
                </a:solidFill>
                <a:latin typeface="Calibri" panose="020F0502020204030204" pitchFamily="34" charset="0"/>
                <a:cs typeface="Arial" panose="020B0604020202020204" pitchFamily="34" charset="0"/>
              </a:defRPr>
            </a:lvl1pPr>
            <a:lvl2pPr marL="742950" indent="-285750" defTabSz="912813">
              <a:defRPr kumimoji="1" sz="2400">
                <a:solidFill>
                  <a:schemeClr val="tx1"/>
                </a:solidFill>
                <a:latin typeface="Calibri" panose="020F0502020204030204" pitchFamily="34" charset="0"/>
                <a:cs typeface="Arial" panose="020B0604020202020204" pitchFamily="34" charset="0"/>
              </a:defRPr>
            </a:lvl2pPr>
            <a:lvl3pPr marL="1143000" indent="-228600" defTabSz="912813">
              <a:defRPr kumimoji="1" sz="2400">
                <a:solidFill>
                  <a:schemeClr val="tx1"/>
                </a:solidFill>
                <a:latin typeface="Calibri" panose="020F0502020204030204" pitchFamily="34" charset="0"/>
                <a:cs typeface="Arial" panose="020B0604020202020204" pitchFamily="34" charset="0"/>
              </a:defRPr>
            </a:lvl3pPr>
            <a:lvl4pPr marL="1600200" indent="-228600" defTabSz="912813">
              <a:defRPr kumimoji="1" sz="2400">
                <a:solidFill>
                  <a:schemeClr val="tx1"/>
                </a:solidFill>
                <a:latin typeface="Calibri" panose="020F0502020204030204" pitchFamily="34" charset="0"/>
                <a:cs typeface="Arial" panose="020B0604020202020204" pitchFamily="34" charset="0"/>
              </a:defRPr>
            </a:lvl4pPr>
            <a:lvl5pPr marL="2057400" indent="-228600" defTabSz="912813">
              <a:defRPr kumimoji="1" sz="2400">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kumimoji="1" sz="2400">
                <a:solidFill>
                  <a:schemeClr val="tx1"/>
                </a:solidFill>
                <a:latin typeface="Calibri" panose="020F0502020204030204" pitchFamily="34" charset="0"/>
                <a:cs typeface="Arial" panose="020B0604020202020204" pitchFamily="34" charset="0"/>
              </a:defRPr>
            </a:lvl9pPr>
          </a:lstStyle>
          <a:p>
            <a:pPr algn="ctr"/>
            <a:endParaRPr kumimoji="0" lang="en-US" altLang="ru-RU" sz="3000" b="1" dirty="0">
              <a:solidFill>
                <a:srgbClr val="FFFFFF"/>
              </a:solidFill>
              <a:latin typeface="Poppins" charset="0"/>
            </a:endParaRPr>
          </a:p>
        </p:txBody>
      </p:sp>
      <p:pic>
        <p:nvPicPr>
          <p:cNvPr id="12" name="Рисунок 11">
            <a:extLst>
              <a:ext uri="{FF2B5EF4-FFF2-40B4-BE49-F238E27FC236}">
                <a16:creationId xmlns:a16="http://schemas.microsoft.com/office/drawing/2014/main" id="{A161BB61-CCE7-2A71-6EC5-7D22288F0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3858" y="172982"/>
            <a:ext cx="1300725" cy="349370"/>
          </a:xfrm>
          <a:prstGeom prst="rect">
            <a:avLst/>
          </a:prstGeom>
        </p:spPr>
      </p:pic>
    </p:spTree>
    <p:extLst>
      <p:ext uri="{BB962C8B-B14F-4D97-AF65-F5344CB8AC3E}">
        <p14:creationId xmlns:p14="http://schemas.microsoft.com/office/powerpoint/2010/main" val="63544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CE56FC-DFAF-4D28-5B03-95F045A2ED39}"/>
              </a:ext>
            </a:extLst>
          </p:cNvPr>
          <p:cNvSpPr txBox="1"/>
          <p:nvPr/>
        </p:nvSpPr>
        <p:spPr>
          <a:xfrm>
            <a:off x="1846228" y="2782669"/>
            <a:ext cx="8499543" cy="646331"/>
          </a:xfrm>
          <a:prstGeom prst="rect">
            <a:avLst/>
          </a:prstGeom>
          <a:noFill/>
        </p:spPr>
        <p:txBody>
          <a:bodyPr wrap="square">
            <a:spAutoFit/>
          </a:bodyPr>
          <a:lstStyle/>
          <a:p>
            <a:r>
              <a:rPr lang="ru-RU" altLang="ru-RU" sz="3600" b="1" dirty="0">
                <a:solidFill>
                  <a:srgbClr val="0085A4"/>
                </a:solidFill>
                <a:cs typeface="Calibri" panose="020F0502020204030204" pitchFamily="34" charset="0"/>
              </a:rPr>
              <a:t>П</a:t>
            </a:r>
            <a:r>
              <a:rPr kumimoji="0" lang="ru-RU" altLang="ru-RU" sz="3600" b="1" dirty="0">
                <a:solidFill>
                  <a:srgbClr val="0085A4"/>
                </a:solidFill>
                <a:cs typeface="Calibri" panose="020F0502020204030204" pitchFamily="34" charset="0"/>
              </a:rPr>
              <a:t>роведение претензионной работы</a:t>
            </a:r>
            <a:endParaRPr lang="ru-RU" sz="3600" b="1" dirty="0"/>
          </a:p>
        </p:txBody>
      </p:sp>
    </p:spTree>
    <p:extLst>
      <p:ext uri="{BB962C8B-B14F-4D97-AF65-F5344CB8AC3E}">
        <p14:creationId xmlns:p14="http://schemas.microsoft.com/office/powerpoint/2010/main" val="404368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50A4DF-6155-3D88-2F0B-E2A27030DB0F}"/>
              </a:ext>
            </a:extLst>
          </p:cNvPr>
          <p:cNvSpPr txBox="1"/>
          <p:nvPr/>
        </p:nvSpPr>
        <p:spPr>
          <a:xfrm>
            <a:off x="643646" y="803399"/>
            <a:ext cx="7993355" cy="461665"/>
          </a:xfrm>
          <a:prstGeom prst="rect">
            <a:avLst/>
          </a:prstGeom>
          <a:noFill/>
        </p:spPr>
        <p:txBody>
          <a:bodyPr wrap="square">
            <a:spAutoFit/>
          </a:bodyPr>
          <a:lstStyle/>
          <a:p>
            <a:r>
              <a:rPr lang="ru-RU" sz="2400" b="1" kern="1200" dirty="0">
                <a:solidFill>
                  <a:srgbClr val="000000"/>
                </a:solidFill>
                <a:effectLst/>
                <a:latin typeface="Times New Roman" panose="02020603050405020304" pitchFamily="18" charset="0"/>
                <a:ea typeface="Times New Roman" panose="02020603050405020304" pitchFamily="18" charset="0"/>
              </a:rPr>
              <a:t>Стать</a:t>
            </a:r>
            <a:r>
              <a:rPr lang="ru-RU" sz="2400" b="1" dirty="0">
                <a:solidFill>
                  <a:srgbClr val="000000"/>
                </a:solidFill>
                <a:latin typeface="Times New Roman" panose="02020603050405020304" pitchFamily="18" charset="0"/>
                <a:ea typeface="Times New Roman" panose="02020603050405020304" pitchFamily="18" charset="0"/>
              </a:rPr>
              <a:t>я</a:t>
            </a:r>
            <a:r>
              <a:rPr lang="ru-RU" sz="2400" b="1" kern="1200" dirty="0">
                <a:solidFill>
                  <a:srgbClr val="000000"/>
                </a:solidFill>
                <a:effectLst/>
                <a:latin typeface="Times New Roman" panose="02020603050405020304" pitchFamily="18" charset="0"/>
                <a:ea typeface="Times New Roman" panose="02020603050405020304" pitchFamily="18" charset="0"/>
              </a:rPr>
              <a:t> 94 Федерального закона №44-ФЗ часть 1</a:t>
            </a:r>
            <a:r>
              <a:rPr lang="en-US" sz="2400" b="1" kern="1200" dirty="0">
                <a:solidFill>
                  <a:srgbClr val="000000"/>
                </a:solidFill>
                <a:effectLst/>
                <a:latin typeface="Times New Roman" panose="02020603050405020304" pitchFamily="18" charset="0"/>
                <a:ea typeface="Times New Roman" panose="02020603050405020304" pitchFamily="18" charset="0"/>
              </a:rPr>
              <a:t>6</a:t>
            </a:r>
            <a:endParaRPr lang="ru-RU" sz="2400" dirty="0"/>
          </a:p>
        </p:txBody>
      </p:sp>
      <p:sp>
        <p:nvSpPr>
          <p:cNvPr id="3" name="TextBox 2">
            <a:extLst>
              <a:ext uri="{FF2B5EF4-FFF2-40B4-BE49-F238E27FC236}">
                <a16:creationId xmlns:a16="http://schemas.microsoft.com/office/drawing/2014/main" id="{B2F36BDE-EC01-26B0-78D6-92E1D8CCA2B1}"/>
              </a:ext>
            </a:extLst>
          </p:cNvPr>
          <p:cNvSpPr txBox="1"/>
          <p:nvPr/>
        </p:nvSpPr>
        <p:spPr>
          <a:xfrm>
            <a:off x="633395" y="1332930"/>
            <a:ext cx="11234350" cy="5016758"/>
          </a:xfrm>
          <a:prstGeom prst="rect">
            <a:avLst/>
          </a:prstGeom>
          <a:noFill/>
        </p:spPr>
        <p:txBody>
          <a:bodyPr wrap="square">
            <a:spAutoFit/>
          </a:bodyPr>
          <a:lstStyle/>
          <a:p>
            <a:pPr algn="just"/>
            <a:r>
              <a:rPr lang="ru-RU" sz="2000" b="1" dirty="0">
                <a:latin typeface="Times New Roman" pitchFamily="18" charset="0"/>
                <a:cs typeface="Times New Roman" pitchFamily="18" charset="0"/>
              </a:rPr>
              <a:t>В случае обмена документами при применении мер ответственности </a:t>
            </a:r>
            <a:r>
              <a:rPr lang="ru-RU" sz="2000" dirty="0">
                <a:latin typeface="Times New Roman" pitchFamily="18" charset="0"/>
                <a:cs typeface="Times New Roman" pitchFamily="18" charset="0"/>
              </a:rPr>
              <a:t>и совершении иных действий в связи с нарушением поставщиком (подрядчиком, исполнителем) или заказчиком условий контракта в отношении контракта, заключенного </a:t>
            </a:r>
            <a:r>
              <a:rPr lang="ru-RU" sz="2000" b="1" dirty="0">
                <a:latin typeface="Times New Roman" pitchFamily="18" charset="0"/>
                <a:cs typeface="Times New Roman" pitchFamily="18" charset="0"/>
              </a:rPr>
              <a:t>по результатам электронных процедур</a:t>
            </a:r>
            <a:r>
              <a:rPr lang="ru-RU" sz="2000" dirty="0">
                <a:latin typeface="Times New Roman" pitchFamily="18" charset="0"/>
                <a:cs typeface="Times New Roman" pitchFamily="18" charset="0"/>
              </a:rPr>
              <a:t>, закрытых электронных процедур (за исключением закрытых электронных процедур, проводимых федеральными органами исполнительной власти, осуществляющими функции по выработке и реализации государственной политики в области обороны, в области государственной охраны, государственного управления в области обеспечения безопасности Российской Федерации, в сфере деятельности войск национальной гвардии Российской Федерации, подведомственными им государственными учреждениями, государственными унитарными предприятиями, в случае, предусмотренном пунктом 5 части 11 статьи 24 настоящего Федерального закона), </a:t>
            </a:r>
            <a:r>
              <a:rPr lang="ru-RU" sz="2000" b="1" dirty="0">
                <a:latin typeface="Times New Roman" pitchFamily="18" charset="0"/>
                <a:cs typeface="Times New Roman" pitchFamily="18" charset="0"/>
              </a:rPr>
              <a:t>такой обмен осуществляется с использованием единой информационной системы путем направления электронных уведомлений</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Такие уведомления формируются с использованием единой информационной системы, подписываются усиленной электронной подписью лица, имеющего право действовать от имени заказчика, поставщика (подрядчика, исполнителя), и размещаются в единой информационной системе без размещения на официальном сайте.</a:t>
            </a:r>
          </a:p>
        </p:txBody>
      </p:sp>
    </p:spTree>
    <p:extLst>
      <p:ext uri="{BB962C8B-B14F-4D97-AF65-F5344CB8AC3E}">
        <p14:creationId xmlns:p14="http://schemas.microsoft.com/office/powerpoint/2010/main" val="909635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70DC13C-D71C-5EB3-AE90-23AC0CAAEAA0}"/>
              </a:ext>
            </a:extLst>
          </p:cNvPr>
          <p:cNvPicPr>
            <a:picLocks noChangeAspect="1"/>
          </p:cNvPicPr>
          <p:nvPr/>
        </p:nvPicPr>
        <p:blipFill>
          <a:blip r:embed="rId2"/>
          <a:stretch>
            <a:fillRect/>
          </a:stretch>
        </p:blipFill>
        <p:spPr>
          <a:xfrm>
            <a:off x="557212" y="1222259"/>
            <a:ext cx="11179923" cy="3103000"/>
          </a:xfrm>
          <a:prstGeom prst="rect">
            <a:avLst/>
          </a:prstGeom>
        </p:spPr>
      </p:pic>
      <p:pic>
        <p:nvPicPr>
          <p:cNvPr id="3" name="Рисунок 2">
            <a:extLst>
              <a:ext uri="{FF2B5EF4-FFF2-40B4-BE49-F238E27FC236}">
                <a16:creationId xmlns:a16="http://schemas.microsoft.com/office/drawing/2014/main" id="{428B3FEB-4CD0-CFA9-19AB-085EFD0D047A}"/>
              </a:ext>
            </a:extLst>
          </p:cNvPr>
          <p:cNvPicPr>
            <a:picLocks noChangeAspect="1"/>
          </p:cNvPicPr>
          <p:nvPr/>
        </p:nvPicPr>
        <p:blipFill>
          <a:blip r:embed="rId3"/>
          <a:stretch>
            <a:fillRect/>
          </a:stretch>
        </p:blipFill>
        <p:spPr>
          <a:xfrm>
            <a:off x="557212" y="4991282"/>
            <a:ext cx="11393347" cy="981499"/>
          </a:xfrm>
          <a:prstGeom prst="rect">
            <a:avLst/>
          </a:prstGeom>
        </p:spPr>
      </p:pic>
      <p:cxnSp>
        <p:nvCxnSpPr>
          <p:cNvPr id="4" name="Прямая со стрелкой 3">
            <a:extLst>
              <a:ext uri="{FF2B5EF4-FFF2-40B4-BE49-F238E27FC236}">
                <a16:creationId xmlns:a16="http://schemas.microsoft.com/office/drawing/2014/main" id="{0AEE4E0D-3E20-822C-61D8-B6B9B480114F}"/>
              </a:ext>
            </a:extLst>
          </p:cNvPr>
          <p:cNvCxnSpPr>
            <a:cxnSpLocks/>
          </p:cNvCxnSpPr>
          <p:nvPr/>
        </p:nvCxnSpPr>
        <p:spPr>
          <a:xfrm flipH="1">
            <a:off x="4056434" y="4153711"/>
            <a:ext cx="515566" cy="113813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5" name="Прямая со стрелкой 4">
            <a:extLst>
              <a:ext uri="{FF2B5EF4-FFF2-40B4-BE49-F238E27FC236}">
                <a16:creationId xmlns:a16="http://schemas.microsoft.com/office/drawing/2014/main" id="{5F4EF7E0-D99B-4029-C02B-7BAB62B11C65}"/>
              </a:ext>
            </a:extLst>
          </p:cNvPr>
          <p:cNvCxnSpPr>
            <a:cxnSpLocks/>
          </p:cNvCxnSpPr>
          <p:nvPr/>
        </p:nvCxnSpPr>
        <p:spPr>
          <a:xfrm>
            <a:off x="5593404" y="4153711"/>
            <a:ext cx="553769" cy="102140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61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272B82-900A-8C31-605B-2B6FA0AE73EA}"/>
              </a:ext>
            </a:extLst>
          </p:cNvPr>
          <p:cNvSpPr txBox="1"/>
          <p:nvPr/>
        </p:nvSpPr>
        <p:spPr>
          <a:xfrm>
            <a:off x="439812" y="182645"/>
            <a:ext cx="9152246" cy="707886"/>
          </a:xfrm>
          <a:prstGeom prst="rect">
            <a:avLst/>
          </a:prstGeom>
          <a:noFill/>
        </p:spPr>
        <p:txBody>
          <a:bodyPr wrap="square">
            <a:spAutoFit/>
          </a:bodyPr>
          <a:lstStyle/>
          <a:p>
            <a:r>
              <a:rPr lang="ru-RU" sz="2000" b="1" dirty="0">
                <a:effectLst/>
                <a:latin typeface="Times New Roman" panose="02020603050405020304" pitchFamily="18" charset="0"/>
                <a:ea typeface="Times New Roman" panose="02020603050405020304" pitchFamily="18" charset="0"/>
              </a:rPr>
              <a:t>Решение Новосибирского УФАС России от 20.12.2022 N 054/06/104-76/2022 О включении сведений в реестр недобросовестных поставщиков.</a:t>
            </a:r>
            <a:endParaRPr lang="ru-RU" sz="2000" dirty="0"/>
          </a:p>
        </p:txBody>
      </p:sp>
      <p:sp>
        <p:nvSpPr>
          <p:cNvPr id="3" name="TextBox 2">
            <a:extLst>
              <a:ext uri="{FF2B5EF4-FFF2-40B4-BE49-F238E27FC236}">
                <a16:creationId xmlns:a16="http://schemas.microsoft.com/office/drawing/2014/main" id="{2C01BDB7-0AC3-F8BB-45C3-6EBBD1CC77DA}"/>
              </a:ext>
            </a:extLst>
          </p:cNvPr>
          <p:cNvSpPr txBox="1"/>
          <p:nvPr/>
        </p:nvSpPr>
        <p:spPr>
          <a:xfrm>
            <a:off x="439813" y="1366887"/>
            <a:ext cx="11312376" cy="2031325"/>
          </a:xfrm>
          <a:prstGeom prst="rect">
            <a:avLst/>
          </a:prstGeom>
          <a:noFill/>
        </p:spPr>
        <p:txBody>
          <a:bodyPr wrap="square" rtlCol="0">
            <a:spAutoFit/>
          </a:bodyPr>
          <a:lstStyle/>
          <a:p>
            <a:r>
              <a:rPr lang="ru-RU" dirty="0"/>
              <a:t>Заказчиком претензия в отношении поставщика была размещена в единой информационной системе, а также направлена заказным письмом в адрес поставщика. Заказчик просил в кратчайшие сроки исполнить обязательство по поставке товара надлежащего качества и оплатить неустойку по контракту.</a:t>
            </a:r>
          </a:p>
          <a:p>
            <a:endParaRPr lang="ru-RU" dirty="0"/>
          </a:p>
          <a:p>
            <a:r>
              <a:rPr lang="ru-RU" dirty="0"/>
              <a:t>Решение об одностороннем отказе от исполнения контракта со стороны заказчика признано обоснованным.</a:t>
            </a:r>
          </a:p>
          <a:p>
            <a:endParaRPr lang="ru-RU" dirty="0"/>
          </a:p>
          <a:p>
            <a:r>
              <a:rPr lang="ru-RU" dirty="0"/>
              <a:t>Исполнитель включен в РНП.</a:t>
            </a:r>
          </a:p>
        </p:txBody>
      </p:sp>
      <p:sp>
        <p:nvSpPr>
          <p:cNvPr id="4" name="TextBox 3">
            <a:extLst>
              <a:ext uri="{FF2B5EF4-FFF2-40B4-BE49-F238E27FC236}">
                <a16:creationId xmlns:a16="http://schemas.microsoft.com/office/drawing/2014/main" id="{8EDD9FB4-D63B-755F-DE07-73DF63A51FBA}"/>
              </a:ext>
            </a:extLst>
          </p:cNvPr>
          <p:cNvSpPr txBox="1"/>
          <p:nvPr/>
        </p:nvSpPr>
        <p:spPr>
          <a:xfrm>
            <a:off x="439812" y="4350924"/>
            <a:ext cx="11312379" cy="400110"/>
          </a:xfrm>
          <a:prstGeom prst="rect">
            <a:avLst/>
          </a:prstGeom>
          <a:noFill/>
        </p:spPr>
        <p:txBody>
          <a:bodyPr wrap="square">
            <a:spAutoFit/>
          </a:bodyPr>
          <a:lstStyle/>
          <a:p>
            <a:r>
              <a:rPr lang="ru-RU" sz="2000" b="1" dirty="0">
                <a:effectLst/>
                <a:latin typeface="Times New Roman" panose="02020603050405020304" pitchFamily="18" charset="0"/>
                <a:ea typeface="Times New Roman" panose="02020603050405020304" pitchFamily="18" charset="0"/>
              </a:rPr>
              <a:t>Решение Татарстанского УФАС России от 14.12.2022 по делу N 016/06/42-1881/2022</a:t>
            </a:r>
            <a:endParaRPr lang="ru-RU" sz="2000" dirty="0"/>
          </a:p>
        </p:txBody>
      </p:sp>
      <p:sp>
        <p:nvSpPr>
          <p:cNvPr id="5" name="TextBox 4">
            <a:extLst>
              <a:ext uri="{FF2B5EF4-FFF2-40B4-BE49-F238E27FC236}">
                <a16:creationId xmlns:a16="http://schemas.microsoft.com/office/drawing/2014/main" id="{28ABDF8D-23B1-41AB-8486-E71342303B44}"/>
              </a:ext>
            </a:extLst>
          </p:cNvPr>
          <p:cNvSpPr txBox="1"/>
          <p:nvPr/>
        </p:nvSpPr>
        <p:spPr>
          <a:xfrm>
            <a:off x="439812" y="5093432"/>
            <a:ext cx="11312374" cy="1200329"/>
          </a:xfrm>
          <a:prstGeom prst="rect">
            <a:avLst/>
          </a:prstGeom>
          <a:noFill/>
        </p:spPr>
        <p:txBody>
          <a:bodyPr wrap="square" rtlCol="0">
            <a:spAutoFit/>
          </a:bodyPr>
          <a:lstStyle/>
          <a:p>
            <a:r>
              <a:rPr lang="ru-RU" b="1" dirty="0"/>
              <a:t>Одно из зафиксированных нарушений: …</a:t>
            </a:r>
            <a:r>
              <a:rPr lang="ru-RU" dirty="0"/>
              <a:t>отсутствия отражения в проекте контракта положений, касающихся мер ответственности в случае не исполнения обязательств по независимой гарантии, и </a:t>
            </a:r>
            <a:r>
              <a:rPr lang="ru-RU" b="1" dirty="0"/>
              <a:t>порядка ведения претензионной работы между сторонами контракта в ЕИС</a:t>
            </a:r>
            <a:r>
              <a:rPr lang="ru-RU" dirty="0"/>
              <a:t>, а также в части указания противоречивых данных в извещении, касающихся требований к гарантии качества товара.</a:t>
            </a:r>
          </a:p>
        </p:txBody>
      </p:sp>
      <p:cxnSp>
        <p:nvCxnSpPr>
          <p:cNvPr id="6" name="Прямая соединительная линия 5">
            <a:extLst>
              <a:ext uri="{FF2B5EF4-FFF2-40B4-BE49-F238E27FC236}">
                <a16:creationId xmlns:a16="http://schemas.microsoft.com/office/drawing/2014/main" id="{D2E4E1E9-213C-6CD5-0F50-9B29A99D6873}"/>
              </a:ext>
            </a:extLst>
          </p:cNvPr>
          <p:cNvCxnSpPr>
            <a:cxnSpLocks/>
          </p:cNvCxnSpPr>
          <p:nvPr/>
        </p:nvCxnSpPr>
        <p:spPr>
          <a:xfrm>
            <a:off x="1677113" y="3777839"/>
            <a:ext cx="8464141"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5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825906-4851-2B1F-6A5A-B1F4FE7A3BD3}"/>
              </a:ext>
            </a:extLst>
          </p:cNvPr>
          <p:cNvSpPr txBox="1"/>
          <p:nvPr/>
        </p:nvSpPr>
        <p:spPr>
          <a:xfrm>
            <a:off x="476249" y="1696135"/>
            <a:ext cx="10086975" cy="2031325"/>
          </a:xfrm>
          <a:prstGeom prst="rect">
            <a:avLst/>
          </a:prstGeom>
          <a:noFill/>
        </p:spPr>
        <p:txBody>
          <a:bodyPr wrap="square">
            <a:spAutoFit/>
          </a:bodyPr>
          <a:lstStyle/>
          <a:p>
            <a:pPr marL="285750" indent="-285750">
              <a:buClr>
                <a:srgbClr val="0E779D"/>
              </a:buClr>
              <a:buFont typeface="Wingdings" panose="05000000000000000000" pitchFamily="2" charset="2"/>
              <a:buChar char="Ø"/>
            </a:pPr>
            <a:r>
              <a:rPr lang="ru-RU" dirty="0"/>
              <a:t>Законом N 44-ФЗ порядок ведения претензионной работы не определен.</a:t>
            </a:r>
          </a:p>
          <a:p>
            <a:pPr marL="285750" indent="-285750">
              <a:buClr>
                <a:srgbClr val="0E779D"/>
              </a:buClr>
              <a:buFont typeface="Wingdings" panose="05000000000000000000" pitchFamily="2" charset="2"/>
              <a:buChar char="Ø"/>
            </a:pPr>
            <a:endParaRPr lang="en-US" dirty="0"/>
          </a:p>
          <a:p>
            <a:pPr marL="285750" indent="-285750">
              <a:buClr>
                <a:srgbClr val="0E779D"/>
              </a:buClr>
              <a:buFont typeface="Wingdings" panose="05000000000000000000" pitchFamily="2" charset="2"/>
              <a:buChar char="Ø"/>
            </a:pPr>
            <a:r>
              <a:rPr lang="ru-RU" dirty="0"/>
              <a:t>Порядок можно указать в условиях контракта.</a:t>
            </a:r>
          </a:p>
          <a:p>
            <a:pPr marL="285750" indent="-285750">
              <a:buClr>
                <a:srgbClr val="0E779D"/>
              </a:buClr>
              <a:buFont typeface="Wingdings" panose="05000000000000000000" pitchFamily="2" charset="2"/>
              <a:buChar char="Ø"/>
            </a:pPr>
            <a:endParaRPr lang="ru-RU" dirty="0"/>
          </a:p>
          <a:p>
            <a:pPr marL="285750" indent="-285750">
              <a:buClr>
                <a:srgbClr val="0E779D"/>
              </a:buClr>
              <a:buFont typeface="Wingdings" panose="05000000000000000000" pitchFamily="2" charset="2"/>
              <a:buChar char="Ø"/>
            </a:pPr>
            <a:r>
              <a:rPr lang="ru-RU" dirty="0"/>
              <a:t>Если заказчик зафиксировал нарушение поставщиком (подрядчиком, исполнителем) условий контракта, он должен обязательно направить требование об уплате неустойки, штрафа или пени.</a:t>
            </a:r>
          </a:p>
          <a:p>
            <a:pPr marL="285750" indent="-285750">
              <a:buClr>
                <a:srgbClr val="0E779D"/>
              </a:buClr>
              <a:buFont typeface="Wingdings" panose="05000000000000000000" pitchFamily="2" charset="2"/>
              <a:buChar char="Ø"/>
            </a:pPr>
            <a:r>
              <a:rPr lang="ru-RU" dirty="0"/>
              <a:t>(Письмо Минфина России от 11.05.2022 N 24-06-07/42955)</a:t>
            </a:r>
          </a:p>
        </p:txBody>
      </p:sp>
    </p:spTree>
    <p:extLst>
      <p:ext uri="{BB962C8B-B14F-4D97-AF65-F5344CB8AC3E}">
        <p14:creationId xmlns:p14="http://schemas.microsoft.com/office/powerpoint/2010/main" val="349072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0AC28-9CFF-55FD-2878-0EC1B062C7D4}"/>
              </a:ext>
            </a:extLst>
          </p:cNvPr>
          <p:cNvSpPr txBox="1"/>
          <p:nvPr/>
        </p:nvSpPr>
        <p:spPr>
          <a:xfrm>
            <a:off x="3784234" y="1660324"/>
            <a:ext cx="1934307" cy="1015663"/>
          </a:xfrm>
          <a:prstGeom prst="rect">
            <a:avLst/>
          </a:prstGeom>
          <a:noFill/>
        </p:spPr>
        <p:txBody>
          <a:bodyPr wrap="square">
            <a:spAutoFit/>
          </a:bodyPr>
          <a:lstStyle/>
          <a:p>
            <a:r>
              <a:rPr lang="ru-RU" sz="6000" b="1" dirty="0">
                <a:solidFill>
                  <a:srgbClr val="0E779D"/>
                </a:solidFill>
                <a:ea typeface="Times New Roman" panose="02020603050405020304" pitchFamily="18" charset="0"/>
                <a:cs typeface="Arial" panose="020B0604020202020204" pitchFamily="34" charset="0"/>
              </a:rPr>
              <a:t>Пени</a:t>
            </a:r>
            <a:endParaRPr lang="ru-RU" b="1" dirty="0"/>
          </a:p>
        </p:txBody>
      </p:sp>
      <p:pic>
        <p:nvPicPr>
          <p:cNvPr id="3" name="Рисунок 2" descr="Монеты со сплошной заливкой">
            <a:extLst>
              <a:ext uri="{FF2B5EF4-FFF2-40B4-BE49-F238E27FC236}">
                <a16:creationId xmlns:a16="http://schemas.microsoft.com/office/drawing/2014/main" id="{1A75C333-C9F8-F795-5EEA-AC7E0508CB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6973" y="2438107"/>
            <a:ext cx="1325001" cy="1325001"/>
          </a:xfrm>
          <a:prstGeom prst="rect">
            <a:avLst/>
          </a:prstGeom>
        </p:spPr>
      </p:pic>
    </p:spTree>
    <p:extLst>
      <p:ext uri="{BB962C8B-B14F-4D97-AF65-F5344CB8AC3E}">
        <p14:creationId xmlns:p14="http://schemas.microsoft.com/office/powerpoint/2010/main" val="198161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150C9-58D7-DD95-F878-7E32444291A8}"/>
              </a:ext>
            </a:extLst>
          </p:cNvPr>
          <p:cNvSpPr txBox="1"/>
          <p:nvPr/>
        </p:nvSpPr>
        <p:spPr>
          <a:xfrm>
            <a:off x="642366" y="1103299"/>
            <a:ext cx="8108442" cy="369332"/>
          </a:xfrm>
          <a:prstGeom prst="rect">
            <a:avLst/>
          </a:prstGeom>
          <a:noFill/>
        </p:spPr>
        <p:txBody>
          <a:bodyPr wrap="square">
            <a:spAutoFit/>
          </a:bodyPr>
          <a:lstStyle/>
          <a:p>
            <a:pPr algn="just"/>
            <a:r>
              <a:rPr lang="ru-RU" sz="1800" b="1" i="0" u="none" strike="noStrike" baseline="0" dirty="0">
                <a:latin typeface="Arial" panose="020B0604020202020204" pitchFamily="34" charset="0"/>
              </a:rPr>
              <a:t>Статья 432. Основные положения о заключении договора</a:t>
            </a:r>
          </a:p>
        </p:txBody>
      </p:sp>
      <p:sp>
        <p:nvSpPr>
          <p:cNvPr id="5" name="TextBox 4">
            <a:extLst>
              <a:ext uri="{FF2B5EF4-FFF2-40B4-BE49-F238E27FC236}">
                <a16:creationId xmlns:a16="http://schemas.microsoft.com/office/drawing/2014/main" id="{14FA5CBB-8639-9CEB-FB49-FAA7A1656903}"/>
              </a:ext>
            </a:extLst>
          </p:cNvPr>
          <p:cNvSpPr txBox="1"/>
          <p:nvPr/>
        </p:nvSpPr>
        <p:spPr>
          <a:xfrm>
            <a:off x="642366" y="2427607"/>
            <a:ext cx="11171682" cy="1754326"/>
          </a:xfrm>
          <a:prstGeom prst="rect">
            <a:avLst/>
          </a:prstGeom>
          <a:noFill/>
        </p:spPr>
        <p:txBody>
          <a:bodyPr wrap="square">
            <a:spAutoFit/>
          </a:bodyPr>
          <a:lstStyle/>
          <a:p>
            <a:pPr marL="342900" indent="-342900" algn="just">
              <a:buAutoNum type="arabicPeriod"/>
            </a:pPr>
            <a:r>
              <a:rPr lang="ru-RU" sz="1800" b="0" i="0" u="none" strike="noStrike" baseline="0" dirty="0">
                <a:latin typeface="Arial" panose="020B0604020202020204" pitchFamily="34" charset="0"/>
              </a:rPr>
              <a:t>Договор считается заключенным, если между сторонами, в требуемой в подлежащих случаях форме, достигнуто соглашение по всем существенным условиям договора.</a:t>
            </a:r>
            <a:endParaRPr lang="en-US" sz="1800" b="0" i="0" u="none" strike="noStrike" baseline="0" dirty="0">
              <a:latin typeface="Arial" panose="020B0604020202020204" pitchFamily="34" charset="0"/>
            </a:endParaRPr>
          </a:p>
          <a:p>
            <a:pPr algn="just"/>
            <a:endParaRPr lang="ru-RU" sz="1800" b="0" i="0" u="none" strike="noStrike" baseline="0" dirty="0">
              <a:latin typeface="Arial" panose="020B0604020202020204" pitchFamily="34" charset="0"/>
            </a:endParaRPr>
          </a:p>
          <a:p>
            <a:pPr algn="just"/>
            <a:r>
              <a:rPr lang="ru-RU" sz="1800" b="1" i="0" u="none" strike="noStrike" baseline="0" dirty="0">
                <a:latin typeface="Arial" panose="020B0604020202020204" pitchFamily="34" charset="0"/>
              </a:rPr>
              <a:t>Существенными являются</a:t>
            </a:r>
            <a:r>
              <a:rPr lang="ru-RU" sz="1800" b="0" i="0" u="none" strike="noStrike" baseline="0" dirty="0">
                <a:latin typeface="Arial" panose="020B0604020202020204" pitchFamily="34" charset="0"/>
              </a:rPr>
              <a:t> условия о предмете договора, </a:t>
            </a:r>
            <a:r>
              <a:rPr lang="ru-RU" sz="1800" b="1" i="0" u="none" strike="noStrike" baseline="0" dirty="0">
                <a:latin typeface="Arial" panose="020B0604020202020204" pitchFamily="34" charset="0"/>
              </a:rPr>
              <a:t>условия, которые названы в законе</a:t>
            </a:r>
            <a:r>
              <a:rPr lang="ru-RU" sz="1800" b="0" i="0" u="none" strike="noStrike" baseline="0" dirty="0">
                <a:latin typeface="Arial" panose="020B0604020202020204" pitchFamily="34" charset="0"/>
              </a:rPr>
              <a:t> или иных правовых актах как существенные или необходимые для договоров данного вида, а также все те условия, относительно которых по заявлению одной из сторон должно быть достигнуто соглашение.</a:t>
            </a:r>
          </a:p>
        </p:txBody>
      </p:sp>
      <p:sp>
        <p:nvSpPr>
          <p:cNvPr id="6" name="TextBox 5">
            <a:extLst>
              <a:ext uri="{FF2B5EF4-FFF2-40B4-BE49-F238E27FC236}">
                <a16:creationId xmlns:a16="http://schemas.microsoft.com/office/drawing/2014/main" id="{20026142-F330-9995-EFE5-3578377399E6}"/>
              </a:ext>
            </a:extLst>
          </p:cNvPr>
          <p:cNvSpPr txBox="1"/>
          <p:nvPr/>
        </p:nvSpPr>
        <p:spPr>
          <a:xfrm>
            <a:off x="642366" y="441145"/>
            <a:ext cx="8108442" cy="369332"/>
          </a:xfrm>
          <a:prstGeom prst="rect">
            <a:avLst/>
          </a:prstGeom>
          <a:noFill/>
        </p:spPr>
        <p:txBody>
          <a:bodyPr wrap="square">
            <a:spAutoFit/>
          </a:bodyPr>
          <a:lstStyle/>
          <a:p>
            <a:pPr algn="just"/>
            <a:r>
              <a:rPr lang="ru-RU" sz="1800" b="1" i="0" u="none" strike="noStrike" baseline="0" dirty="0">
                <a:solidFill>
                  <a:srgbClr val="FF0000"/>
                </a:solidFill>
                <a:latin typeface="Arial" panose="020B0604020202020204" pitchFamily="34" charset="0"/>
              </a:rPr>
              <a:t>Гражданский кодекс Российской Федерации</a:t>
            </a:r>
          </a:p>
        </p:txBody>
      </p:sp>
    </p:spTree>
    <p:extLst>
      <p:ext uri="{BB962C8B-B14F-4D97-AF65-F5344CB8AC3E}">
        <p14:creationId xmlns:p14="http://schemas.microsoft.com/office/powerpoint/2010/main" val="251813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DE0C59-41FC-850E-97C3-EB2109B2CF64}"/>
              </a:ext>
            </a:extLst>
          </p:cNvPr>
          <p:cNvSpPr txBox="1"/>
          <p:nvPr/>
        </p:nvSpPr>
        <p:spPr>
          <a:xfrm>
            <a:off x="591124" y="313710"/>
            <a:ext cx="11168060" cy="1477328"/>
          </a:xfrm>
          <a:prstGeom prst="rect">
            <a:avLst/>
          </a:prstGeom>
          <a:noFill/>
        </p:spPr>
        <p:txBody>
          <a:bodyPr wrap="square" rtlCol="0">
            <a:spAutoFit/>
          </a:bodyPr>
          <a:lstStyle/>
          <a:p>
            <a:r>
              <a:rPr lang="ru-RU" b="1" i="0" dirty="0">
                <a:solidFill>
                  <a:srgbClr val="000000"/>
                </a:solidFill>
                <a:effectLst/>
                <a:latin typeface="PT Sans"/>
              </a:rPr>
              <a:t>Статья 34. Контракт</a:t>
            </a:r>
            <a:endParaRPr lang="en-US" b="1" i="0" dirty="0">
              <a:solidFill>
                <a:srgbClr val="000000"/>
              </a:solidFill>
              <a:effectLst/>
              <a:latin typeface="PT Sans"/>
            </a:endParaRPr>
          </a:p>
          <a:p>
            <a:endParaRPr lang="en-US" b="1" dirty="0">
              <a:solidFill>
                <a:srgbClr val="000000"/>
              </a:solidFill>
              <a:latin typeface="PT Sans"/>
            </a:endParaRPr>
          </a:p>
          <a:p>
            <a:r>
              <a:rPr lang="ru-RU" b="0" i="0" dirty="0">
                <a:solidFill>
                  <a:srgbClr val="000000"/>
                </a:solidFill>
                <a:effectLst/>
                <a:latin typeface="PT Sans"/>
              </a:rPr>
              <a:t>В контракт включаются обязательные услови</a:t>
            </a:r>
            <a:r>
              <a:rPr lang="ru-RU" dirty="0">
                <a:solidFill>
                  <a:srgbClr val="000000"/>
                </a:solidFill>
                <a:latin typeface="PT Sans"/>
              </a:rPr>
              <a:t>е об ответственности </a:t>
            </a:r>
            <a:r>
              <a:rPr lang="ru-RU" b="1" dirty="0">
                <a:solidFill>
                  <a:srgbClr val="000000"/>
                </a:solidFill>
                <a:latin typeface="PT Sans"/>
              </a:rPr>
              <a:t>заказчика и поставщика </a:t>
            </a:r>
            <a:r>
              <a:rPr lang="ru-RU" dirty="0">
                <a:solidFill>
                  <a:srgbClr val="000000"/>
                </a:solidFill>
                <a:latin typeface="PT Sans"/>
              </a:rPr>
              <a:t>(подрядчика, исполнителя) за неисполнение или ненадлежащее исполнение обязательств, предусмотренных контрактом.</a:t>
            </a:r>
            <a:endParaRPr lang="en-US" b="1" i="0" dirty="0">
              <a:solidFill>
                <a:srgbClr val="000000"/>
              </a:solidFill>
              <a:effectLst/>
              <a:latin typeface="PT Sans"/>
            </a:endParaRPr>
          </a:p>
          <a:p>
            <a:endParaRPr lang="ru-RU" dirty="0"/>
          </a:p>
        </p:txBody>
      </p:sp>
      <p:sp>
        <p:nvSpPr>
          <p:cNvPr id="3" name="TextBox 2">
            <a:extLst>
              <a:ext uri="{FF2B5EF4-FFF2-40B4-BE49-F238E27FC236}">
                <a16:creationId xmlns:a16="http://schemas.microsoft.com/office/drawing/2014/main" id="{D394D0AB-19E7-7D14-3F7A-03833795761E}"/>
              </a:ext>
            </a:extLst>
          </p:cNvPr>
          <p:cNvSpPr txBox="1"/>
          <p:nvPr/>
        </p:nvSpPr>
        <p:spPr>
          <a:xfrm>
            <a:off x="1770700" y="1791038"/>
            <a:ext cx="7882128" cy="923330"/>
          </a:xfrm>
          <a:prstGeom prst="rect">
            <a:avLst/>
          </a:prstGeom>
          <a:noFill/>
          <a:ln w="19050">
            <a:solidFill>
              <a:schemeClr val="accent1"/>
            </a:solidFill>
          </a:ln>
        </p:spPr>
        <p:txBody>
          <a:bodyPr wrap="square" rtlCol="0">
            <a:spAutoFit/>
          </a:bodyPr>
          <a:lstStyle/>
          <a:p>
            <a:r>
              <a:rPr lang="ru-RU" i="1" dirty="0"/>
              <a:t>Также в контракте присутствует раздел об урегулировании споров, в котором целесообразно прописать порядок решения досудебных споров и порядок обмена претензиями через ЕИС. </a:t>
            </a:r>
          </a:p>
        </p:txBody>
      </p:sp>
      <p:sp>
        <p:nvSpPr>
          <p:cNvPr id="4" name="TextBox 3">
            <a:extLst>
              <a:ext uri="{FF2B5EF4-FFF2-40B4-BE49-F238E27FC236}">
                <a16:creationId xmlns:a16="http://schemas.microsoft.com/office/drawing/2014/main" id="{BB93F25C-C7DA-536E-C2B9-BC978708DCEB}"/>
              </a:ext>
            </a:extLst>
          </p:cNvPr>
          <p:cNvSpPr txBox="1"/>
          <p:nvPr/>
        </p:nvSpPr>
        <p:spPr>
          <a:xfrm>
            <a:off x="591124" y="2714368"/>
            <a:ext cx="9830176" cy="3077766"/>
          </a:xfrm>
          <a:prstGeom prst="rect">
            <a:avLst/>
          </a:prstGeom>
          <a:noFill/>
        </p:spPr>
        <p:txBody>
          <a:bodyPr wrap="square" rtlCol="0">
            <a:spAutoFit/>
          </a:bodyPr>
          <a:lstStyle/>
          <a:p>
            <a:endParaRPr lang="en-US" b="1" dirty="0">
              <a:solidFill>
                <a:srgbClr val="000000"/>
              </a:solidFill>
              <a:latin typeface="PT Sans"/>
            </a:endParaRPr>
          </a:p>
          <a:p>
            <a:pPr marL="285750" indent="-285750">
              <a:buClr>
                <a:srgbClr val="0E779D"/>
              </a:buClr>
              <a:buFont typeface="Wingdings" panose="05000000000000000000" pitchFamily="2" charset="2"/>
              <a:buChar char="Ø"/>
            </a:pPr>
            <a:r>
              <a:rPr lang="ru-RU" sz="1600" b="0" i="0" dirty="0">
                <a:solidFill>
                  <a:srgbClr val="000000"/>
                </a:solidFill>
                <a:effectLst/>
                <a:latin typeface="PT Sans"/>
              </a:rPr>
              <a:t>Пеня начисляется </a:t>
            </a:r>
            <a:r>
              <a:rPr lang="ru-RU" sz="1600" b="1" i="0" dirty="0">
                <a:solidFill>
                  <a:srgbClr val="000000"/>
                </a:solidFill>
                <a:effectLst/>
                <a:latin typeface="PT Sans"/>
              </a:rPr>
              <a:t>за каждый день просрочки исполнения поставщиком </a:t>
            </a:r>
            <a:r>
              <a:rPr lang="ru-RU" sz="1600" b="0" i="0" dirty="0">
                <a:solidFill>
                  <a:srgbClr val="000000"/>
                </a:solidFill>
                <a:effectLst/>
                <a:latin typeface="PT Sans"/>
              </a:rPr>
              <a:t>(подрядчиком, исполнителем) обязательства, предусмотренного контрактом, начиная со дня, следующего после дня истечения установленного контрактом срока исполнения обязательства, и устанавливается контрактом в размере </a:t>
            </a:r>
            <a:r>
              <a:rPr lang="ru-RU" sz="1600" dirty="0">
                <a:solidFill>
                  <a:srgbClr val="000000"/>
                </a:solidFill>
                <a:latin typeface="PT Sans"/>
              </a:rPr>
              <a:t>1/300</a:t>
            </a:r>
            <a:r>
              <a:rPr lang="ru-RU" sz="1600" b="0" i="0" dirty="0">
                <a:solidFill>
                  <a:srgbClr val="000000"/>
                </a:solidFill>
                <a:effectLst/>
                <a:latin typeface="PT Sans"/>
              </a:rPr>
              <a:t> действующей на дату уплаты пени ключевой ставки Центрального банка Российской Федерации от цены контракта (отдельного этапа исполнения контракта), уменьшенной на сумму, пропорциональную объему обязательств, предусмотренных контрактом (соответствующим отдельным этапом исполнения контракта) и фактически исполненных поставщиком (подрядчиком, исполнителем), за исключением случаев, если законодательством Российской Федерации установлен иной порядок начисления пени.</a:t>
            </a:r>
          </a:p>
          <a:p>
            <a:pPr marL="285750" indent="-285750">
              <a:buClr>
                <a:srgbClr val="0E779D"/>
              </a:buClr>
              <a:buFont typeface="Wingdings" panose="05000000000000000000" pitchFamily="2" charset="2"/>
              <a:buChar char="Ø"/>
            </a:pPr>
            <a:endParaRPr lang="ru-RU" sz="1600" b="0" i="0" dirty="0">
              <a:solidFill>
                <a:srgbClr val="000000"/>
              </a:solidFill>
              <a:effectLst/>
              <a:latin typeface="PT Sans"/>
            </a:endParaRPr>
          </a:p>
          <a:p>
            <a:pPr marL="285750" indent="-285750">
              <a:buClr>
                <a:srgbClr val="0E779D"/>
              </a:buClr>
              <a:buFont typeface="Wingdings" panose="05000000000000000000" pitchFamily="2" charset="2"/>
              <a:buChar char="Ø"/>
            </a:pPr>
            <a:r>
              <a:rPr lang="ru-RU" sz="1600" i="1" dirty="0"/>
              <a:t>Федеральный закон от 26 марта 2003 г. N 35-ФЗ «Об электроэнергетике» устанавливает размер пени 1/130 ключевой ставки</a:t>
            </a:r>
          </a:p>
        </p:txBody>
      </p:sp>
    </p:spTree>
    <p:extLst>
      <p:ext uri="{BB962C8B-B14F-4D97-AF65-F5344CB8AC3E}">
        <p14:creationId xmlns:p14="http://schemas.microsoft.com/office/powerpoint/2010/main" val="2568608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F52B31-A303-386D-BF9C-C769ACD75828}"/>
              </a:ext>
            </a:extLst>
          </p:cNvPr>
          <p:cNvSpPr txBox="1"/>
          <p:nvPr/>
        </p:nvSpPr>
        <p:spPr>
          <a:xfrm>
            <a:off x="789196" y="679470"/>
            <a:ext cx="5718517" cy="461665"/>
          </a:xfrm>
          <a:prstGeom prst="rect">
            <a:avLst/>
          </a:prstGeom>
          <a:noFill/>
        </p:spPr>
        <p:txBody>
          <a:bodyPr wrap="square" rtlCol="0">
            <a:spAutoFit/>
          </a:bodyPr>
          <a:lstStyle/>
          <a:p>
            <a:r>
              <a:rPr lang="ru-RU" sz="2400" b="1" dirty="0"/>
              <a:t>Пример:</a:t>
            </a:r>
          </a:p>
        </p:txBody>
      </p:sp>
      <p:sp>
        <p:nvSpPr>
          <p:cNvPr id="3" name="TextBox 2">
            <a:extLst>
              <a:ext uri="{FF2B5EF4-FFF2-40B4-BE49-F238E27FC236}">
                <a16:creationId xmlns:a16="http://schemas.microsoft.com/office/drawing/2014/main" id="{130BDA60-DA46-18D2-0247-388233F6DA64}"/>
              </a:ext>
            </a:extLst>
          </p:cNvPr>
          <p:cNvSpPr txBox="1"/>
          <p:nvPr/>
        </p:nvSpPr>
        <p:spPr>
          <a:xfrm>
            <a:off x="669732" y="1770253"/>
            <a:ext cx="8081891" cy="2893100"/>
          </a:xfrm>
          <a:prstGeom prst="rect">
            <a:avLst/>
          </a:prstGeom>
          <a:noFill/>
        </p:spPr>
        <p:txBody>
          <a:bodyPr wrap="square" rtlCol="0">
            <a:spAutoFit/>
          </a:bodyPr>
          <a:lstStyle/>
          <a:p>
            <a:r>
              <a:rPr lang="ru-RU" dirty="0"/>
              <a:t>Контракт заключен на сумму 255 тыс. руб..</a:t>
            </a:r>
          </a:p>
          <a:p>
            <a:endParaRPr lang="en-US" dirty="0"/>
          </a:p>
          <a:p>
            <a:r>
              <a:rPr lang="ru-RU" dirty="0"/>
              <a:t>Поставщик произвел частичную поставку товара на сумму 75 тыс. руб. и заказчик произвел оплату.</a:t>
            </a:r>
          </a:p>
          <a:p>
            <a:r>
              <a:rPr lang="ru-RU" dirty="0"/>
              <a:t>Оставшаяся часть товаров была поставлена с нарушением сроков на 15 дней.</a:t>
            </a:r>
          </a:p>
          <a:p>
            <a:r>
              <a:rPr lang="ru-RU" dirty="0"/>
              <a:t>Заказчик </a:t>
            </a:r>
            <a:r>
              <a:rPr lang="ru-RU" b="1" dirty="0">
                <a:solidFill>
                  <a:srgbClr val="FF0000"/>
                </a:solidFill>
                <a:effectLst>
                  <a:outerShdw blurRad="38100" dist="38100" dir="2700000" algn="tl">
                    <a:srgbClr val="000000">
                      <a:alpha val="43137"/>
                    </a:srgbClr>
                  </a:outerShdw>
                </a:effectLst>
              </a:rPr>
              <a:t>ОБЯЗАН</a:t>
            </a:r>
            <a:r>
              <a:rPr lang="ru-RU" dirty="0"/>
              <a:t> потребовать уплату пени за каждый день просрочки начиная со дня следующего за крайней датой поставки и заканчивая днем фактической поставки.</a:t>
            </a:r>
          </a:p>
          <a:p>
            <a:endParaRPr lang="ru-RU" dirty="0"/>
          </a:p>
          <a:p>
            <a:r>
              <a:rPr lang="ru-RU" sz="2000" b="1" dirty="0"/>
              <a:t>Сумма пени = (255 000 – 75 000) * 15 * (1/300) *0.095 = 855руб. 00коп.</a:t>
            </a:r>
          </a:p>
        </p:txBody>
      </p:sp>
    </p:spTree>
    <p:extLst>
      <p:ext uri="{BB962C8B-B14F-4D97-AF65-F5344CB8AC3E}">
        <p14:creationId xmlns:p14="http://schemas.microsoft.com/office/powerpoint/2010/main" val="247680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AF143-8CB2-B7BA-6540-95023C739EFD}"/>
              </a:ext>
            </a:extLst>
          </p:cNvPr>
          <p:cNvSpPr txBox="1"/>
          <p:nvPr/>
        </p:nvSpPr>
        <p:spPr>
          <a:xfrm>
            <a:off x="528242" y="112063"/>
            <a:ext cx="8807782" cy="2585323"/>
          </a:xfrm>
          <a:prstGeom prst="rect">
            <a:avLst/>
          </a:prstGeom>
          <a:noFill/>
        </p:spPr>
        <p:txBody>
          <a:bodyPr wrap="square" rtlCol="0">
            <a:spAutoFit/>
          </a:bodyPr>
          <a:lstStyle/>
          <a:p>
            <a:r>
              <a:rPr lang="ru-RU" dirty="0"/>
              <a:t>В случае просрочки исполнения поставщиком (подрядчиком, исполнителем) обязательств (в том числе гарантийного обязательства), предусмотренных контрактом, а также в иных случаях неисполнения или ненадлежащего исполнения поставщиком (подрядчиком, исполнителем) обязательств, предусмотренных контрактом, заказчик направляет поставщику (подрядчику, исполнителю) требование об уплате неустоек (штрафов, пеней).</a:t>
            </a:r>
          </a:p>
          <a:p>
            <a:endParaRPr lang="ru-RU" dirty="0"/>
          </a:p>
          <a:p>
            <a:r>
              <a:rPr lang="ru-RU" u="sng" dirty="0"/>
              <a:t>Срок направления требования об уплате пени – Законом не установлен</a:t>
            </a:r>
            <a:r>
              <a:rPr lang="ru-RU" dirty="0"/>
              <a:t>.</a:t>
            </a:r>
          </a:p>
          <a:p>
            <a:endParaRPr lang="ru-RU" dirty="0"/>
          </a:p>
        </p:txBody>
      </p:sp>
      <p:sp>
        <p:nvSpPr>
          <p:cNvPr id="3" name="TextBox 2">
            <a:extLst>
              <a:ext uri="{FF2B5EF4-FFF2-40B4-BE49-F238E27FC236}">
                <a16:creationId xmlns:a16="http://schemas.microsoft.com/office/drawing/2014/main" id="{91566B16-4AC6-16B4-D6EE-DA06AA4B6508}"/>
              </a:ext>
            </a:extLst>
          </p:cNvPr>
          <p:cNvSpPr txBox="1"/>
          <p:nvPr/>
        </p:nvSpPr>
        <p:spPr>
          <a:xfrm>
            <a:off x="592250" y="2697386"/>
            <a:ext cx="11071508" cy="3447098"/>
          </a:xfrm>
          <a:prstGeom prst="rect">
            <a:avLst/>
          </a:prstGeom>
          <a:noFill/>
        </p:spPr>
        <p:txBody>
          <a:bodyPr wrap="square" rtlCol="0">
            <a:spAutoFit/>
          </a:bodyPr>
          <a:lstStyle/>
          <a:p>
            <a:r>
              <a:rPr lang="ru-RU" dirty="0"/>
              <a:t>Требование об уплате пени должно содержать:</a:t>
            </a:r>
          </a:p>
          <a:p>
            <a:pPr marL="285750" indent="-285750" algn="l" fontAlgn="t">
              <a:buClr>
                <a:srgbClr val="0E779D"/>
              </a:buClr>
              <a:buFont typeface="Wingdings" panose="05000000000000000000" pitchFamily="2" charset="2"/>
              <a:buChar char="Ø"/>
            </a:pPr>
            <a:endParaRPr lang="ru-RU" sz="1400" b="0" i="0" dirty="0">
              <a:solidFill>
                <a:srgbClr val="000000"/>
              </a:solidFill>
              <a:effectLst/>
              <a:latin typeface="PT Sans"/>
            </a:endParaRP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Наименование и адрес получателя требования.</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Наименование и адрес отправителя требования.</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Исходящий номер (под ним регистрируют исходящую корреспонденцию в организациях).</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Дату составления требования.</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Наименование документа.</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Реквизиты контракта.</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Суть контракта: поставка товара, оказание услуги, выполнение работ и т.п.</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Основания для ведения претензионной работы (какие обязательства не были исполнены).</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Период, за который начислена неустойка, ее сумма.</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Приложения к требованию. Это обычно копии контракта, платежных поручений, актов выполнения работ, оказания услуг, расчет суммы неустойки, штрафа или пеней.</a:t>
            </a:r>
          </a:p>
          <a:p>
            <a:pPr marL="285750" indent="-285750" algn="l" fontAlgn="t">
              <a:buClr>
                <a:srgbClr val="0E779D"/>
              </a:buClr>
              <a:buFont typeface="Wingdings" panose="05000000000000000000" pitchFamily="2" charset="2"/>
              <a:buChar char="Ø"/>
            </a:pPr>
            <a:r>
              <a:rPr lang="ru-RU" sz="1400" b="0" i="0" dirty="0">
                <a:solidFill>
                  <a:srgbClr val="000000"/>
                </a:solidFill>
                <a:effectLst/>
                <a:latin typeface="PT Sans"/>
              </a:rPr>
              <a:t>Подпись руководителя организации, отправляющей требование, или его доверенного лица.</a:t>
            </a:r>
            <a:endParaRPr lang="ru-RU" sz="1400" dirty="0"/>
          </a:p>
          <a:p>
            <a:endParaRPr lang="ru-RU" dirty="0"/>
          </a:p>
        </p:txBody>
      </p:sp>
    </p:spTree>
    <p:extLst>
      <p:ext uri="{BB962C8B-B14F-4D97-AF65-F5344CB8AC3E}">
        <p14:creationId xmlns:p14="http://schemas.microsoft.com/office/powerpoint/2010/main" val="422367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B01BE-9981-A459-31FE-308DDD227B24}"/>
              </a:ext>
            </a:extLst>
          </p:cNvPr>
          <p:cNvSpPr txBox="1"/>
          <p:nvPr/>
        </p:nvSpPr>
        <p:spPr>
          <a:xfrm>
            <a:off x="3225043" y="2063918"/>
            <a:ext cx="3052690" cy="1015663"/>
          </a:xfrm>
          <a:prstGeom prst="rect">
            <a:avLst/>
          </a:prstGeom>
          <a:noFill/>
        </p:spPr>
        <p:txBody>
          <a:bodyPr wrap="square">
            <a:spAutoFit/>
          </a:bodyPr>
          <a:lstStyle/>
          <a:p>
            <a:r>
              <a:rPr lang="ru-RU" sz="6000" b="1" dirty="0">
                <a:solidFill>
                  <a:srgbClr val="0E779D"/>
                </a:solidFill>
                <a:ea typeface="Times New Roman" panose="02020603050405020304" pitchFamily="18" charset="0"/>
                <a:cs typeface="Arial" panose="020B0604020202020204" pitchFamily="34" charset="0"/>
              </a:rPr>
              <a:t>Штрафы</a:t>
            </a:r>
            <a:endParaRPr lang="ru-RU" b="1" dirty="0"/>
          </a:p>
        </p:txBody>
      </p:sp>
      <p:pic>
        <p:nvPicPr>
          <p:cNvPr id="3" name="Рисунок 2" descr="Деньги контур">
            <a:extLst>
              <a:ext uri="{FF2B5EF4-FFF2-40B4-BE49-F238E27FC236}">
                <a16:creationId xmlns:a16="http://schemas.microsoft.com/office/drawing/2014/main" id="{C4CC9014-C955-87ED-B0D2-A7C53E83A6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27045" y="1960340"/>
            <a:ext cx="2238481" cy="2238481"/>
          </a:xfrm>
          <a:prstGeom prst="rect">
            <a:avLst/>
          </a:prstGeom>
        </p:spPr>
      </p:pic>
    </p:spTree>
    <p:extLst>
      <p:ext uri="{BB962C8B-B14F-4D97-AF65-F5344CB8AC3E}">
        <p14:creationId xmlns:p14="http://schemas.microsoft.com/office/powerpoint/2010/main" val="383594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E51DA-B7F9-92DE-CC0B-BC70B0987F3B}"/>
              </a:ext>
            </a:extLst>
          </p:cNvPr>
          <p:cNvSpPr txBox="1"/>
          <p:nvPr/>
        </p:nvSpPr>
        <p:spPr>
          <a:xfrm>
            <a:off x="578292" y="356922"/>
            <a:ext cx="10632308" cy="369332"/>
          </a:xfrm>
          <a:prstGeom prst="rect">
            <a:avLst/>
          </a:prstGeom>
          <a:noFill/>
        </p:spPr>
        <p:txBody>
          <a:bodyPr wrap="square">
            <a:spAutoFit/>
          </a:bodyPr>
          <a:lstStyle/>
          <a:p>
            <a:r>
              <a:rPr lang="ru-RU" b="1" i="0" dirty="0">
                <a:solidFill>
                  <a:srgbClr val="000000"/>
                </a:solidFill>
                <a:effectLst/>
                <a:latin typeface="PT Sans"/>
              </a:rPr>
              <a:t>Статья 94. Особенности исполнения контракта</a:t>
            </a:r>
            <a:endParaRPr lang="ru-RU" dirty="0"/>
          </a:p>
        </p:txBody>
      </p:sp>
      <p:sp>
        <p:nvSpPr>
          <p:cNvPr id="3" name="TextBox 2">
            <a:extLst>
              <a:ext uri="{FF2B5EF4-FFF2-40B4-BE49-F238E27FC236}">
                <a16:creationId xmlns:a16="http://schemas.microsoft.com/office/drawing/2014/main" id="{A4900D3E-3BE1-4D77-426E-350B94124BAD}"/>
              </a:ext>
            </a:extLst>
          </p:cNvPr>
          <p:cNvSpPr txBox="1"/>
          <p:nvPr/>
        </p:nvSpPr>
        <p:spPr>
          <a:xfrm>
            <a:off x="578292" y="769777"/>
            <a:ext cx="11464356" cy="1169551"/>
          </a:xfrm>
          <a:prstGeom prst="rect">
            <a:avLst/>
          </a:prstGeom>
          <a:noFill/>
        </p:spPr>
        <p:txBody>
          <a:bodyPr wrap="square">
            <a:sp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lang="ru-RU" sz="1400" b="1" i="0" dirty="0">
                <a:solidFill>
                  <a:srgbClr val="000000"/>
                </a:solidFill>
                <a:effectLst/>
                <a:latin typeface="PT Sans"/>
              </a:rPr>
              <a:t>Поставщик</a:t>
            </a:r>
            <a:r>
              <a:rPr lang="ru-RU" sz="1400" b="0" i="0" dirty="0">
                <a:solidFill>
                  <a:srgbClr val="000000"/>
                </a:solidFill>
                <a:effectLst/>
                <a:latin typeface="PT Sans"/>
              </a:rPr>
              <a:t> (подрядчик, исполнитель) в соответствии с условиями контракта </a:t>
            </a:r>
            <a:r>
              <a:rPr lang="ru-RU" sz="1400" b="1" i="0" dirty="0">
                <a:solidFill>
                  <a:srgbClr val="000000"/>
                </a:solidFill>
                <a:effectLst/>
                <a:latin typeface="PT Sans"/>
              </a:rPr>
              <a:t>обязан своевременно предоставлять достоверную информацию </a:t>
            </a:r>
            <a:r>
              <a:rPr lang="ru-RU" sz="1400" b="0" i="0" dirty="0">
                <a:solidFill>
                  <a:srgbClr val="000000"/>
                </a:solidFill>
                <a:effectLst/>
                <a:latin typeface="PT Sans"/>
              </a:rPr>
              <a:t>о ходе исполнения своих обязательств, в том числе </a:t>
            </a:r>
            <a:r>
              <a:rPr lang="ru-RU" sz="1400" b="1" i="0" dirty="0">
                <a:solidFill>
                  <a:srgbClr val="FF0000"/>
                </a:solidFill>
                <a:effectLst/>
                <a:latin typeface="PT Sans"/>
              </a:rPr>
              <a:t>о сложностях</a:t>
            </a:r>
            <a:r>
              <a:rPr lang="ru-RU" sz="1400" b="1" i="0" dirty="0">
                <a:solidFill>
                  <a:srgbClr val="000000"/>
                </a:solidFill>
                <a:effectLst/>
                <a:latin typeface="PT Sans"/>
              </a:rPr>
              <a:t>, возникающих при исполнении контракта</a:t>
            </a:r>
            <a:r>
              <a:rPr lang="ru-RU" sz="1400" b="0" i="0" dirty="0">
                <a:solidFill>
                  <a:srgbClr val="000000"/>
                </a:solidFill>
                <a:effectLst/>
                <a:latin typeface="PT Sans"/>
              </a:rPr>
              <a:t>, а также к установленному контрактом сроку обязан </a:t>
            </a:r>
            <a:r>
              <a:rPr lang="ru-RU" sz="1400" b="1" i="0" dirty="0">
                <a:solidFill>
                  <a:srgbClr val="000000"/>
                </a:solidFill>
                <a:effectLst/>
                <a:latin typeface="PT Sans"/>
              </a:rPr>
              <a:t>предоставить заказчику результаты поставки </a:t>
            </a:r>
            <a:r>
              <a:rPr lang="ru-RU" sz="1400" b="0" i="0" dirty="0">
                <a:solidFill>
                  <a:srgbClr val="000000"/>
                </a:solidFill>
                <a:effectLst/>
                <a:latin typeface="PT Sans"/>
              </a:rPr>
              <a:t>товара, выполнения работы или оказания услуги, предусмотренные контрактом, при этом заказчик обязан обеспечить приемку поставленного товара, выполненной работы или оказанной услуги в соответствии с настоящей статьей.</a:t>
            </a:r>
            <a:endParaRPr kumimoji="0" lang="ru-RU" altLang="ru-RU" sz="2000" b="1" i="0" u="none" strike="noStrike" cap="none" normalizeH="0" baseline="0" dirty="0">
              <a:ln>
                <a:noFill/>
              </a:ln>
              <a:effectLst/>
              <a:latin typeface="Arial" panose="020B0604020202020204" pitchFamily="34" charset="0"/>
            </a:endParaRPr>
          </a:p>
        </p:txBody>
      </p:sp>
      <p:sp>
        <p:nvSpPr>
          <p:cNvPr id="4" name="TextBox 3">
            <a:extLst>
              <a:ext uri="{FF2B5EF4-FFF2-40B4-BE49-F238E27FC236}">
                <a16:creationId xmlns:a16="http://schemas.microsoft.com/office/drawing/2014/main" id="{8128B967-39DD-B21A-7D19-A588ABAAAD16}"/>
              </a:ext>
            </a:extLst>
          </p:cNvPr>
          <p:cNvSpPr txBox="1"/>
          <p:nvPr/>
        </p:nvSpPr>
        <p:spPr>
          <a:xfrm>
            <a:off x="578292" y="2196241"/>
            <a:ext cx="10842564" cy="1477328"/>
          </a:xfrm>
          <a:prstGeom prst="rect">
            <a:avLst/>
          </a:prstGeom>
          <a:noFill/>
        </p:spPr>
        <p:txBody>
          <a:bodyPr wrap="square">
            <a:spAutoFit/>
          </a:bodyPr>
          <a:lstStyle/>
          <a:p>
            <a:pPr marL="0" marR="0" lvl="0" indent="342900" defTabSz="914400" rtl="0" eaLnBrk="0" fontAlgn="base" latinLnBrk="0" hangingPunct="0">
              <a:lnSpc>
                <a:spcPct val="100000"/>
              </a:lnSpc>
              <a:spcBef>
                <a:spcPct val="0"/>
              </a:spcBef>
              <a:spcAft>
                <a:spcPct val="0"/>
              </a:spcAft>
              <a:buClrTx/>
              <a:buSzTx/>
              <a:buFontTx/>
              <a:buNone/>
              <a:tabLst/>
            </a:pPr>
            <a:r>
              <a:rPr lang="ru-RU" b="0" i="0" dirty="0">
                <a:solidFill>
                  <a:srgbClr val="333333"/>
                </a:solidFill>
                <a:effectLst/>
                <a:latin typeface="Arial" panose="020B0604020202020204" pitchFamily="34" charset="0"/>
              </a:rPr>
              <a:t>Порядок оформления </a:t>
            </a:r>
            <a:r>
              <a:rPr lang="ru-RU" b="1" i="0" dirty="0">
                <a:solidFill>
                  <a:srgbClr val="333333"/>
                </a:solidFill>
                <a:effectLst/>
                <a:latin typeface="Arial" panose="020B0604020202020204" pitchFamily="34" charset="0"/>
              </a:rPr>
              <a:t>факта</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нарушения</a:t>
            </a:r>
            <a:r>
              <a:rPr lang="ru-RU" b="0" i="0" dirty="0">
                <a:solidFill>
                  <a:srgbClr val="333333"/>
                </a:solidFill>
                <a:effectLst/>
                <a:latin typeface="Arial" panose="020B0604020202020204" pitchFamily="34" charset="0"/>
              </a:rPr>
              <a:t> определяется либо контрактом, либо соглашением сторон, либо заказчиком самостоятельно.</a:t>
            </a:r>
          </a:p>
          <a:p>
            <a:pPr marL="0" marR="0" lvl="0" indent="342900" defTabSz="914400" rtl="0" eaLnBrk="0" fontAlgn="base" latinLnBrk="0" hangingPunct="0">
              <a:lnSpc>
                <a:spcPct val="100000"/>
              </a:lnSpc>
              <a:spcBef>
                <a:spcPct val="0"/>
              </a:spcBef>
              <a:spcAft>
                <a:spcPct val="0"/>
              </a:spcAft>
              <a:buClrTx/>
              <a:buSzTx/>
              <a:buFontTx/>
              <a:buNone/>
              <a:tabLst/>
            </a:pPr>
            <a:r>
              <a:rPr lang="ru-RU" b="0" i="0" dirty="0">
                <a:solidFill>
                  <a:srgbClr val="333333"/>
                </a:solidFill>
                <a:effectLst/>
                <a:latin typeface="Arial" panose="020B0604020202020204" pitchFamily="34" charset="0"/>
              </a:rPr>
              <a:t>Типовые формы </a:t>
            </a:r>
            <a:r>
              <a:rPr lang="ru-RU" b="1" i="0" dirty="0">
                <a:solidFill>
                  <a:srgbClr val="333333"/>
                </a:solidFill>
                <a:effectLst/>
                <a:latin typeface="Arial" panose="020B0604020202020204" pitchFamily="34" charset="0"/>
              </a:rPr>
              <a:t>документов</a:t>
            </a:r>
            <a:r>
              <a:rPr lang="ru-RU" b="0" i="0" dirty="0">
                <a:solidFill>
                  <a:srgbClr val="333333"/>
                </a:solidFill>
                <a:effectLst/>
                <a:latin typeface="Arial" panose="020B0604020202020204" pitchFamily="34" charset="0"/>
              </a:rPr>
              <a:t>, подтверждающие </a:t>
            </a:r>
            <a:r>
              <a:rPr lang="ru-RU" b="1" i="0" dirty="0">
                <a:solidFill>
                  <a:srgbClr val="333333"/>
                </a:solidFill>
                <a:effectLst/>
                <a:latin typeface="Arial" panose="020B0604020202020204" pitchFamily="34" charset="0"/>
              </a:rPr>
              <a:t>нарушение условий контракта</a:t>
            </a:r>
            <a:r>
              <a:rPr lang="ru-RU" b="0" i="0" dirty="0">
                <a:solidFill>
                  <a:srgbClr val="333333"/>
                </a:solidFill>
                <a:effectLst/>
                <a:latin typeface="Arial" panose="020B0604020202020204" pitchFamily="34" charset="0"/>
              </a:rPr>
              <a:t> отсутствуют.</a:t>
            </a:r>
          </a:p>
          <a:p>
            <a:pPr marL="0" marR="0" lvl="0" indent="342900" defTabSz="914400" rtl="0" eaLnBrk="0" fontAlgn="base" latinLnBrk="0" hangingPunct="0">
              <a:lnSpc>
                <a:spcPct val="100000"/>
              </a:lnSpc>
              <a:spcBef>
                <a:spcPct val="0"/>
              </a:spcBef>
              <a:spcAft>
                <a:spcPct val="0"/>
              </a:spcAft>
              <a:buClrTx/>
              <a:buSzTx/>
              <a:buFontTx/>
              <a:buNone/>
              <a:tabLst/>
            </a:pPr>
            <a:r>
              <a:rPr lang="ru-RU" b="0" i="0" dirty="0">
                <a:solidFill>
                  <a:srgbClr val="333333"/>
                </a:solidFill>
                <a:effectLst/>
                <a:latin typeface="Arial" panose="020B0604020202020204" pitchFamily="34" charset="0"/>
              </a:rPr>
              <a:t>Как правило, </a:t>
            </a:r>
            <a:r>
              <a:rPr lang="ru-RU" b="1" i="0" dirty="0">
                <a:solidFill>
                  <a:srgbClr val="333333"/>
                </a:solidFill>
                <a:effectLst/>
                <a:latin typeface="Arial" panose="020B0604020202020204" pitchFamily="34" charset="0"/>
              </a:rPr>
              <a:t>нарушение</a:t>
            </a:r>
            <a:r>
              <a:rPr lang="ru-RU" b="0" i="0" dirty="0">
                <a:solidFill>
                  <a:srgbClr val="333333"/>
                </a:solidFill>
                <a:effectLst/>
                <a:latin typeface="Arial" panose="020B0604020202020204" pitchFamily="34" charset="0"/>
              </a:rPr>
              <a:t> отражается </a:t>
            </a:r>
            <a:r>
              <a:rPr lang="ru-RU" b="1" i="0" dirty="0">
                <a:solidFill>
                  <a:srgbClr val="333333"/>
                </a:solidFill>
                <a:effectLst/>
                <a:latin typeface="Arial" panose="020B0604020202020204" pitchFamily="34" charset="0"/>
              </a:rPr>
              <a:t>в акте приемки</a:t>
            </a:r>
            <a:r>
              <a:rPr lang="ru-RU" b="0" i="0" dirty="0">
                <a:solidFill>
                  <a:srgbClr val="333333"/>
                </a:solidFill>
                <a:effectLst/>
                <a:latin typeface="Arial" panose="020B0604020202020204" pitchFamily="34" charset="0"/>
              </a:rPr>
              <a:t>, в котором также указывается, что оплата будет произведена за вычетом неустойки.</a:t>
            </a:r>
            <a:endParaRPr kumimoji="0" lang="ru-RU" altLang="ru-RU" b="1" i="0" u="none" strike="noStrike" cap="none" normalizeH="0" baseline="0" dirty="0">
              <a:ln>
                <a:noFill/>
              </a:ln>
              <a:effectLst/>
              <a:latin typeface="Arial" panose="020B0604020202020204" pitchFamily="34" charset="0"/>
            </a:endParaRPr>
          </a:p>
        </p:txBody>
      </p:sp>
      <p:sp>
        <p:nvSpPr>
          <p:cNvPr id="6" name="Прямоугольник 5">
            <a:extLst>
              <a:ext uri="{FF2B5EF4-FFF2-40B4-BE49-F238E27FC236}">
                <a16:creationId xmlns:a16="http://schemas.microsoft.com/office/drawing/2014/main" id="{6928DA79-ED8D-E673-6946-C49FCC7B33B6}"/>
              </a:ext>
            </a:extLst>
          </p:cNvPr>
          <p:cNvSpPr/>
          <p:nvPr/>
        </p:nvSpPr>
        <p:spPr>
          <a:xfrm>
            <a:off x="3073153" y="4163604"/>
            <a:ext cx="5064055" cy="1379946"/>
          </a:xfrm>
          <a:prstGeom prst="rect">
            <a:avLst/>
          </a:prstGeom>
          <a:noFill/>
          <a:ln w="38100">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E4E0D495-4027-013A-4A8A-87232119170B}"/>
              </a:ext>
            </a:extLst>
          </p:cNvPr>
          <p:cNvSpPr/>
          <p:nvPr/>
        </p:nvSpPr>
        <p:spPr>
          <a:xfrm>
            <a:off x="3718173" y="4374840"/>
            <a:ext cx="4419035" cy="954107"/>
          </a:xfrm>
          <a:prstGeom prst="rect">
            <a:avLst/>
          </a:prstGeom>
        </p:spPr>
        <p:txBody>
          <a:bodyPr wrap="square">
            <a:spAutoFit/>
          </a:bodyPr>
          <a:lstStyle/>
          <a:p>
            <a:pPr lvl="0">
              <a:spcBef>
                <a:spcPct val="20000"/>
              </a:spcBef>
              <a:spcAft>
                <a:spcPts val="600"/>
              </a:spcAft>
            </a:pPr>
            <a:r>
              <a:rPr lang="ru-RU" dirty="0">
                <a:cs typeface="Arial" panose="020B0604020202020204" pitchFamily="34" charset="0"/>
              </a:rPr>
              <a:t>Правила определения размера штрафа установлены постановлением Правительства РФ </a:t>
            </a:r>
            <a:r>
              <a:rPr lang="ru-RU" sz="2000" b="1" dirty="0">
                <a:cs typeface="Arial" panose="020B0604020202020204" pitchFamily="34" charset="0"/>
              </a:rPr>
              <a:t>№1042</a:t>
            </a:r>
            <a:r>
              <a:rPr lang="ru-RU" dirty="0">
                <a:cs typeface="Arial" panose="020B0604020202020204" pitchFamily="34" charset="0"/>
              </a:rPr>
              <a:t> от </a:t>
            </a:r>
            <a:r>
              <a:rPr lang="ru-RU" sz="2000" b="1" dirty="0">
                <a:solidFill>
                  <a:srgbClr val="FF0000"/>
                </a:solidFill>
                <a:cs typeface="Arial" panose="020B0604020202020204" pitchFamily="34" charset="0"/>
              </a:rPr>
              <a:t>30.08.2017</a:t>
            </a:r>
          </a:p>
        </p:txBody>
      </p:sp>
    </p:spTree>
    <p:extLst>
      <p:ext uri="{BB962C8B-B14F-4D97-AF65-F5344CB8AC3E}">
        <p14:creationId xmlns:p14="http://schemas.microsoft.com/office/powerpoint/2010/main" val="680361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CD94641-37F5-A63E-BE24-330A6AD14822}"/>
              </a:ext>
            </a:extLst>
          </p:cNvPr>
          <p:cNvSpPr/>
          <p:nvPr/>
        </p:nvSpPr>
        <p:spPr>
          <a:xfrm>
            <a:off x="885064" y="623077"/>
            <a:ext cx="8149208" cy="1077218"/>
          </a:xfrm>
          <a:prstGeom prst="rect">
            <a:avLst/>
          </a:prstGeom>
        </p:spPr>
        <p:txBody>
          <a:bodyPr wrap="square">
            <a:spAutoFit/>
          </a:bodyPr>
          <a:lstStyle/>
          <a:p>
            <a:pPr lvl="0" algn="just">
              <a:spcBef>
                <a:spcPct val="20000"/>
              </a:spcBef>
              <a:spcAft>
                <a:spcPts val="600"/>
              </a:spcAft>
              <a:buClr>
                <a:srgbClr val="00B0F0"/>
              </a:buClr>
            </a:pPr>
            <a:r>
              <a:rPr lang="ru-RU" sz="1400" dirty="0"/>
              <a:t>Согласно </a:t>
            </a:r>
            <a:r>
              <a:rPr lang="ru-RU" sz="1400" b="1" dirty="0"/>
              <a:t>п. 4</a:t>
            </a:r>
            <a:r>
              <a:rPr lang="ru-RU" sz="1400" dirty="0"/>
              <a:t> постановления №1042 - размер штрафа за неисполнение или ненадлежащее исполнение обязательств, предусмотренных контрактом заключенного по результатам закупки у </a:t>
            </a:r>
            <a:r>
              <a:rPr lang="ru-RU" sz="1400" b="1" dirty="0"/>
              <a:t>СМП</a:t>
            </a:r>
            <a:r>
              <a:rPr lang="ru-RU" sz="1400" dirty="0"/>
              <a:t> и </a:t>
            </a:r>
            <a:r>
              <a:rPr lang="ru-RU" sz="1400" b="1" dirty="0"/>
              <a:t>СОНКО</a:t>
            </a:r>
            <a:r>
              <a:rPr lang="ru-RU" sz="1400" dirty="0"/>
              <a:t> (в соответствии с п. 1 ч. 1 ст. 30 44-ФЗ) составляет </a:t>
            </a:r>
            <a:r>
              <a:rPr lang="ru-RU" b="1" dirty="0"/>
              <a:t>1%</a:t>
            </a:r>
            <a:r>
              <a:rPr lang="ru-RU" sz="1400" dirty="0"/>
              <a:t> от </a:t>
            </a:r>
            <a:r>
              <a:rPr lang="ru-RU" sz="1400" u="sng" dirty="0"/>
              <a:t>цены контракта</a:t>
            </a:r>
            <a:r>
              <a:rPr lang="ru-RU" sz="1400" dirty="0"/>
              <a:t>, но </a:t>
            </a:r>
            <a:r>
              <a:rPr lang="ru-RU" sz="1400" b="1" dirty="0"/>
              <a:t>не более</a:t>
            </a:r>
            <a:r>
              <a:rPr lang="ru-RU" sz="1400" dirty="0"/>
              <a:t> </a:t>
            </a:r>
            <a:r>
              <a:rPr lang="ru-RU" b="1" dirty="0"/>
              <a:t>5</a:t>
            </a:r>
            <a:r>
              <a:rPr lang="ru-RU" sz="1400" dirty="0"/>
              <a:t> </a:t>
            </a:r>
            <a:r>
              <a:rPr lang="ru-RU" sz="1400" i="1" dirty="0"/>
              <a:t>тыс. руб.</a:t>
            </a:r>
            <a:r>
              <a:rPr lang="ru-RU" sz="1400" dirty="0"/>
              <a:t> и </a:t>
            </a:r>
            <a:r>
              <a:rPr lang="ru-RU" sz="1400" b="1" dirty="0"/>
              <a:t>не менее</a:t>
            </a:r>
            <a:r>
              <a:rPr lang="ru-RU" sz="1400" dirty="0"/>
              <a:t> </a:t>
            </a:r>
            <a:r>
              <a:rPr lang="ru-RU" b="1" dirty="0"/>
              <a:t>1</a:t>
            </a:r>
            <a:r>
              <a:rPr lang="ru-RU" sz="1400" dirty="0"/>
              <a:t> </a:t>
            </a:r>
            <a:r>
              <a:rPr lang="ru-RU" sz="1400" i="1" dirty="0"/>
              <a:t>тыс. руб.</a:t>
            </a:r>
            <a:endParaRPr lang="ru-RU" sz="1400" i="1" dirty="0">
              <a:cs typeface="Arial" panose="020B0604020202020204" pitchFamily="34" charset="0"/>
            </a:endParaRPr>
          </a:p>
        </p:txBody>
      </p:sp>
      <p:sp>
        <p:nvSpPr>
          <p:cNvPr id="3" name="Прямоугольник 2">
            <a:extLst>
              <a:ext uri="{FF2B5EF4-FFF2-40B4-BE49-F238E27FC236}">
                <a16:creationId xmlns:a16="http://schemas.microsoft.com/office/drawing/2014/main" id="{7C2F2867-BC25-9151-5C1B-CD9FF5463122}"/>
              </a:ext>
            </a:extLst>
          </p:cNvPr>
          <p:cNvSpPr/>
          <p:nvPr/>
        </p:nvSpPr>
        <p:spPr>
          <a:xfrm>
            <a:off x="592612" y="523347"/>
            <a:ext cx="8441660" cy="1250589"/>
          </a:xfrm>
          <a:prstGeom prst="rect">
            <a:avLst/>
          </a:prstGeom>
          <a:noFill/>
          <a:ln w="28575">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59A48C43-0D81-1678-69FA-98ABC32B2B53}"/>
              </a:ext>
            </a:extLst>
          </p:cNvPr>
          <p:cNvSpPr txBox="1"/>
          <p:nvPr/>
        </p:nvSpPr>
        <p:spPr>
          <a:xfrm>
            <a:off x="592612" y="0"/>
            <a:ext cx="3657600" cy="369332"/>
          </a:xfrm>
          <a:prstGeom prst="rect">
            <a:avLst/>
          </a:prstGeom>
          <a:noFill/>
        </p:spPr>
        <p:txBody>
          <a:bodyPr wrap="square" rtlCol="0">
            <a:spAutoFit/>
          </a:bodyPr>
          <a:lstStyle/>
          <a:p>
            <a:r>
              <a:rPr lang="ru-RU" b="1" dirty="0"/>
              <a:t>Штрафы для СМП:</a:t>
            </a:r>
          </a:p>
        </p:txBody>
      </p:sp>
      <p:sp>
        <p:nvSpPr>
          <p:cNvPr id="5" name="Прямоугольник 4">
            <a:extLst>
              <a:ext uri="{FF2B5EF4-FFF2-40B4-BE49-F238E27FC236}">
                <a16:creationId xmlns:a16="http://schemas.microsoft.com/office/drawing/2014/main" id="{27CF5629-FAC3-6C51-5A57-F21B5DCFAD74}"/>
              </a:ext>
            </a:extLst>
          </p:cNvPr>
          <p:cNvSpPr/>
          <p:nvPr/>
        </p:nvSpPr>
        <p:spPr>
          <a:xfrm>
            <a:off x="592613" y="2591112"/>
            <a:ext cx="8825708" cy="1045768"/>
          </a:xfrm>
          <a:prstGeom prst="rect">
            <a:avLst/>
          </a:prstGeom>
          <a:noFill/>
          <a:ln w="38100">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870A8192-7D7D-98A8-5977-755370FAAD38}"/>
              </a:ext>
            </a:extLst>
          </p:cNvPr>
          <p:cNvSpPr/>
          <p:nvPr/>
        </p:nvSpPr>
        <p:spPr>
          <a:xfrm>
            <a:off x="761790" y="2690336"/>
            <a:ext cx="10046417" cy="923330"/>
          </a:xfrm>
          <a:prstGeom prst="rect">
            <a:avLst/>
          </a:prstGeom>
        </p:spPr>
        <p:txBody>
          <a:bodyPr wrap="square">
            <a:spAutoFit/>
          </a:bodyPr>
          <a:lstStyle/>
          <a:p>
            <a:pPr marL="285750" lvl="0" indent="-285750">
              <a:buClr>
                <a:srgbClr val="0E779D"/>
              </a:buClr>
              <a:buFont typeface="Wingdings" panose="05000000000000000000" pitchFamily="2" charset="2"/>
              <a:buChar char="Ø"/>
            </a:pPr>
            <a:r>
              <a:rPr lang="ru-RU" b="1" i="1" dirty="0"/>
              <a:t>10% от НМЦК</a:t>
            </a:r>
            <a:r>
              <a:rPr lang="ru-RU" i="1" dirty="0"/>
              <a:t> если ЦК не превышает 3 млн. руб.</a:t>
            </a:r>
            <a:endParaRPr lang="ru-RU" dirty="0"/>
          </a:p>
          <a:p>
            <a:pPr marL="285750" lvl="0" indent="-285750">
              <a:buClr>
                <a:srgbClr val="0E779D"/>
              </a:buClr>
              <a:buFont typeface="Wingdings" panose="05000000000000000000" pitchFamily="2" charset="2"/>
              <a:buChar char="Ø"/>
            </a:pPr>
            <a:r>
              <a:rPr lang="ru-RU" b="1" i="1" dirty="0"/>
              <a:t>5% от НМЦК</a:t>
            </a:r>
            <a:r>
              <a:rPr lang="ru-RU" i="1" dirty="0"/>
              <a:t> если ЦК составляет от 3 млн. руб. до 50 млн. руб. включительно.</a:t>
            </a:r>
            <a:endParaRPr lang="ru-RU" dirty="0"/>
          </a:p>
          <a:p>
            <a:pPr marL="285750" lvl="0" indent="-285750">
              <a:buClr>
                <a:srgbClr val="0E779D"/>
              </a:buClr>
              <a:buFont typeface="Wingdings" panose="05000000000000000000" pitchFamily="2" charset="2"/>
              <a:buChar char="Ø"/>
            </a:pPr>
            <a:r>
              <a:rPr lang="ru-RU" b="1" i="1" dirty="0"/>
              <a:t>1% от НМЦК</a:t>
            </a:r>
            <a:r>
              <a:rPr lang="ru-RU" i="1" dirty="0"/>
              <a:t> если ЦК составляет от 50 млн. руб. до 100 млн. руб. включительно.</a:t>
            </a:r>
            <a:endParaRPr lang="ru-RU" dirty="0"/>
          </a:p>
        </p:txBody>
      </p:sp>
      <p:sp>
        <p:nvSpPr>
          <p:cNvPr id="7" name="Прямоугольник 6">
            <a:extLst>
              <a:ext uri="{FF2B5EF4-FFF2-40B4-BE49-F238E27FC236}">
                <a16:creationId xmlns:a16="http://schemas.microsoft.com/office/drawing/2014/main" id="{61C7B5DA-431A-7F3B-28D1-7FE0805A694E}"/>
              </a:ext>
            </a:extLst>
          </p:cNvPr>
          <p:cNvSpPr/>
          <p:nvPr/>
        </p:nvSpPr>
        <p:spPr>
          <a:xfrm>
            <a:off x="592612" y="2067892"/>
            <a:ext cx="11413460" cy="523220"/>
          </a:xfrm>
          <a:prstGeom prst="rect">
            <a:avLst/>
          </a:prstGeom>
        </p:spPr>
        <p:txBody>
          <a:bodyPr wrap="square">
            <a:spAutoFit/>
          </a:bodyPr>
          <a:lstStyle/>
          <a:p>
            <a:pPr lvl="0" algn="just"/>
            <a:r>
              <a:rPr lang="ru-RU" sz="1400" dirty="0"/>
              <a:t>Согласно </a:t>
            </a:r>
            <a:r>
              <a:rPr lang="ru-RU" sz="1400" b="1" dirty="0"/>
              <a:t>п. 5</a:t>
            </a:r>
            <a:r>
              <a:rPr lang="ru-RU" sz="1400" dirty="0"/>
              <a:t> постановления №1042 - размер штрафа за неисполнение или ненадлежащее исполнение обязательств, предусмотренных контрактом если </a:t>
            </a:r>
            <a:r>
              <a:rPr lang="ru-RU" sz="1400" u="sng" dirty="0"/>
              <a:t>ЦК не превышает начальную (максимальную) цену</a:t>
            </a:r>
            <a:r>
              <a:rPr lang="ru-RU" sz="1400" b="1" dirty="0"/>
              <a:t>(при торгах на повышение) </a:t>
            </a:r>
            <a:r>
              <a:rPr lang="ru-RU" sz="1400" dirty="0"/>
              <a:t>контракта составляет:</a:t>
            </a:r>
          </a:p>
        </p:txBody>
      </p:sp>
      <p:sp>
        <p:nvSpPr>
          <p:cNvPr id="8" name="Прямоугольник 7">
            <a:extLst>
              <a:ext uri="{FF2B5EF4-FFF2-40B4-BE49-F238E27FC236}">
                <a16:creationId xmlns:a16="http://schemas.microsoft.com/office/drawing/2014/main" id="{7DED08EA-5CF4-D76B-763F-8616D8F7B85A}"/>
              </a:ext>
            </a:extLst>
          </p:cNvPr>
          <p:cNvSpPr/>
          <p:nvPr/>
        </p:nvSpPr>
        <p:spPr>
          <a:xfrm>
            <a:off x="592613" y="4784247"/>
            <a:ext cx="8514812" cy="1380611"/>
          </a:xfrm>
          <a:prstGeom prst="rect">
            <a:avLst/>
          </a:prstGeom>
          <a:noFill/>
          <a:ln w="38100">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2ABB324E-E532-17A0-A0A3-10EAFF7355B0}"/>
              </a:ext>
            </a:extLst>
          </p:cNvPr>
          <p:cNvSpPr/>
          <p:nvPr/>
        </p:nvSpPr>
        <p:spPr>
          <a:xfrm>
            <a:off x="761790" y="5012887"/>
            <a:ext cx="9941247" cy="923330"/>
          </a:xfrm>
          <a:prstGeom prst="rect">
            <a:avLst/>
          </a:prstGeom>
        </p:spPr>
        <p:txBody>
          <a:bodyPr wrap="square">
            <a:spAutoFit/>
          </a:bodyPr>
          <a:lstStyle/>
          <a:p>
            <a:pPr marL="285750" lvl="0" indent="-285750">
              <a:buClr>
                <a:srgbClr val="0E779D"/>
              </a:buClr>
              <a:buFont typeface="Wingdings" panose="05000000000000000000" pitchFamily="2" charset="2"/>
              <a:buChar char="Ø"/>
            </a:pPr>
            <a:r>
              <a:rPr lang="ru-RU" b="1" i="1" dirty="0"/>
              <a:t>10% от ЦК</a:t>
            </a:r>
            <a:r>
              <a:rPr lang="ru-RU" i="1" dirty="0"/>
              <a:t> если ЦК не превышает 3 млн. руб.</a:t>
            </a:r>
            <a:endParaRPr lang="ru-RU" dirty="0"/>
          </a:p>
          <a:p>
            <a:pPr marL="285750" lvl="0" indent="-285750">
              <a:buClr>
                <a:srgbClr val="0E779D"/>
              </a:buClr>
              <a:buFont typeface="Wingdings" panose="05000000000000000000" pitchFamily="2" charset="2"/>
              <a:buChar char="Ø"/>
            </a:pPr>
            <a:r>
              <a:rPr lang="ru-RU" b="1" i="1" dirty="0"/>
              <a:t>5% от ЦК</a:t>
            </a:r>
            <a:r>
              <a:rPr lang="ru-RU" i="1" dirty="0"/>
              <a:t> если ЦК составляет от 3 млн. руб. до 50 млн. руб. включительно.</a:t>
            </a:r>
            <a:endParaRPr lang="ru-RU" dirty="0"/>
          </a:p>
          <a:p>
            <a:pPr marL="285750" lvl="0" indent="-285750">
              <a:buClr>
                <a:srgbClr val="0E779D"/>
              </a:buClr>
              <a:buFont typeface="Wingdings" panose="05000000000000000000" pitchFamily="2" charset="2"/>
              <a:buChar char="Ø"/>
            </a:pPr>
            <a:r>
              <a:rPr lang="ru-RU" b="1" i="1" dirty="0"/>
              <a:t>1% от ЦК</a:t>
            </a:r>
            <a:r>
              <a:rPr lang="ru-RU" i="1" dirty="0"/>
              <a:t> если ЦК составляет от 50 млн. руб. до 100 млн. руб. включительно.</a:t>
            </a:r>
          </a:p>
        </p:txBody>
      </p:sp>
      <p:sp>
        <p:nvSpPr>
          <p:cNvPr id="10" name="Прямоугольник 9">
            <a:extLst>
              <a:ext uri="{FF2B5EF4-FFF2-40B4-BE49-F238E27FC236}">
                <a16:creationId xmlns:a16="http://schemas.microsoft.com/office/drawing/2014/main" id="{D2475DB4-370A-53AF-B183-4C73C4B0192D}"/>
              </a:ext>
            </a:extLst>
          </p:cNvPr>
          <p:cNvSpPr/>
          <p:nvPr/>
        </p:nvSpPr>
        <p:spPr>
          <a:xfrm>
            <a:off x="592612" y="3809870"/>
            <a:ext cx="11244282" cy="738664"/>
          </a:xfrm>
          <a:prstGeom prst="rect">
            <a:avLst/>
          </a:prstGeom>
        </p:spPr>
        <p:txBody>
          <a:bodyPr wrap="square">
            <a:spAutoFit/>
          </a:bodyPr>
          <a:lstStyle/>
          <a:p>
            <a:pPr lvl="0" algn="just"/>
            <a:r>
              <a:rPr lang="ru-RU" sz="1400" dirty="0"/>
              <a:t>Согласно </a:t>
            </a:r>
            <a:r>
              <a:rPr lang="ru-RU" sz="1400" b="1" dirty="0"/>
              <a:t>п. 5</a:t>
            </a:r>
            <a:r>
              <a:rPr lang="ru-RU" sz="1400" dirty="0"/>
              <a:t> постановления №1042 - размер штрафа за неисполнение или ненадлежащее исполнение обязательств, предусмотренных контрактом если </a:t>
            </a:r>
            <a:r>
              <a:rPr lang="ru-RU" sz="1400" u="sng" dirty="0"/>
              <a:t>ЦК превышает начальную (максимальную) цену контракта </a:t>
            </a:r>
            <a:r>
              <a:rPr lang="ru-RU" sz="1400" b="1" dirty="0"/>
              <a:t>(при торгах на повышение)</a:t>
            </a:r>
            <a:r>
              <a:rPr lang="ru-RU" sz="1400" dirty="0"/>
              <a:t>, то размер штрафа определяется от цены заключаемого контракта в размере:</a:t>
            </a:r>
          </a:p>
        </p:txBody>
      </p:sp>
    </p:spTree>
    <p:extLst>
      <p:ext uri="{BB962C8B-B14F-4D97-AF65-F5344CB8AC3E}">
        <p14:creationId xmlns:p14="http://schemas.microsoft.com/office/powerpoint/2010/main" val="3461104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EEA932A-4B92-7075-AC1A-D9CE27410A45}"/>
              </a:ext>
            </a:extLst>
          </p:cNvPr>
          <p:cNvSpPr/>
          <p:nvPr/>
        </p:nvSpPr>
        <p:spPr>
          <a:xfrm>
            <a:off x="1691764" y="1956250"/>
            <a:ext cx="7950595" cy="1553152"/>
          </a:xfrm>
          <a:prstGeom prst="rect">
            <a:avLst/>
          </a:prstGeom>
          <a:noFill/>
          <a:ln>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2B88E189-295D-A5C8-73BB-54CFF4775159}"/>
              </a:ext>
            </a:extLst>
          </p:cNvPr>
          <p:cNvSpPr/>
          <p:nvPr/>
        </p:nvSpPr>
        <p:spPr>
          <a:xfrm>
            <a:off x="600995" y="755921"/>
            <a:ext cx="10435170" cy="1200329"/>
          </a:xfrm>
          <a:prstGeom prst="rect">
            <a:avLst/>
          </a:prstGeom>
        </p:spPr>
        <p:txBody>
          <a:bodyPr wrap="square">
            <a:spAutoFit/>
          </a:bodyPr>
          <a:lstStyle/>
          <a:p>
            <a:pPr lvl="0" algn="just"/>
            <a:r>
              <a:rPr lang="ru-RU" dirty="0"/>
              <a:t>За каждый факт неисполнения или ненадлежащего исполнения поставщиком (подрядчиком, исполнителем) обязательства, предусмотренного контрактом, </a:t>
            </a:r>
            <a:r>
              <a:rPr lang="ru-RU" b="1" dirty="0"/>
              <a:t>которое не имеет стоимостного выражения</a:t>
            </a:r>
            <a:r>
              <a:rPr lang="ru-RU" dirty="0"/>
              <a:t>, размер штрафа устанавливается (при наличии в контракте таких обязательств) в следующем порядке:</a:t>
            </a:r>
          </a:p>
        </p:txBody>
      </p:sp>
      <p:sp>
        <p:nvSpPr>
          <p:cNvPr id="4" name="Стрелка: шеврон 3">
            <a:extLst>
              <a:ext uri="{FF2B5EF4-FFF2-40B4-BE49-F238E27FC236}">
                <a16:creationId xmlns:a16="http://schemas.microsoft.com/office/drawing/2014/main" id="{E52ABF5D-E81C-C491-60F2-A5CA1C104F76}"/>
              </a:ext>
            </a:extLst>
          </p:cNvPr>
          <p:cNvSpPr/>
          <p:nvPr/>
        </p:nvSpPr>
        <p:spPr>
          <a:xfrm rot="5400000">
            <a:off x="5180496" y="1538021"/>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
        <p:nvSpPr>
          <p:cNvPr id="5" name="Прямоугольник 4">
            <a:extLst>
              <a:ext uri="{FF2B5EF4-FFF2-40B4-BE49-F238E27FC236}">
                <a16:creationId xmlns:a16="http://schemas.microsoft.com/office/drawing/2014/main" id="{3192D84A-F406-A37F-8056-B890F8E7AC11}"/>
              </a:ext>
            </a:extLst>
          </p:cNvPr>
          <p:cNvSpPr/>
          <p:nvPr/>
        </p:nvSpPr>
        <p:spPr>
          <a:xfrm>
            <a:off x="1776353" y="1994162"/>
            <a:ext cx="7781416" cy="1477328"/>
          </a:xfrm>
          <a:prstGeom prst="rect">
            <a:avLst/>
          </a:prstGeom>
        </p:spPr>
        <p:txBody>
          <a:bodyPr wrap="square">
            <a:spAutoFit/>
          </a:bodyPr>
          <a:lstStyle/>
          <a:p>
            <a:r>
              <a:rPr lang="ru-RU" b="1" dirty="0"/>
              <a:t>1 000 руб</a:t>
            </a:r>
            <a:r>
              <a:rPr lang="ru-RU" dirty="0"/>
              <a:t>., если ЦК не превышает 3 млн. руб. (включительно);</a:t>
            </a:r>
          </a:p>
          <a:p>
            <a:r>
              <a:rPr lang="ru-RU" b="1" dirty="0"/>
              <a:t>5 000 руб</a:t>
            </a:r>
            <a:r>
              <a:rPr lang="ru-RU" dirty="0"/>
              <a:t>., если ЦК составляет от 3 млн. руб. до 50 млн. руб. (включительно);</a:t>
            </a:r>
          </a:p>
          <a:p>
            <a:r>
              <a:rPr lang="ru-RU" b="1" dirty="0"/>
              <a:t>10 000 руб</a:t>
            </a:r>
            <a:r>
              <a:rPr lang="ru-RU" dirty="0"/>
              <a:t>., если ЦК составляет от 50 млн. руб. до 100 млн. руб. (включительно);</a:t>
            </a:r>
          </a:p>
          <a:p>
            <a:r>
              <a:rPr lang="ru-RU" b="1" dirty="0"/>
              <a:t>100 000 руб</a:t>
            </a:r>
            <a:r>
              <a:rPr lang="ru-RU" dirty="0"/>
              <a:t>., если ЦК превышает 100 млн. руб..</a:t>
            </a:r>
          </a:p>
        </p:txBody>
      </p:sp>
      <p:sp>
        <p:nvSpPr>
          <p:cNvPr id="11" name="Прямоугольник 10">
            <a:extLst>
              <a:ext uri="{FF2B5EF4-FFF2-40B4-BE49-F238E27FC236}">
                <a16:creationId xmlns:a16="http://schemas.microsoft.com/office/drawing/2014/main" id="{747CCC3D-D1F8-D49F-4F90-199F4DE15542}"/>
              </a:ext>
            </a:extLst>
          </p:cNvPr>
          <p:cNvSpPr/>
          <p:nvPr/>
        </p:nvSpPr>
        <p:spPr>
          <a:xfrm>
            <a:off x="1578207" y="5050235"/>
            <a:ext cx="7950595" cy="1553152"/>
          </a:xfrm>
          <a:prstGeom prst="rect">
            <a:avLst/>
          </a:prstGeom>
          <a:noFill/>
          <a:ln>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3A22CC3E-35E0-1C0D-223D-C939B4A748CE}"/>
              </a:ext>
            </a:extLst>
          </p:cNvPr>
          <p:cNvSpPr/>
          <p:nvPr/>
        </p:nvSpPr>
        <p:spPr>
          <a:xfrm>
            <a:off x="1747386" y="5126059"/>
            <a:ext cx="7781416" cy="1477328"/>
          </a:xfrm>
          <a:prstGeom prst="rect">
            <a:avLst/>
          </a:prstGeom>
        </p:spPr>
        <p:txBody>
          <a:bodyPr wrap="square">
            <a:spAutoFit/>
          </a:bodyPr>
          <a:lstStyle/>
          <a:p>
            <a:r>
              <a:rPr lang="ru-RU" b="1" dirty="0"/>
              <a:t>1 000 руб</a:t>
            </a:r>
            <a:r>
              <a:rPr lang="ru-RU" dirty="0"/>
              <a:t>., если ЦК не превышает 3 млн. руб. (включительно);</a:t>
            </a:r>
          </a:p>
          <a:p>
            <a:r>
              <a:rPr lang="ru-RU" b="1" dirty="0"/>
              <a:t>5 000 руб</a:t>
            </a:r>
            <a:r>
              <a:rPr lang="ru-RU" dirty="0"/>
              <a:t>., если ЦК составляет от 3 млн. руб. до 50 млн. руб. (включительно);</a:t>
            </a:r>
          </a:p>
          <a:p>
            <a:r>
              <a:rPr lang="ru-RU" b="1" dirty="0"/>
              <a:t>10 000 руб</a:t>
            </a:r>
            <a:r>
              <a:rPr lang="ru-RU" dirty="0"/>
              <a:t>., если ЦК составляет от 50 млн. руб. до 100 млн. руб. (включительно);</a:t>
            </a:r>
          </a:p>
          <a:p>
            <a:r>
              <a:rPr lang="ru-RU" b="1" dirty="0"/>
              <a:t>100 000 руб</a:t>
            </a:r>
            <a:r>
              <a:rPr lang="ru-RU" dirty="0"/>
              <a:t>., если ЦК превышает 100 млн. руб..</a:t>
            </a:r>
          </a:p>
        </p:txBody>
      </p:sp>
      <p:sp>
        <p:nvSpPr>
          <p:cNvPr id="13" name="Прямоугольник 12">
            <a:extLst>
              <a:ext uri="{FF2B5EF4-FFF2-40B4-BE49-F238E27FC236}">
                <a16:creationId xmlns:a16="http://schemas.microsoft.com/office/drawing/2014/main" id="{5CD993C5-D112-2239-6ACD-9C6B30DCED8B}"/>
              </a:ext>
            </a:extLst>
          </p:cNvPr>
          <p:cNvSpPr/>
          <p:nvPr/>
        </p:nvSpPr>
        <p:spPr>
          <a:xfrm>
            <a:off x="605101" y="4043958"/>
            <a:ext cx="10435170" cy="646331"/>
          </a:xfrm>
          <a:prstGeom prst="rect">
            <a:avLst/>
          </a:prstGeom>
        </p:spPr>
        <p:txBody>
          <a:bodyPr wrap="square">
            <a:spAutoFit/>
          </a:bodyPr>
          <a:lstStyle/>
          <a:p>
            <a:pPr lvl="0" algn="just"/>
            <a:r>
              <a:rPr lang="ru-RU" dirty="0"/>
              <a:t>Размер за каждый факт неисполнения </a:t>
            </a:r>
            <a:r>
              <a:rPr lang="ru-RU" b="1" dirty="0"/>
              <a:t>заказчиком</a:t>
            </a:r>
            <a:r>
              <a:rPr lang="ru-RU" dirty="0"/>
              <a:t> обязательств, предусмотренных контрактом, за исключением просрочки исполнения обязательств:</a:t>
            </a:r>
          </a:p>
        </p:txBody>
      </p:sp>
      <p:sp>
        <p:nvSpPr>
          <p:cNvPr id="14" name="Стрелка: шеврон 13">
            <a:extLst>
              <a:ext uri="{FF2B5EF4-FFF2-40B4-BE49-F238E27FC236}">
                <a16:creationId xmlns:a16="http://schemas.microsoft.com/office/drawing/2014/main" id="{3F29873F-CC30-8574-CFF7-95C7E96EA58E}"/>
              </a:ext>
            </a:extLst>
          </p:cNvPr>
          <p:cNvSpPr/>
          <p:nvPr/>
        </p:nvSpPr>
        <p:spPr>
          <a:xfrm rot="5400000">
            <a:off x="5332014" y="4704125"/>
            <a:ext cx="414009" cy="559122"/>
          </a:xfrm>
          <a:prstGeom prst="chevron">
            <a:avLst/>
          </a:prstGeom>
          <a:solidFill>
            <a:srgbClr val="B6D6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B6D6E1"/>
              </a:solidFill>
            </a:endParaRPr>
          </a:p>
        </p:txBody>
      </p:sp>
    </p:spTree>
    <p:extLst>
      <p:ext uri="{BB962C8B-B14F-4D97-AF65-F5344CB8AC3E}">
        <p14:creationId xmlns:p14="http://schemas.microsoft.com/office/powerpoint/2010/main" val="3264268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2750773-C2C7-CEC1-D5A4-A39AF37950A3}"/>
              </a:ext>
            </a:extLst>
          </p:cNvPr>
          <p:cNvSpPr/>
          <p:nvPr/>
        </p:nvSpPr>
        <p:spPr>
          <a:xfrm>
            <a:off x="593305" y="2753386"/>
            <a:ext cx="7921625" cy="1813886"/>
          </a:xfrm>
          <a:prstGeom prst="rect">
            <a:avLst/>
          </a:prstGeom>
          <a:noFill/>
          <a:ln>
            <a:solidFill>
              <a:srgbClr val="B6D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EEEACCF6-AFE8-5352-926A-8FAE0D986F87}"/>
              </a:ext>
            </a:extLst>
          </p:cNvPr>
          <p:cNvSpPr/>
          <p:nvPr/>
        </p:nvSpPr>
        <p:spPr>
          <a:xfrm>
            <a:off x="629070" y="2783166"/>
            <a:ext cx="7781416" cy="1754326"/>
          </a:xfrm>
          <a:prstGeom prst="rect">
            <a:avLst/>
          </a:prstGeom>
        </p:spPr>
        <p:txBody>
          <a:bodyPr wrap="square">
            <a:spAutoFit/>
          </a:bodyPr>
          <a:lstStyle/>
          <a:p>
            <a:r>
              <a:rPr lang="ru-RU" dirty="0"/>
              <a:t>В случае </a:t>
            </a:r>
            <a:r>
              <a:rPr lang="ru-RU" b="1" dirty="0"/>
              <a:t>если контрактом предусмотрено условие о гражданско-правовой ответственности</a:t>
            </a:r>
            <a:r>
              <a:rPr lang="ru-RU" dirty="0"/>
              <a:t> поставщиков (подрядчиков, исполнителей) за неисполнение условия о привлечении к исполнению контракта субподрядчиков, соисполнителей из числа СМП, СОНО в виде штрафа, штраф устанавливается в размере </a:t>
            </a:r>
            <a:r>
              <a:rPr lang="ru-RU" b="1" dirty="0"/>
              <a:t>5% объема такого привлечения, установленного контрактом</a:t>
            </a:r>
          </a:p>
        </p:txBody>
      </p:sp>
      <p:sp>
        <p:nvSpPr>
          <p:cNvPr id="4" name="Прямоугольник 3">
            <a:extLst>
              <a:ext uri="{FF2B5EF4-FFF2-40B4-BE49-F238E27FC236}">
                <a16:creationId xmlns:a16="http://schemas.microsoft.com/office/drawing/2014/main" id="{AB72DD1C-BB45-95CA-3977-04A57FCB061D}"/>
              </a:ext>
            </a:extLst>
          </p:cNvPr>
          <p:cNvSpPr/>
          <p:nvPr/>
        </p:nvSpPr>
        <p:spPr>
          <a:xfrm>
            <a:off x="629070" y="848797"/>
            <a:ext cx="7075091" cy="710964"/>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Размер штрафа при закупках на строительство и ремонт:</a:t>
            </a:r>
          </a:p>
          <a:p>
            <a:pPr lvl="0">
              <a:spcBef>
                <a:spcPct val="20000"/>
              </a:spcBef>
              <a:spcAft>
                <a:spcPts val="600"/>
              </a:spcAft>
            </a:pPr>
            <a:endParaRPr lang="ru-RU" sz="1600" b="1" dirty="0">
              <a:solidFill>
                <a:srgbClr val="0E779D"/>
              </a:solidFill>
              <a:cs typeface="Arial" panose="020B0604020202020204" pitchFamily="34" charset="0"/>
            </a:endParaRPr>
          </a:p>
        </p:txBody>
      </p:sp>
      <p:sp>
        <p:nvSpPr>
          <p:cNvPr id="5" name="Прямоугольник 4">
            <a:extLst>
              <a:ext uri="{FF2B5EF4-FFF2-40B4-BE49-F238E27FC236}">
                <a16:creationId xmlns:a16="http://schemas.microsoft.com/office/drawing/2014/main" id="{5788F96C-B64B-AB6D-6752-70B5120D8FB4}"/>
              </a:ext>
            </a:extLst>
          </p:cNvPr>
          <p:cNvSpPr/>
          <p:nvPr/>
        </p:nvSpPr>
        <p:spPr>
          <a:xfrm>
            <a:off x="593305" y="1204279"/>
            <a:ext cx="10507511" cy="738664"/>
          </a:xfrm>
          <a:prstGeom prst="rect">
            <a:avLst/>
          </a:prstGeom>
          <a:ln w="38100">
            <a:solidFill>
              <a:srgbClr val="2182A5"/>
            </a:solidFill>
          </a:ln>
        </p:spPr>
        <p:txBody>
          <a:bodyPr wrap="square">
            <a:spAutoFit/>
          </a:bodyPr>
          <a:lstStyle/>
          <a:p>
            <a:pPr lvl="0" algn="just"/>
            <a:r>
              <a:rPr lang="ru-RU" sz="1400" dirty="0"/>
              <a:t>За каждый факт неисполнения подрядчиком обязательств по выполнению видов и объемов работ по строительству, реконструкции объектов капитального строительства, которые </a:t>
            </a:r>
            <a:r>
              <a:rPr lang="ru-RU" sz="1400" b="1" dirty="0"/>
              <a:t>подрядчик обязан выполнить самостоятельно</a:t>
            </a:r>
            <a:r>
              <a:rPr lang="ru-RU" sz="1400" dirty="0"/>
              <a:t> без привлечения других лиц к исполнению своих обязательств по контракту, размер штрафа устанавливается в размере </a:t>
            </a:r>
            <a:r>
              <a:rPr lang="ru-RU" sz="1400" b="1" dirty="0"/>
              <a:t>5% стоимости указанных работ</a:t>
            </a:r>
          </a:p>
        </p:txBody>
      </p:sp>
      <p:sp>
        <p:nvSpPr>
          <p:cNvPr id="6" name="Прямоугольник 5">
            <a:extLst>
              <a:ext uri="{FF2B5EF4-FFF2-40B4-BE49-F238E27FC236}">
                <a16:creationId xmlns:a16="http://schemas.microsoft.com/office/drawing/2014/main" id="{65B2C22D-9C6B-A204-58BC-61338340C611}"/>
              </a:ext>
            </a:extLst>
          </p:cNvPr>
          <p:cNvSpPr/>
          <p:nvPr/>
        </p:nvSpPr>
        <p:spPr>
          <a:xfrm>
            <a:off x="593305" y="2344591"/>
            <a:ext cx="7075091" cy="338554"/>
          </a:xfrm>
          <a:prstGeom prst="rect">
            <a:avLst/>
          </a:prstGeom>
        </p:spPr>
        <p:txBody>
          <a:bodyPr wrap="square">
            <a:spAutoFit/>
          </a:bodyPr>
          <a:lstStyle/>
          <a:p>
            <a:pPr lvl="0">
              <a:spcBef>
                <a:spcPct val="20000"/>
              </a:spcBef>
              <a:spcAft>
                <a:spcPts val="600"/>
              </a:spcAft>
            </a:pPr>
            <a:r>
              <a:rPr lang="ru-RU" sz="1600" b="1" dirty="0">
                <a:solidFill>
                  <a:srgbClr val="0E779D"/>
                </a:solidFill>
                <a:cs typeface="Arial" panose="020B0604020202020204" pitchFamily="34" charset="0"/>
              </a:rPr>
              <a:t>Размер штрафа за не привлечение на субподряд СМП и СОНО:</a:t>
            </a:r>
          </a:p>
        </p:txBody>
      </p:sp>
    </p:spTree>
    <p:extLst>
      <p:ext uri="{BB962C8B-B14F-4D97-AF65-F5344CB8AC3E}">
        <p14:creationId xmlns:p14="http://schemas.microsoft.com/office/powerpoint/2010/main" val="677248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64FAC-8355-CB79-ADD9-16149386F664}"/>
              </a:ext>
            </a:extLst>
          </p:cNvPr>
          <p:cNvSpPr txBox="1"/>
          <p:nvPr/>
        </p:nvSpPr>
        <p:spPr>
          <a:xfrm>
            <a:off x="3398520" y="2551837"/>
            <a:ext cx="5394960" cy="1754326"/>
          </a:xfrm>
          <a:prstGeom prst="rect">
            <a:avLst/>
          </a:prstGeom>
          <a:noFill/>
          <a:ln w="57150">
            <a:solidFill>
              <a:srgbClr val="0E779D"/>
            </a:solidFill>
          </a:ln>
        </p:spPr>
        <p:txBody>
          <a:bodyPr wrap="square">
            <a:spAutoFit/>
          </a:bodyPr>
          <a:lstStyle/>
          <a:p>
            <a:pPr algn="ctr"/>
            <a:r>
              <a:rPr lang="ru-RU" b="0" i="0" dirty="0">
                <a:solidFill>
                  <a:srgbClr val="000000"/>
                </a:solidFill>
                <a:effectLst/>
                <a:latin typeface="PT Sans"/>
              </a:rPr>
              <a:t>Сторона освобождается от уплаты неустойки (штрафа, пени), если докажет, что неисполнение или ненадлежащее исполнение обязательства, предусмотренного контрактом, произошло вследствие непреодолимой силы или по вине другой стороны.</a:t>
            </a:r>
            <a:endParaRPr lang="ru-RU" dirty="0"/>
          </a:p>
        </p:txBody>
      </p:sp>
    </p:spTree>
    <p:extLst>
      <p:ext uri="{BB962C8B-B14F-4D97-AF65-F5344CB8AC3E}">
        <p14:creationId xmlns:p14="http://schemas.microsoft.com/office/powerpoint/2010/main" val="147974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524B0-C7B9-9A7E-1F04-0A712922592F}"/>
              </a:ext>
            </a:extLst>
          </p:cNvPr>
          <p:cNvSpPr txBox="1"/>
          <p:nvPr/>
        </p:nvSpPr>
        <p:spPr>
          <a:xfrm>
            <a:off x="518918" y="0"/>
            <a:ext cx="11285986" cy="3693319"/>
          </a:xfrm>
          <a:prstGeom prst="rect">
            <a:avLst/>
          </a:prstGeom>
          <a:noFill/>
        </p:spPr>
        <p:txBody>
          <a:bodyPr wrap="square" rtlCol="0">
            <a:spAutoFit/>
          </a:bodyPr>
          <a:lstStyle/>
          <a:p>
            <a:r>
              <a:rPr lang="ru-RU" b="1" dirty="0"/>
              <a:t>Примеры:</a:t>
            </a:r>
          </a:p>
          <a:p>
            <a:pPr marL="285750" indent="-285750">
              <a:buClr>
                <a:srgbClr val="0E779D"/>
              </a:buClr>
              <a:buFont typeface="Wingdings" panose="05000000000000000000" pitchFamily="2" charset="2"/>
              <a:buChar char="Ø"/>
            </a:pPr>
            <a:endParaRPr lang="ru-RU" dirty="0"/>
          </a:p>
          <a:p>
            <a:pPr marL="285750" indent="-285750">
              <a:buClr>
                <a:srgbClr val="0E779D"/>
              </a:buClr>
              <a:buFont typeface="Wingdings" panose="05000000000000000000" pitchFamily="2" charset="2"/>
              <a:buChar char="Ø"/>
            </a:pPr>
            <a:r>
              <a:rPr lang="ru-RU" dirty="0"/>
              <a:t>Поставщик поставил бракованный товар в срок – </a:t>
            </a:r>
            <a:r>
              <a:rPr lang="ru-RU" b="1" dirty="0"/>
              <a:t>штраф</a:t>
            </a:r>
          </a:p>
          <a:p>
            <a:pPr marL="285750" indent="-285750">
              <a:buClr>
                <a:srgbClr val="0E779D"/>
              </a:buClr>
              <a:buFont typeface="Wingdings" panose="05000000000000000000" pitchFamily="2" charset="2"/>
              <a:buChar char="Ø"/>
            </a:pPr>
            <a:endParaRPr lang="ru-RU" dirty="0"/>
          </a:p>
          <a:p>
            <a:pPr marL="285750" indent="-285750">
              <a:buClr>
                <a:srgbClr val="0E779D"/>
              </a:buClr>
              <a:buFont typeface="Wingdings" panose="05000000000000000000" pitchFamily="2" charset="2"/>
              <a:buChar char="Ø"/>
            </a:pPr>
            <a:r>
              <a:rPr lang="ru-RU" dirty="0"/>
              <a:t>Поставщик поставил товар вне срока – </a:t>
            </a:r>
            <a:r>
              <a:rPr lang="ru-RU" b="1" dirty="0"/>
              <a:t>пеня</a:t>
            </a:r>
          </a:p>
          <a:p>
            <a:pPr marL="285750" indent="-285750">
              <a:buClr>
                <a:srgbClr val="0E779D"/>
              </a:buClr>
              <a:buFont typeface="Wingdings" panose="05000000000000000000" pitchFamily="2" charset="2"/>
              <a:buChar char="Ø"/>
            </a:pPr>
            <a:endParaRPr lang="ru-RU" dirty="0"/>
          </a:p>
          <a:p>
            <a:pPr marL="285750" indent="-285750">
              <a:buClr>
                <a:srgbClr val="0E779D"/>
              </a:buClr>
              <a:buFont typeface="Wingdings" panose="05000000000000000000" pitchFamily="2" charset="2"/>
              <a:buChar char="Ø"/>
            </a:pPr>
            <a:r>
              <a:rPr lang="ru-RU" dirty="0"/>
              <a:t>Поставщик не предоставил документы об исполнении и поставил просроченный товар – </a:t>
            </a:r>
            <a:r>
              <a:rPr lang="ru-RU" b="1" dirty="0"/>
              <a:t>штраф за каждое нарушение условий контракта</a:t>
            </a:r>
          </a:p>
          <a:p>
            <a:pPr marL="285750" indent="-285750">
              <a:buClr>
                <a:srgbClr val="0E779D"/>
              </a:buClr>
              <a:buFont typeface="Wingdings" panose="05000000000000000000" pitchFamily="2" charset="2"/>
              <a:buChar char="Ø"/>
            </a:pPr>
            <a:endParaRPr lang="ru-RU" dirty="0"/>
          </a:p>
          <a:p>
            <a:pPr marL="285750" indent="-285750">
              <a:buClr>
                <a:srgbClr val="0E779D"/>
              </a:buClr>
              <a:buFont typeface="Wingdings" panose="05000000000000000000" pitchFamily="2" charset="2"/>
              <a:buChar char="Ø"/>
            </a:pPr>
            <a:r>
              <a:rPr lang="ru-RU" dirty="0"/>
              <a:t>Исполнитель не исполнил обязательства в срок и контракт расторгнут в одностороннем порядке – </a:t>
            </a:r>
            <a:r>
              <a:rPr lang="ru-RU" b="1" dirty="0"/>
              <a:t>штраф и пеня</a:t>
            </a:r>
          </a:p>
          <a:p>
            <a:pPr>
              <a:buClr>
                <a:srgbClr val="0E779D"/>
              </a:buClr>
            </a:pPr>
            <a:r>
              <a:rPr lang="en-US" dirty="0"/>
              <a:t>     </a:t>
            </a:r>
            <a:r>
              <a:rPr lang="ru-RU" dirty="0"/>
              <a:t>(Письмо Минфина России от 13.04.2021 N 02-07-10/27529)</a:t>
            </a:r>
          </a:p>
          <a:p>
            <a:endParaRPr lang="ru-RU" dirty="0"/>
          </a:p>
        </p:txBody>
      </p:sp>
      <p:sp>
        <p:nvSpPr>
          <p:cNvPr id="3" name="TextBox 2">
            <a:extLst>
              <a:ext uri="{FF2B5EF4-FFF2-40B4-BE49-F238E27FC236}">
                <a16:creationId xmlns:a16="http://schemas.microsoft.com/office/drawing/2014/main" id="{659A3FF8-6DE7-E381-21FE-B15570A0E66E}"/>
              </a:ext>
            </a:extLst>
          </p:cNvPr>
          <p:cNvSpPr txBox="1"/>
          <p:nvPr/>
        </p:nvSpPr>
        <p:spPr>
          <a:xfrm>
            <a:off x="2863948" y="4066335"/>
            <a:ext cx="6464104" cy="923330"/>
          </a:xfrm>
          <a:prstGeom prst="rect">
            <a:avLst/>
          </a:prstGeom>
          <a:noFill/>
          <a:ln w="57150">
            <a:solidFill>
              <a:srgbClr val="2182A5"/>
            </a:solidFill>
          </a:ln>
        </p:spPr>
        <p:txBody>
          <a:bodyPr wrap="square" rtlCol="0">
            <a:spAutoFit/>
          </a:bodyPr>
          <a:lstStyle/>
          <a:p>
            <a:pPr algn="ctr"/>
            <a:r>
              <a:rPr lang="ru-RU" dirty="0"/>
              <a:t>Штраф и пеню можно взыскать из обеспечения исполнения контракта, но пропорционально невыполненным обязательствам.</a:t>
            </a:r>
          </a:p>
        </p:txBody>
      </p:sp>
    </p:spTree>
    <p:extLst>
      <p:ext uri="{BB962C8B-B14F-4D97-AF65-F5344CB8AC3E}">
        <p14:creationId xmlns:p14="http://schemas.microsoft.com/office/powerpoint/2010/main" val="49610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150C9-58D7-DD95-F878-7E32444291A8}"/>
              </a:ext>
            </a:extLst>
          </p:cNvPr>
          <p:cNvSpPr txBox="1"/>
          <p:nvPr/>
        </p:nvSpPr>
        <p:spPr>
          <a:xfrm>
            <a:off x="642366" y="1396121"/>
            <a:ext cx="8108442" cy="369332"/>
          </a:xfrm>
          <a:prstGeom prst="rect">
            <a:avLst/>
          </a:prstGeom>
          <a:noFill/>
        </p:spPr>
        <p:txBody>
          <a:bodyPr wrap="square">
            <a:spAutoFit/>
          </a:bodyPr>
          <a:lstStyle/>
          <a:p>
            <a:pPr algn="just"/>
            <a:r>
              <a:rPr lang="ru-RU" sz="1800" b="1" i="0" u="none" strike="noStrike" baseline="0" dirty="0">
                <a:latin typeface="Arial" panose="020B0604020202020204" pitchFamily="34" charset="0"/>
              </a:rPr>
              <a:t>Статья 34. Контракт</a:t>
            </a:r>
          </a:p>
        </p:txBody>
      </p:sp>
      <p:sp>
        <p:nvSpPr>
          <p:cNvPr id="5" name="TextBox 4">
            <a:extLst>
              <a:ext uri="{FF2B5EF4-FFF2-40B4-BE49-F238E27FC236}">
                <a16:creationId xmlns:a16="http://schemas.microsoft.com/office/drawing/2014/main" id="{14FA5CBB-8639-9CEB-FB49-FAA7A1656903}"/>
              </a:ext>
            </a:extLst>
          </p:cNvPr>
          <p:cNvSpPr txBox="1"/>
          <p:nvPr/>
        </p:nvSpPr>
        <p:spPr>
          <a:xfrm>
            <a:off x="642366" y="2427607"/>
            <a:ext cx="11171682" cy="2031325"/>
          </a:xfrm>
          <a:prstGeom prst="rect">
            <a:avLst/>
          </a:prstGeom>
          <a:noFill/>
        </p:spPr>
        <p:txBody>
          <a:bodyPr wrap="square">
            <a:spAutoFit/>
          </a:bodyPr>
          <a:lstStyle/>
          <a:p>
            <a:pPr marL="342900" indent="-342900" algn="just">
              <a:buAutoNum type="arabicPeriod"/>
            </a:pPr>
            <a:r>
              <a:rPr lang="ru-RU" sz="1800" b="0" i="0" u="none" strike="noStrike" baseline="0" dirty="0">
                <a:latin typeface="Arial" panose="020B0604020202020204" pitchFamily="34" charset="0"/>
              </a:rPr>
              <a:t>Контракт заключается на условиях, предусмотренных извещением об осуществлении закупки или приглашением, документацией о закупке, заявкой участника закупки, с которым заключается контракт, за исключением случаев, в которых в соответствии с настоящим Федеральным законом извещение об осуществлении закупки или приглашение, документация о закупке, заявка не предусмотрены. В случае, предусмотренном частью 24 статьи 22 настоящего Федерального закона, контракт должен содержать порядок определения количества поставляемого товара, объема выполняемой работы, оказываемой услуги на основании заявок заказчика.</a:t>
            </a:r>
          </a:p>
        </p:txBody>
      </p:sp>
      <p:sp>
        <p:nvSpPr>
          <p:cNvPr id="6" name="TextBox 5">
            <a:extLst>
              <a:ext uri="{FF2B5EF4-FFF2-40B4-BE49-F238E27FC236}">
                <a16:creationId xmlns:a16="http://schemas.microsoft.com/office/drawing/2014/main" id="{20026142-F330-9995-EFE5-3578377399E6}"/>
              </a:ext>
            </a:extLst>
          </p:cNvPr>
          <p:cNvSpPr txBox="1"/>
          <p:nvPr/>
        </p:nvSpPr>
        <p:spPr>
          <a:xfrm>
            <a:off x="642366" y="179969"/>
            <a:ext cx="8108442" cy="923330"/>
          </a:xfrm>
          <a:prstGeom prst="rect">
            <a:avLst/>
          </a:prstGeom>
          <a:noFill/>
        </p:spPr>
        <p:txBody>
          <a:bodyPr wrap="square">
            <a:spAutoFit/>
          </a:bodyPr>
          <a:lstStyle/>
          <a:p>
            <a:pPr algn="just"/>
            <a:r>
              <a:rPr lang="ru-RU" sz="1800" b="1" i="0" u="none" strike="noStrike" baseline="0" dirty="0">
                <a:solidFill>
                  <a:srgbClr val="FF0000"/>
                </a:solidFill>
                <a:latin typeface="Arial" panose="020B0604020202020204" pitchFamily="34" charset="0"/>
              </a:rPr>
              <a:t>Федеральный закон от 05.04.2013 N 44-ФЗ "О контрактной системе в сфере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3942793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B94971-AA59-3185-5D72-F04BF998B88E}"/>
              </a:ext>
            </a:extLst>
          </p:cNvPr>
          <p:cNvSpPr txBox="1"/>
          <p:nvPr/>
        </p:nvSpPr>
        <p:spPr>
          <a:xfrm>
            <a:off x="468564" y="0"/>
            <a:ext cx="6519946" cy="646331"/>
          </a:xfrm>
          <a:prstGeom prst="rect">
            <a:avLst/>
          </a:prstGeom>
          <a:noFill/>
        </p:spPr>
        <p:txBody>
          <a:bodyPr wrap="square">
            <a:spAutoFit/>
          </a:bodyPr>
          <a:lstStyle/>
          <a:p>
            <a:r>
              <a:rPr lang="ru-RU" sz="1800" b="1" dirty="0">
                <a:effectLst/>
                <a:latin typeface="Times New Roman" panose="02020603050405020304" pitchFamily="18" charset="0"/>
                <a:ea typeface="Times New Roman" panose="02020603050405020304" pitchFamily="18" charset="0"/>
              </a:rPr>
              <a:t>Определение ВС РФ от 20.01.2022 N 304-ЭС21-26643 по делу № А81-9117/2020</a:t>
            </a:r>
            <a:endParaRPr lang="ru-RU" dirty="0"/>
          </a:p>
        </p:txBody>
      </p:sp>
      <p:sp>
        <p:nvSpPr>
          <p:cNvPr id="3" name="TextBox 2">
            <a:extLst>
              <a:ext uri="{FF2B5EF4-FFF2-40B4-BE49-F238E27FC236}">
                <a16:creationId xmlns:a16="http://schemas.microsoft.com/office/drawing/2014/main" id="{763E5E3C-6157-FF68-22B6-AF81EDB87EEC}"/>
              </a:ext>
            </a:extLst>
          </p:cNvPr>
          <p:cNvSpPr txBox="1"/>
          <p:nvPr/>
        </p:nvSpPr>
        <p:spPr>
          <a:xfrm>
            <a:off x="468563" y="716968"/>
            <a:ext cx="7801491" cy="646331"/>
          </a:xfrm>
          <a:prstGeom prst="rect">
            <a:avLst/>
          </a:prstGeom>
          <a:noFill/>
        </p:spPr>
        <p:txBody>
          <a:bodyPr wrap="square">
            <a:spAutoFit/>
          </a:bodyPr>
          <a:lstStyle/>
          <a:p>
            <a:r>
              <a:rPr lang="ru-RU" sz="1800" dirty="0">
                <a:solidFill>
                  <a:srgbClr val="FF0000"/>
                </a:solidFill>
                <a:effectLst/>
                <a:latin typeface="Times New Roman" panose="02020603050405020304" pitchFamily="18" charset="0"/>
                <a:ea typeface="Times New Roman" panose="02020603050405020304" pitchFamily="18" charset="0"/>
              </a:rPr>
              <a:t>При замене некачественного товара нельзя взыскать штраф за ненадлежащее исполнение госконтракта</a:t>
            </a:r>
            <a:endParaRPr lang="ru-RU" dirty="0">
              <a:solidFill>
                <a:srgbClr val="FF0000"/>
              </a:solidFill>
            </a:endParaRPr>
          </a:p>
        </p:txBody>
      </p:sp>
      <p:sp>
        <p:nvSpPr>
          <p:cNvPr id="4" name="TextBox 3">
            <a:extLst>
              <a:ext uri="{FF2B5EF4-FFF2-40B4-BE49-F238E27FC236}">
                <a16:creationId xmlns:a16="http://schemas.microsoft.com/office/drawing/2014/main" id="{5E86FE5C-2F96-EAD9-3165-3F08D3033237}"/>
              </a:ext>
            </a:extLst>
          </p:cNvPr>
          <p:cNvSpPr txBox="1"/>
          <p:nvPr/>
        </p:nvSpPr>
        <p:spPr>
          <a:xfrm>
            <a:off x="468562" y="1487981"/>
            <a:ext cx="10156765" cy="2062103"/>
          </a:xfrm>
          <a:prstGeom prst="rect">
            <a:avLst/>
          </a:prstGeom>
          <a:noFill/>
        </p:spPr>
        <p:txBody>
          <a:bodyPr wrap="square">
            <a:spAutoFit/>
          </a:bodyPr>
          <a:lstStyle/>
          <a:p>
            <a:r>
              <a:rPr lang="ru-RU" sz="1600" dirty="0">
                <a:effectLst/>
                <a:latin typeface="Times New Roman" panose="02020603050405020304" pitchFamily="18" charset="0"/>
                <a:ea typeface="Times New Roman" panose="02020603050405020304" pitchFamily="18" charset="0"/>
              </a:rPr>
              <a:t>При приемке заказчик выявил несоответствие товара по качеству и попросил устранить недостатки.</a:t>
            </a:r>
          </a:p>
          <a:p>
            <a:r>
              <a:rPr lang="ru-RU" sz="1600" dirty="0">
                <a:effectLst/>
                <a:latin typeface="Times New Roman" panose="02020603050405020304" pitchFamily="18" charset="0"/>
                <a:ea typeface="Times New Roman" panose="02020603050405020304" pitchFamily="18" charset="0"/>
              </a:rPr>
              <a:t> </a:t>
            </a:r>
          </a:p>
          <a:p>
            <a:r>
              <a:rPr lang="ru-RU" sz="1600" dirty="0">
                <a:effectLst/>
                <a:latin typeface="Times New Roman" panose="02020603050405020304" pitchFamily="18" charset="0"/>
                <a:ea typeface="Times New Roman" panose="02020603050405020304" pitchFamily="18" charset="0"/>
              </a:rPr>
              <a:t>После того как поставщик это сделал, заказчик принял товар без замечаний и потребовал выплатить пени за просрочку поставки, а также штраф за некачественный товар.</a:t>
            </a:r>
          </a:p>
          <a:p>
            <a:r>
              <a:rPr lang="ru-RU" sz="1600" dirty="0">
                <a:effectLst/>
                <a:latin typeface="Times New Roman" panose="02020603050405020304" pitchFamily="18" charset="0"/>
                <a:ea typeface="Times New Roman" panose="02020603050405020304" pitchFamily="18" charset="0"/>
              </a:rPr>
              <a:t> </a:t>
            </a:r>
          </a:p>
          <a:p>
            <a:r>
              <a:rPr lang="ru-RU" sz="1600" dirty="0">
                <a:effectLst/>
                <a:latin typeface="Times New Roman" panose="02020603050405020304" pitchFamily="18" charset="0"/>
                <a:ea typeface="Times New Roman" panose="02020603050405020304" pitchFamily="18" charset="0"/>
              </a:rPr>
              <a:t>Поставщик признал пени, но не согласился со штрафом: он устранил все недостатки товара, который приняли без замечаний.</a:t>
            </a:r>
          </a:p>
          <a:p>
            <a:r>
              <a:rPr lang="ru-RU" sz="1600" dirty="0">
                <a:effectLst/>
                <a:latin typeface="Times New Roman" panose="02020603050405020304" pitchFamily="18" charset="0"/>
                <a:ea typeface="Times New Roman" panose="02020603050405020304" pitchFamily="18" charset="0"/>
              </a:rPr>
              <a:t> </a:t>
            </a:r>
          </a:p>
        </p:txBody>
      </p:sp>
      <p:sp>
        <p:nvSpPr>
          <p:cNvPr id="5" name="TextBox 4">
            <a:extLst>
              <a:ext uri="{FF2B5EF4-FFF2-40B4-BE49-F238E27FC236}">
                <a16:creationId xmlns:a16="http://schemas.microsoft.com/office/drawing/2014/main" id="{63A374F6-E8FA-6D6D-9174-27A92342157D}"/>
              </a:ext>
            </a:extLst>
          </p:cNvPr>
          <p:cNvSpPr txBox="1"/>
          <p:nvPr/>
        </p:nvSpPr>
        <p:spPr>
          <a:xfrm>
            <a:off x="468563" y="3555709"/>
            <a:ext cx="10732837" cy="2031325"/>
          </a:xfrm>
          <a:prstGeom prst="rect">
            <a:avLst/>
          </a:prstGeom>
          <a:noFill/>
        </p:spPr>
        <p:txBody>
          <a:bodyPr wrap="square">
            <a:spAutoFit/>
          </a:bodyPr>
          <a:lstStyle/>
          <a:p>
            <a:r>
              <a:rPr lang="ru-RU" sz="1800" dirty="0">
                <a:effectLst/>
                <a:latin typeface="Times New Roman" panose="02020603050405020304" pitchFamily="18" charset="0"/>
                <a:ea typeface="Times New Roman" panose="02020603050405020304" pitchFamily="18" charset="0"/>
              </a:rPr>
              <a:t>Суды трех инстанций поддержали поставщика:</a:t>
            </a:r>
          </a:p>
          <a:p>
            <a:r>
              <a:rPr lang="ru-RU" sz="1800" dirty="0">
                <a:effectLst/>
                <a:latin typeface="Times New Roman" panose="02020603050405020304" pitchFamily="18" charset="0"/>
                <a:ea typeface="Times New Roman" panose="02020603050405020304" pitchFamily="18" charset="0"/>
              </a:rPr>
              <a:t> </a:t>
            </a:r>
          </a:p>
          <a:p>
            <a:r>
              <a:rPr lang="ru-RU" sz="1800" dirty="0">
                <a:effectLst/>
                <a:latin typeface="Times New Roman" panose="02020603050405020304" pitchFamily="18" charset="0"/>
                <a:ea typeface="Times New Roman" panose="02020603050405020304" pitchFamily="18" charset="0"/>
              </a:rPr>
              <a:t>● обязательства по контракту исполнили, хотя и с просрочкой;</a:t>
            </a:r>
          </a:p>
          <a:p>
            <a:r>
              <a:rPr lang="ru-RU" sz="1800" dirty="0">
                <a:effectLst/>
                <a:latin typeface="Times New Roman" panose="02020603050405020304" pitchFamily="18" charset="0"/>
                <a:ea typeface="Times New Roman" panose="02020603050405020304" pitchFamily="18" charset="0"/>
              </a:rPr>
              <a:t>● поставка некачественного товара с последующей заменой не основание для штрафа. Надлежащего качества поставщик достигнул, интересы заказчика удовлетворил;</a:t>
            </a:r>
          </a:p>
          <a:p>
            <a:r>
              <a:rPr lang="ru-RU" sz="1800" dirty="0">
                <a:effectLst/>
                <a:latin typeface="Times New Roman" panose="02020603050405020304" pitchFamily="18" charset="0"/>
                <a:ea typeface="Times New Roman" panose="02020603050405020304" pitchFamily="18" charset="0"/>
              </a:rPr>
              <a:t>● пени за просрочку и штраф за неисполнение обязательств можно взыскать вместе, если нарушение стало основанием для одностороннего отказа от контракта. В данном случае такого отказа нет.</a:t>
            </a:r>
          </a:p>
        </p:txBody>
      </p:sp>
    </p:spTree>
    <p:extLst>
      <p:ext uri="{BB962C8B-B14F-4D97-AF65-F5344CB8AC3E}">
        <p14:creationId xmlns:p14="http://schemas.microsoft.com/office/powerpoint/2010/main" val="611075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4AA801-0F2B-1859-2AC0-7D81925234B9}"/>
              </a:ext>
            </a:extLst>
          </p:cNvPr>
          <p:cNvSpPr txBox="1"/>
          <p:nvPr/>
        </p:nvSpPr>
        <p:spPr>
          <a:xfrm>
            <a:off x="800099" y="1014345"/>
            <a:ext cx="7605699" cy="461665"/>
          </a:xfrm>
          <a:prstGeom prst="rect">
            <a:avLst/>
          </a:prstGeom>
          <a:noFill/>
        </p:spPr>
        <p:txBody>
          <a:bodyPr wrap="square">
            <a:spAutoFit/>
          </a:bodyPr>
          <a:lstStyle/>
          <a:p>
            <a:r>
              <a:rPr lang="ru-RU" sz="2400" b="1" kern="1200" dirty="0">
                <a:solidFill>
                  <a:srgbClr val="000000"/>
                </a:solidFill>
                <a:effectLst/>
                <a:latin typeface="Times New Roman" panose="02020603050405020304" pitchFamily="18" charset="0"/>
                <a:ea typeface="Times New Roman" panose="02020603050405020304" pitchFamily="18" charset="0"/>
              </a:rPr>
              <a:t>Стать</a:t>
            </a:r>
            <a:r>
              <a:rPr lang="ru-RU" sz="2400" b="1" dirty="0">
                <a:solidFill>
                  <a:srgbClr val="000000"/>
                </a:solidFill>
                <a:latin typeface="Times New Roman" panose="02020603050405020304" pitchFamily="18" charset="0"/>
                <a:ea typeface="Times New Roman" panose="02020603050405020304" pitchFamily="18" charset="0"/>
              </a:rPr>
              <a:t>я</a:t>
            </a:r>
            <a:r>
              <a:rPr lang="ru-RU" sz="2400" b="1" kern="1200" dirty="0">
                <a:solidFill>
                  <a:srgbClr val="000000"/>
                </a:solidFill>
                <a:effectLst/>
                <a:latin typeface="Times New Roman" panose="02020603050405020304" pitchFamily="18" charset="0"/>
                <a:ea typeface="Times New Roman" panose="02020603050405020304" pitchFamily="18" charset="0"/>
              </a:rPr>
              <a:t> 34 Федерального закона №44-ФЗ часть 14</a:t>
            </a:r>
            <a:endParaRPr lang="ru-RU" sz="2400" dirty="0"/>
          </a:p>
        </p:txBody>
      </p:sp>
      <p:sp>
        <p:nvSpPr>
          <p:cNvPr id="3" name="TextBox 2">
            <a:extLst>
              <a:ext uri="{FF2B5EF4-FFF2-40B4-BE49-F238E27FC236}">
                <a16:creationId xmlns:a16="http://schemas.microsoft.com/office/drawing/2014/main" id="{94C0B17F-F5AF-3920-5764-32085CD0BC8C}"/>
              </a:ext>
            </a:extLst>
          </p:cNvPr>
          <p:cNvSpPr txBox="1"/>
          <p:nvPr/>
        </p:nvSpPr>
        <p:spPr>
          <a:xfrm>
            <a:off x="800100" y="1762125"/>
            <a:ext cx="7050836" cy="400110"/>
          </a:xfrm>
          <a:prstGeom prst="rect">
            <a:avLst/>
          </a:prstGeom>
          <a:noFill/>
        </p:spPr>
        <p:txBody>
          <a:bodyPr wrap="square">
            <a:spAutoFit/>
          </a:bodyPr>
          <a:lstStyle/>
          <a:p>
            <a:pPr algn="just"/>
            <a:r>
              <a:rPr lang="ru-RU" sz="2000" b="1" i="0" u="none" strike="noStrike" baseline="0" dirty="0">
                <a:latin typeface="Times New Roman" panose="02020603050405020304" pitchFamily="18" charset="0"/>
                <a:cs typeface="Times New Roman" panose="02020603050405020304" pitchFamily="18" charset="0"/>
              </a:rPr>
              <a:t>В контракт </a:t>
            </a:r>
            <a:r>
              <a:rPr lang="ru-RU" sz="2000" b="1" i="0" u="sng" strike="noStrike" baseline="0" dirty="0">
                <a:latin typeface="Times New Roman" panose="02020603050405020304" pitchFamily="18" charset="0"/>
                <a:cs typeface="Times New Roman" panose="02020603050405020304" pitchFamily="18" charset="0"/>
              </a:rPr>
              <a:t>могут</a:t>
            </a:r>
            <a:r>
              <a:rPr lang="ru-RU" sz="2000" b="1" i="0" u="none" strike="noStrike" baseline="0" dirty="0">
                <a:latin typeface="Times New Roman" panose="02020603050405020304" pitchFamily="18" charset="0"/>
                <a:cs typeface="Times New Roman" panose="02020603050405020304" pitchFamily="18" charset="0"/>
              </a:rPr>
              <a:t> быть включены условия:</a:t>
            </a:r>
          </a:p>
        </p:txBody>
      </p:sp>
      <p:sp>
        <p:nvSpPr>
          <p:cNvPr id="4" name="TextBox 3">
            <a:extLst>
              <a:ext uri="{FF2B5EF4-FFF2-40B4-BE49-F238E27FC236}">
                <a16:creationId xmlns:a16="http://schemas.microsoft.com/office/drawing/2014/main" id="{E410CF26-4F8A-8483-D11D-497D3DF58903}"/>
              </a:ext>
            </a:extLst>
          </p:cNvPr>
          <p:cNvSpPr txBox="1"/>
          <p:nvPr/>
        </p:nvSpPr>
        <p:spPr>
          <a:xfrm>
            <a:off x="666750" y="2409824"/>
            <a:ext cx="10692864" cy="400110"/>
          </a:xfrm>
          <a:prstGeom prst="rect">
            <a:avLst/>
          </a:prstGeom>
          <a:noFill/>
        </p:spPr>
        <p:txBody>
          <a:bodyPr wrap="square">
            <a:spAutoFit/>
          </a:bodyPr>
          <a:lstStyle/>
          <a:p>
            <a:pPr algn="just"/>
            <a:r>
              <a:rPr lang="ru-RU" sz="2000" b="0" i="0" u="none" strike="noStrike" baseline="0" dirty="0">
                <a:latin typeface="Times New Roman" panose="02020603050405020304" pitchFamily="18" charset="0"/>
                <a:cs typeface="Times New Roman" panose="02020603050405020304" pitchFamily="18" charset="0"/>
              </a:rPr>
              <a:t>1) о возможности одностороннего отказа от исполнения контракта</a:t>
            </a:r>
            <a:r>
              <a:rPr lang="en-US" sz="2000" dirty="0">
                <a:latin typeface="Times New Roman" panose="02020603050405020304" pitchFamily="18" charset="0"/>
                <a:cs typeface="Times New Roman" panose="02020603050405020304" pitchFamily="18" charset="0"/>
              </a:rPr>
              <a:t>;</a:t>
            </a:r>
            <a:endParaRPr lang="ru-RU" sz="2000" b="0" i="0" u="none" strike="noStrike" baseline="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0ED41E-249E-7471-E3F0-B6174BBC677D}"/>
              </a:ext>
            </a:extLst>
          </p:cNvPr>
          <p:cNvSpPr txBox="1"/>
          <p:nvPr/>
        </p:nvSpPr>
        <p:spPr>
          <a:xfrm>
            <a:off x="666749" y="2990254"/>
            <a:ext cx="11132901" cy="1015663"/>
          </a:xfrm>
          <a:prstGeom prst="rect">
            <a:avLst/>
          </a:prstGeom>
          <a:noFill/>
        </p:spPr>
        <p:txBody>
          <a:bodyPr wrap="square">
            <a:spAutoFit/>
          </a:bodyPr>
          <a:lstStyle/>
          <a:p>
            <a:pPr algn="just"/>
            <a:r>
              <a:rPr lang="ru-RU" sz="2000" b="0" i="0" u="none" strike="noStrike" baseline="0" dirty="0">
                <a:latin typeface="Times New Roman" panose="02020603050405020304" pitchFamily="18" charset="0"/>
                <a:cs typeface="Times New Roman" panose="02020603050405020304" pitchFamily="18" charset="0"/>
              </a:rPr>
              <a:t>2) об удержании суммы неисполненных поставщиком (подрядчиком, исполнителем) требований об уплате неустоек (штрафов, пеней), предъявленных заказчиком в соответствии с Федеральным законом</a:t>
            </a:r>
            <a:r>
              <a:rPr lang="en-US" sz="2000" b="0" i="0" u="none" strike="noStrike" baseline="0" dirty="0">
                <a:latin typeface="Times New Roman" panose="02020603050405020304" pitchFamily="18" charset="0"/>
                <a:cs typeface="Times New Roman" panose="02020603050405020304" pitchFamily="18" charset="0"/>
              </a:rPr>
              <a:t> </a:t>
            </a:r>
            <a:r>
              <a:rPr lang="ru-RU" sz="2000" b="0" i="0" u="none" strike="noStrike" baseline="0" dirty="0">
                <a:latin typeface="Times New Roman" panose="02020603050405020304" pitchFamily="18" charset="0"/>
                <a:cs typeface="Times New Roman" panose="02020603050405020304" pitchFamily="18" charset="0"/>
              </a:rPr>
              <a:t>№</a:t>
            </a:r>
            <a:r>
              <a:rPr lang="en-US" sz="2000" b="0" i="0" u="none" strike="noStrike" baseline="0" dirty="0">
                <a:latin typeface="Times New Roman" panose="02020603050405020304" pitchFamily="18" charset="0"/>
                <a:cs typeface="Times New Roman" panose="02020603050405020304" pitchFamily="18" charset="0"/>
              </a:rPr>
              <a:t>44-</a:t>
            </a:r>
            <a:r>
              <a:rPr lang="ru-RU" sz="2000" b="0" i="0" u="none" strike="noStrike" baseline="0" dirty="0">
                <a:latin typeface="Times New Roman" panose="02020603050405020304" pitchFamily="18" charset="0"/>
                <a:cs typeface="Times New Roman" panose="02020603050405020304" pitchFamily="18" charset="0"/>
              </a:rPr>
              <a:t>ФЗ, из суммы, подлежащей оплате поставщику (подрядчику, исполнителю).</a:t>
            </a:r>
          </a:p>
        </p:txBody>
      </p:sp>
    </p:spTree>
    <p:extLst>
      <p:ext uri="{BB962C8B-B14F-4D97-AF65-F5344CB8AC3E}">
        <p14:creationId xmlns:p14="http://schemas.microsoft.com/office/powerpoint/2010/main" val="281476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407CF9-C220-925A-6685-315F79211956}"/>
              </a:ext>
            </a:extLst>
          </p:cNvPr>
          <p:cNvSpPr txBox="1"/>
          <p:nvPr/>
        </p:nvSpPr>
        <p:spPr>
          <a:xfrm>
            <a:off x="413766" y="1006975"/>
            <a:ext cx="10895589" cy="522259"/>
          </a:xfrm>
          <a:prstGeom prst="rect">
            <a:avLst/>
          </a:prstGeom>
          <a:noFill/>
        </p:spPr>
        <p:txBody>
          <a:bodyPr wrap="square" rtlCol="0">
            <a:spAutoFit/>
          </a:bodyPr>
          <a:lstStyle/>
          <a:p>
            <a:pPr algn="ctr">
              <a:lnSpc>
                <a:spcPct val="107000"/>
              </a:lnSpc>
              <a:spcAft>
                <a:spcPts val="800"/>
              </a:spcAft>
            </a:pPr>
            <a:r>
              <a:rPr lang="ru-RU" sz="2800" b="1" dirty="0">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Формирование</a:t>
            </a:r>
            <a:r>
              <a:rPr lang="en-US" sz="2800" b="1" dirty="0">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a:t>
            </a:r>
            <a:r>
              <a:rPr lang="ru-RU" sz="2800" b="1" dirty="0">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претензии</a:t>
            </a:r>
          </a:p>
        </p:txBody>
      </p:sp>
      <p:sp>
        <p:nvSpPr>
          <p:cNvPr id="3" name="TextBox 2">
            <a:extLst>
              <a:ext uri="{FF2B5EF4-FFF2-40B4-BE49-F238E27FC236}">
                <a16:creationId xmlns:a16="http://schemas.microsoft.com/office/drawing/2014/main" id="{4BF6939F-62F6-276F-F186-17AD9D8D364B}"/>
              </a:ext>
            </a:extLst>
          </p:cNvPr>
          <p:cNvSpPr txBox="1"/>
          <p:nvPr/>
        </p:nvSpPr>
        <p:spPr>
          <a:xfrm>
            <a:off x="790574" y="1524000"/>
            <a:ext cx="11038259" cy="830997"/>
          </a:xfrm>
          <a:prstGeom prst="rect">
            <a:avLst/>
          </a:prstGeom>
          <a:noFill/>
        </p:spPr>
        <p:txBody>
          <a:bodyPr wrap="square">
            <a:spAutoFit/>
          </a:bodyPr>
          <a:lstStyle/>
          <a:p>
            <a:pPr algn="just"/>
            <a:r>
              <a:rPr lang="ru-RU" sz="2400" dirty="0">
                <a:latin typeface="Times New Roman" pitchFamily="18" charset="0"/>
                <a:cs typeface="Times New Roman" pitchFamily="18" charset="0"/>
              </a:rPr>
              <a:t>Сведения о выставленных неустойках (пени и штрафах) должны быть размещены в карточке контракта.</a:t>
            </a:r>
          </a:p>
        </p:txBody>
      </p:sp>
      <p:sp>
        <p:nvSpPr>
          <p:cNvPr id="4" name="TextBox 3">
            <a:extLst>
              <a:ext uri="{FF2B5EF4-FFF2-40B4-BE49-F238E27FC236}">
                <a16:creationId xmlns:a16="http://schemas.microsoft.com/office/drawing/2014/main" id="{D446BE03-EA6E-8654-3D8D-216F971A176D}"/>
              </a:ext>
            </a:extLst>
          </p:cNvPr>
          <p:cNvSpPr txBox="1"/>
          <p:nvPr/>
        </p:nvSpPr>
        <p:spPr>
          <a:xfrm>
            <a:off x="790574" y="2371725"/>
            <a:ext cx="11038259" cy="1938992"/>
          </a:xfrm>
          <a:prstGeom prst="rect">
            <a:avLst/>
          </a:prstGeom>
          <a:noFill/>
        </p:spPr>
        <p:txBody>
          <a:bodyPr wrap="square">
            <a:spAutoFit/>
          </a:bodyPr>
          <a:lstStyle/>
          <a:p>
            <a:pPr algn="just"/>
            <a:r>
              <a:rPr lang="ru-RU" sz="2400" dirty="0">
                <a:latin typeface="Times New Roman" pitchFamily="18" charset="0"/>
                <a:cs typeface="Times New Roman" pitchFamily="18" charset="0"/>
              </a:rPr>
              <a:t>Отображение в карточке контракта сведений о начисленных неустойках позволяет отобразить такие неустойки в документе об исполнении.</a:t>
            </a: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Ссылка: </a:t>
            </a:r>
            <a:r>
              <a:rPr lang="en-US" sz="2400" dirty="0">
                <a:latin typeface="Times New Roman" pitchFamily="18" charset="0"/>
                <a:cs typeface="Times New Roman" pitchFamily="18" charset="0"/>
                <a:hlinkClick r:id="rId2"/>
              </a:rPr>
              <a:t>https://zakupki.gov.ru/epz/main/public/qa/question.html?questionId=1571</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507466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FECC3-297A-1F72-2ADA-C4CE007C2B38}"/>
              </a:ext>
            </a:extLst>
          </p:cNvPr>
          <p:cNvSpPr txBox="1"/>
          <p:nvPr/>
        </p:nvSpPr>
        <p:spPr>
          <a:xfrm>
            <a:off x="660393" y="830394"/>
            <a:ext cx="10522262" cy="1938992"/>
          </a:xfrm>
          <a:prstGeom prst="rect">
            <a:avLst/>
          </a:prstGeom>
          <a:noFill/>
        </p:spPr>
        <p:txBody>
          <a:bodyPr wrap="square">
            <a:spAutoFit/>
          </a:bodyPr>
          <a:lstStyle/>
          <a:p>
            <a:r>
              <a:rPr lang="ru-RU" sz="2400" dirty="0"/>
              <a:t>Правительство Российской Федерации вправе установить случаи и порядок списания начисленных поставщику (подрядчику, исполнителю), но не списанных заказчиком сумм неустоек (штрафов, пеней) в связи с неисполнением или ненадлежащим исполнением обязательств, предусмотренных контрактом.</a:t>
            </a:r>
            <a:r>
              <a:rPr lang="en-US" sz="2400" dirty="0"/>
              <a:t> (</a:t>
            </a:r>
            <a:r>
              <a:rPr lang="ru-RU" sz="2400" dirty="0"/>
              <a:t>часть9.1 статьи 34 Закона №44-ФЗ)</a:t>
            </a:r>
          </a:p>
        </p:txBody>
      </p:sp>
      <p:sp>
        <p:nvSpPr>
          <p:cNvPr id="3" name="TextBox 2">
            <a:extLst>
              <a:ext uri="{FF2B5EF4-FFF2-40B4-BE49-F238E27FC236}">
                <a16:creationId xmlns:a16="http://schemas.microsoft.com/office/drawing/2014/main" id="{2C16BCA3-D614-727C-393A-11939751B03C}"/>
              </a:ext>
            </a:extLst>
          </p:cNvPr>
          <p:cNvSpPr txBox="1"/>
          <p:nvPr/>
        </p:nvSpPr>
        <p:spPr>
          <a:xfrm>
            <a:off x="660393" y="3349950"/>
            <a:ext cx="11333811" cy="2677656"/>
          </a:xfrm>
          <a:prstGeom prst="rect">
            <a:avLst/>
          </a:prstGeom>
          <a:noFill/>
        </p:spPr>
        <p:txBody>
          <a:bodyPr wrap="square">
            <a:spAutoFit/>
          </a:bodyPr>
          <a:lstStyle/>
          <a:p>
            <a:r>
              <a:rPr lang="ru-RU" sz="2400" b="1" dirty="0"/>
              <a:t>Постановление Правительства РФ от 04.07.2018 N 783</a:t>
            </a:r>
            <a:r>
              <a:rPr lang="ru-RU" sz="2400" dirty="0"/>
              <a:t> "О списании начисленных поставщику (подрядчику, исполнителю), но не списанных заказчиком сумм неустоек (штрафов, пеней) в связи с неисполнением или ненадлежащим исполнением обязательств, предусмотренных контрактом" (вместе с "Правилами списания сумм неустоек (штрафов, пеней), начисленных поставщику (подрядчику, исполнителю), но не списанных заказчиком в связи с неисполнением или ненадлежащим исполнением обязательств, предусмотренных контрактом")</a:t>
            </a:r>
          </a:p>
        </p:txBody>
      </p:sp>
    </p:spTree>
    <p:extLst>
      <p:ext uri="{BB962C8B-B14F-4D97-AF65-F5344CB8AC3E}">
        <p14:creationId xmlns:p14="http://schemas.microsoft.com/office/powerpoint/2010/main" val="3368232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E69B8-B470-479F-53C9-4445A9B052C1}"/>
              </a:ext>
            </a:extLst>
          </p:cNvPr>
          <p:cNvSpPr txBox="1"/>
          <p:nvPr/>
        </p:nvSpPr>
        <p:spPr>
          <a:xfrm>
            <a:off x="560961" y="406886"/>
            <a:ext cx="11741869" cy="1200329"/>
          </a:xfrm>
          <a:prstGeom prst="rect">
            <a:avLst/>
          </a:prstGeom>
          <a:noFill/>
        </p:spPr>
        <p:txBody>
          <a:bodyPr wrap="square">
            <a:spAutoFit/>
          </a:bodyPr>
          <a:lstStyle/>
          <a:p>
            <a:pPr algn="just"/>
            <a:r>
              <a:rPr lang="ru-RU" sz="2400" b="0" i="0" u="none" strike="noStrike" baseline="0" dirty="0">
                <a:latin typeface="Arial" panose="020B0604020202020204" pitchFamily="34" charset="0"/>
              </a:rPr>
              <a:t>Списание начисленных и неуплаченных сумм неустоек (штрафов, пеней) осуществляется по контрактам, обязательства по которым </a:t>
            </a:r>
            <a:r>
              <a:rPr lang="ru-RU" sz="2400" b="1" i="0" u="none" strike="noStrike" baseline="0" dirty="0">
                <a:latin typeface="Arial" panose="020B0604020202020204" pitchFamily="34" charset="0"/>
              </a:rPr>
              <a:t>исполнены в полном объеме</a:t>
            </a:r>
            <a:r>
              <a:rPr lang="ru-RU" sz="2400" b="0" i="0" u="none" strike="noStrike" baseline="0" dirty="0">
                <a:latin typeface="Arial" panose="020B0604020202020204" pitchFamily="34" charset="0"/>
              </a:rPr>
              <a:t>, </a:t>
            </a:r>
            <a:r>
              <a:rPr lang="ru-RU" sz="2400" b="0" i="0" u="sng" strike="noStrike" baseline="0" dirty="0">
                <a:solidFill>
                  <a:srgbClr val="FF0000"/>
                </a:solidFill>
                <a:latin typeface="Arial" panose="020B0604020202020204" pitchFamily="34" charset="0"/>
              </a:rPr>
              <a:t>за исключением </a:t>
            </a:r>
            <a:r>
              <a:rPr lang="ru-RU" sz="2400" b="0" i="0" u="sng" strike="noStrike" baseline="0" dirty="0">
                <a:latin typeface="Arial" panose="020B0604020202020204" pitchFamily="34" charset="0"/>
              </a:rPr>
              <a:t>контрактов</a:t>
            </a:r>
            <a:r>
              <a:rPr lang="ru-RU" sz="2400" b="0" i="0" u="none" strike="noStrike" baseline="0" dirty="0">
                <a:latin typeface="Arial" panose="020B0604020202020204" pitchFamily="34" charset="0"/>
              </a:rPr>
              <a:t>, по которым:</a:t>
            </a:r>
          </a:p>
        </p:txBody>
      </p:sp>
      <p:sp>
        <p:nvSpPr>
          <p:cNvPr id="3" name="TextBox 2">
            <a:extLst>
              <a:ext uri="{FF2B5EF4-FFF2-40B4-BE49-F238E27FC236}">
                <a16:creationId xmlns:a16="http://schemas.microsoft.com/office/drawing/2014/main" id="{5F0F48DB-3963-AE78-C7CF-FBD4E3D549C4}"/>
              </a:ext>
            </a:extLst>
          </p:cNvPr>
          <p:cNvSpPr txBox="1"/>
          <p:nvPr/>
        </p:nvSpPr>
        <p:spPr>
          <a:xfrm>
            <a:off x="560961" y="2151333"/>
            <a:ext cx="11150063" cy="923330"/>
          </a:xfrm>
          <a:prstGeom prst="rect">
            <a:avLst/>
          </a:prstGeom>
          <a:noFill/>
        </p:spPr>
        <p:txBody>
          <a:bodyPr wrap="square">
            <a:spAutoFit/>
          </a:bodyPr>
          <a:lstStyle/>
          <a:p>
            <a:pPr algn="just"/>
            <a:r>
              <a:rPr lang="ru-RU" dirty="0">
                <a:latin typeface="Arial" panose="020B0604020202020204" pitchFamily="34" charset="0"/>
              </a:rPr>
              <a:t>В</a:t>
            </a:r>
            <a:r>
              <a:rPr lang="ru-RU" b="0" i="0" u="none" strike="noStrike" baseline="0" dirty="0">
                <a:latin typeface="Arial" panose="020B0604020202020204" pitchFamily="34" charset="0"/>
              </a:rPr>
              <a:t> 2021 и 2022 годах обязательства не были исполнены в полном объеме в связи с </a:t>
            </a:r>
            <a:r>
              <a:rPr lang="ru-RU" b="1" i="0" u="none" strike="noStrike" baseline="0" dirty="0">
                <a:latin typeface="Arial" panose="020B0604020202020204" pitchFamily="34" charset="0"/>
              </a:rPr>
              <a:t>существенным увеличением</a:t>
            </a:r>
            <a:r>
              <a:rPr lang="ru-RU" b="0" i="0" u="none" strike="noStrike" baseline="0" dirty="0">
                <a:latin typeface="Arial" panose="020B0604020202020204" pitchFamily="34" charset="0"/>
              </a:rPr>
              <a:t> в 2021 и 2022 годах </a:t>
            </a:r>
            <a:r>
              <a:rPr lang="ru-RU" b="1" i="0" u="none" strike="noStrike" baseline="0" dirty="0">
                <a:latin typeface="Arial" panose="020B0604020202020204" pitchFamily="34" charset="0"/>
              </a:rPr>
              <a:t>цен на строительные ресурсы</a:t>
            </a:r>
            <a:r>
              <a:rPr lang="ru-RU" b="0" i="0" u="none" strike="noStrike" baseline="0" dirty="0">
                <a:latin typeface="Arial" panose="020B0604020202020204" pitchFamily="34" charset="0"/>
              </a:rPr>
              <a:t>, повлекшем невозможность исполнения контракта поставщиком (подрядчиком, исполнителем).</a:t>
            </a:r>
          </a:p>
        </p:txBody>
      </p:sp>
      <p:sp>
        <p:nvSpPr>
          <p:cNvPr id="4" name="TextBox 3">
            <a:extLst>
              <a:ext uri="{FF2B5EF4-FFF2-40B4-BE49-F238E27FC236}">
                <a16:creationId xmlns:a16="http://schemas.microsoft.com/office/drawing/2014/main" id="{B8784023-12AC-DA90-1F01-DE7E438D59BB}"/>
              </a:ext>
            </a:extLst>
          </p:cNvPr>
          <p:cNvSpPr txBox="1"/>
          <p:nvPr/>
        </p:nvSpPr>
        <p:spPr>
          <a:xfrm>
            <a:off x="659317" y="3618782"/>
            <a:ext cx="11150063" cy="2585323"/>
          </a:xfrm>
          <a:prstGeom prst="rect">
            <a:avLst/>
          </a:prstGeom>
          <a:noFill/>
        </p:spPr>
        <p:txBody>
          <a:bodyPr wrap="square">
            <a:spAutoFit/>
          </a:bodyPr>
          <a:lstStyle/>
          <a:p>
            <a:pPr algn="just"/>
            <a:r>
              <a:rPr lang="ru-RU" b="0" i="0" u="none" strike="noStrike" baseline="0" dirty="0">
                <a:latin typeface="Arial" panose="020B0604020202020204" pitchFamily="34" charset="0"/>
              </a:rPr>
              <a:t>Обязательства не были исполнены в полном объеме по причине возникновения при исполнении контракта не зависящих от сторон контракта обстоятельств, влекущих невозможность его исполнения без изменения условий, в связи с </a:t>
            </a:r>
            <a:r>
              <a:rPr lang="ru-RU" b="1" i="0" u="none" strike="noStrike" baseline="0" dirty="0">
                <a:latin typeface="Arial" panose="020B0604020202020204" pitchFamily="34" charset="0"/>
              </a:rPr>
              <a:t>мобилизацией</a:t>
            </a:r>
            <a:r>
              <a:rPr lang="ru-RU" b="0" i="0" u="none" strike="noStrike" baseline="0" dirty="0">
                <a:latin typeface="Arial" panose="020B0604020202020204" pitchFamily="34" charset="0"/>
              </a:rPr>
              <a:t> в Российской Федерации, введением политических или экономических </a:t>
            </a:r>
            <a:r>
              <a:rPr lang="ru-RU" b="1" i="0" u="none" strike="noStrike" baseline="0" dirty="0">
                <a:latin typeface="Arial" panose="020B0604020202020204" pitchFamily="34" charset="0"/>
              </a:rPr>
              <a:t>санкций</a:t>
            </a:r>
            <a:r>
              <a:rPr lang="ru-RU" b="0" i="0" u="none" strike="noStrike" baseline="0" dirty="0">
                <a:latin typeface="Arial" panose="020B0604020202020204" pitchFamily="34" charset="0"/>
              </a:rPr>
              <a:t>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с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a:t>
            </a:r>
            <a:r>
              <a:rPr lang="ru-RU" b="1" i="0" u="none" strike="noStrike" baseline="0" dirty="0">
                <a:latin typeface="Arial" panose="020B0604020202020204" pitchFamily="34" charset="0"/>
              </a:rPr>
              <a:t>мер ограничительного характера</a:t>
            </a:r>
            <a:r>
              <a:rPr lang="ru-RU" b="0" i="0" u="none" strike="noStrike" baseline="0" dirty="0">
                <a:latin typeface="Arial" panose="020B0604020202020204" pitchFamily="34" charset="0"/>
              </a:rPr>
              <a:t>.</a:t>
            </a:r>
          </a:p>
        </p:txBody>
      </p:sp>
    </p:spTree>
    <p:extLst>
      <p:ext uri="{BB962C8B-B14F-4D97-AF65-F5344CB8AC3E}">
        <p14:creationId xmlns:p14="http://schemas.microsoft.com/office/powerpoint/2010/main" val="941875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85806-A8DC-5B1C-298A-B13CE88AE8B0}"/>
              </a:ext>
            </a:extLst>
          </p:cNvPr>
          <p:cNvSpPr txBox="1"/>
          <p:nvPr/>
        </p:nvSpPr>
        <p:spPr>
          <a:xfrm>
            <a:off x="396146" y="769636"/>
            <a:ext cx="11672669" cy="830997"/>
          </a:xfrm>
          <a:prstGeom prst="rect">
            <a:avLst/>
          </a:prstGeom>
          <a:noFill/>
        </p:spPr>
        <p:txBody>
          <a:bodyPr wrap="square">
            <a:spAutoFit/>
          </a:bodyPr>
          <a:lstStyle/>
          <a:p>
            <a:pPr algn="just"/>
            <a:r>
              <a:rPr lang="ru-RU" sz="2400" b="1" i="0" u="none" strike="noStrike" baseline="0" dirty="0">
                <a:latin typeface="Arial" panose="020B0604020202020204" pitchFamily="34" charset="0"/>
              </a:rPr>
              <a:t>Списание начисленных и неуплаченных сумм неустоек (штрафов, пеней) осуществляется заказчиком в следующих случае и порядке:</a:t>
            </a:r>
          </a:p>
        </p:txBody>
      </p:sp>
      <p:sp>
        <p:nvSpPr>
          <p:cNvPr id="3" name="TextBox 2">
            <a:extLst>
              <a:ext uri="{FF2B5EF4-FFF2-40B4-BE49-F238E27FC236}">
                <a16:creationId xmlns:a16="http://schemas.microsoft.com/office/drawing/2014/main" id="{80DD6797-2138-BDCC-E435-753C572D2857}"/>
              </a:ext>
            </a:extLst>
          </p:cNvPr>
          <p:cNvSpPr txBox="1"/>
          <p:nvPr/>
        </p:nvSpPr>
        <p:spPr>
          <a:xfrm>
            <a:off x="481474" y="1789552"/>
            <a:ext cx="11502009" cy="2031325"/>
          </a:xfrm>
          <a:prstGeom prst="rect">
            <a:avLst/>
          </a:prstGeom>
          <a:noFill/>
        </p:spPr>
        <p:txBody>
          <a:bodyPr wrap="square">
            <a:spAutoFit/>
          </a:bodyPr>
          <a:lstStyle/>
          <a:p>
            <a:pPr algn="just"/>
            <a:r>
              <a:rPr lang="ru-RU" dirty="0">
                <a:latin typeface="Arial" panose="020B0604020202020204" pitchFamily="34" charset="0"/>
              </a:rPr>
              <a:t>Е</a:t>
            </a:r>
            <a:r>
              <a:rPr lang="ru-RU" b="0" i="0" u="none" strike="noStrike" baseline="0" dirty="0">
                <a:latin typeface="Arial" panose="020B0604020202020204" pitchFamily="34" charset="0"/>
              </a:rPr>
              <a:t>сли общая сумма начисленных и неуплаченных неустоек (штрафов, пеней) не превышает 5 процентов цены контракта, заказчик осуществляет списание начисленных и неуплаченных сумм неустоек (штрафов, пеней) за исключением случаев:</a:t>
            </a:r>
          </a:p>
          <a:p>
            <a:pPr marL="285750" indent="-285750" algn="just">
              <a:buFontTx/>
              <a:buChar char="-"/>
            </a:pPr>
            <a:r>
              <a:rPr lang="ru-RU" dirty="0">
                <a:latin typeface="Arial" panose="020B0604020202020204" pitchFamily="34" charset="0"/>
              </a:rPr>
              <a:t>Неисполнения из-за </a:t>
            </a:r>
            <a:r>
              <a:rPr lang="ru-RU" dirty="0" err="1">
                <a:latin typeface="Arial" panose="020B0604020202020204" pitchFamily="34" charset="0"/>
              </a:rPr>
              <a:t>короновируса</a:t>
            </a:r>
            <a:endParaRPr lang="ru-RU" dirty="0">
              <a:latin typeface="Arial" panose="020B0604020202020204" pitchFamily="34" charset="0"/>
            </a:endParaRPr>
          </a:p>
          <a:p>
            <a:pPr marL="285750" indent="-285750" algn="just">
              <a:buFontTx/>
              <a:buChar char="-"/>
            </a:pPr>
            <a:r>
              <a:rPr lang="ru-RU" b="0" i="0" u="none" strike="noStrike" baseline="0" dirty="0">
                <a:latin typeface="Arial" panose="020B0604020202020204" pitchFamily="34" charset="0"/>
              </a:rPr>
              <a:t>Удорожания строй материалов (списание неустоек за срок с даты заключения контракта до предложения исполнителя изменить условия контракта по ПП РФ №1315)</a:t>
            </a:r>
          </a:p>
          <a:p>
            <a:pPr marL="285750" indent="-285750" algn="just">
              <a:buFontTx/>
              <a:buChar char="-"/>
            </a:pPr>
            <a:r>
              <a:rPr lang="ru-RU" b="0" i="0" u="none" strike="noStrike" baseline="0" dirty="0">
                <a:latin typeface="Arial" panose="020B0604020202020204" pitchFamily="34" charset="0"/>
              </a:rPr>
              <a:t>Мобилизация и санкции </a:t>
            </a:r>
          </a:p>
        </p:txBody>
      </p:sp>
      <p:sp>
        <p:nvSpPr>
          <p:cNvPr id="4" name="TextBox 3">
            <a:extLst>
              <a:ext uri="{FF2B5EF4-FFF2-40B4-BE49-F238E27FC236}">
                <a16:creationId xmlns:a16="http://schemas.microsoft.com/office/drawing/2014/main" id="{22FFC6C9-1A70-3352-27E6-9F94CB4C51AD}"/>
              </a:ext>
            </a:extLst>
          </p:cNvPr>
          <p:cNvSpPr txBox="1"/>
          <p:nvPr/>
        </p:nvSpPr>
        <p:spPr>
          <a:xfrm>
            <a:off x="481475" y="4563248"/>
            <a:ext cx="11502009" cy="1477328"/>
          </a:xfrm>
          <a:prstGeom prst="rect">
            <a:avLst/>
          </a:prstGeom>
          <a:noFill/>
        </p:spPr>
        <p:txBody>
          <a:bodyPr wrap="square">
            <a:spAutoFit/>
          </a:bodyPr>
          <a:lstStyle/>
          <a:p>
            <a:pPr algn="just"/>
            <a:r>
              <a:rPr lang="ru-RU" b="0" i="0" u="none" strike="noStrike" baseline="0" dirty="0">
                <a:latin typeface="Arial" panose="020B0604020202020204" pitchFamily="34" charset="0"/>
              </a:rPr>
              <a:t>Если общая сумма начисленных и неуплаченных неустоек (штрафов, пеней) превышает 5 процентов цены контракта, но составляет не более 20 процентов цены контракта, заказчик осуществляет списание 50 процентов начисленных и неуплаченных сумм неустоек (штрафов, пеней) при условии уплаты 50 процентов начисленных и неуплаченных сумм неустоек (штрафов, пеней), за исключением случаев, указанных выше.</a:t>
            </a:r>
          </a:p>
        </p:txBody>
      </p:sp>
    </p:spTree>
    <p:extLst>
      <p:ext uri="{BB962C8B-B14F-4D97-AF65-F5344CB8AC3E}">
        <p14:creationId xmlns:p14="http://schemas.microsoft.com/office/powerpoint/2010/main" val="2636851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8171E63-B0A0-4E5E-8A9C-A276088CB90A}"/>
              </a:ext>
            </a:extLst>
          </p:cNvPr>
          <p:cNvSpPr/>
          <p:nvPr/>
        </p:nvSpPr>
        <p:spPr>
          <a:xfrm>
            <a:off x="661782" y="1798064"/>
            <a:ext cx="10896234" cy="2412968"/>
          </a:xfrm>
          <a:prstGeom prst="rect">
            <a:avLst/>
          </a:prstGeom>
        </p:spPr>
        <p:txBody>
          <a:bodyPr wrap="square">
            <a:spAutoFit/>
          </a:bodyPr>
          <a:lstStyle/>
          <a:p>
            <a:pPr>
              <a:spcBef>
                <a:spcPct val="20000"/>
              </a:spcBef>
              <a:spcAft>
                <a:spcPts val="600"/>
              </a:spcAft>
              <a:tabLst>
                <a:tab pos="90170" algn="l"/>
                <a:tab pos="630555" algn="l"/>
              </a:tabLst>
            </a:pPr>
            <a:r>
              <a:rPr lang="ru-RU" sz="3200" dirty="0">
                <a:solidFill>
                  <a:srgbClr val="0E779D"/>
                </a:solidFill>
                <a:ea typeface="Times New Roman" panose="02020603050405020304" pitchFamily="18" charset="0"/>
                <a:cs typeface="Arial" panose="020B0604020202020204" pitchFamily="34" charset="0"/>
              </a:rPr>
              <a:t>Иногда неустойка может быть списана, но выставить её необходимо в любом случае.</a:t>
            </a:r>
          </a:p>
          <a:p>
            <a:pPr>
              <a:spcBef>
                <a:spcPct val="20000"/>
              </a:spcBef>
              <a:spcAft>
                <a:spcPts val="600"/>
              </a:spcAft>
              <a:tabLst>
                <a:tab pos="90170" algn="l"/>
                <a:tab pos="630555" algn="l"/>
              </a:tabLst>
            </a:pPr>
            <a:endParaRPr lang="ru-RU" sz="3200" dirty="0">
              <a:solidFill>
                <a:srgbClr val="0E779D"/>
              </a:solidFill>
              <a:ea typeface="Times New Roman" panose="02020603050405020304" pitchFamily="18" charset="0"/>
              <a:cs typeface="Arial" panose="020B0604020202020204" pitchFamily="34" charset="0"/>
            </a:endParaRPr>
          </a:p>
          <a:p>
            <a:pPr>
              <a:spcBef>
                <a:spcPct val="20000"/>
              </a:spcBef>
              <a:spcAft>
                <a:spcPts val="600"/>
              </a:spcAft>
              <a:tabLst>
                <a:tab pos="90170" algn="l"/>
                <a:tab pos="630555" algn="l"/>
              </a:tabLst>
            </a:pPr>
            <a:r>
              <a:rPr lang="ru-RU" sz="3200" dirty="0" err="1">
                <a:solidFill>
                  <a:srgbClr val="0E779D"/>
                </a:solidFill>
                <a:ea typeface="Times New Roman" panose="02020603050405020304" pitchFamily="18" charset="0"/>
                <a:cs typeface="Arial" panose="020B0604020202020204" pitchFamily="34" charset="0"/>
              </a:rPr>
              <a:t>Автосписания</a:t>
            </a:r>
            <a:r>
              <a:rPr lang="ru-RU" sz="3200" dirty="0">
                <a:solidFill>
                  <a:srgbClr val="0E779D"/>
                </a:solidFill>
                <a:ea typeface="Times New Roman" panose="02020603050405020304" pitchFamily="18" charset="0"/>
                <a:cs typeface="Arial" panose="020B0604020202020204" pitchFamily="34" charset="0"/>
              </a:rPr>
              <a:t> не существует!</a:t>
            </a:r>
            <a:endParaRPr lang="en-US" sz="3200" dirty="0">
              <a:solidFill>
                <a:srgbClr val="0E779D"/>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2787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B4142E-0E67-FFDC-08EA-039FD59FD6C0}"/>
              </a:ext>
            </a:extLst>
          </p:cNvPr>
          <p:cNvSpPr txBox="1"/>
          <p:nvPr/>
        </p:nvSpPr>
        <p:spPr>
          <a:xfrm>
            <a:off x="468922" y="707886"/>
            <a:ext cx="11723078" cy="6247864"/>
          </a:xfrm>
          <a:prstGeom prst="rect">
            <a:avLst/>
          </a:prstGeom>
          <a:noFill/>
        </p:spPr>
        <p:txBody>
          <a:bodyPr wrap="square">
            <a:spAutoFit/>
          </a:bodyPr>
          <a:lstStyle/>
          <a:p>
            <a:r>
              <a:rPr lang="ru-RU" sz="2000" dirty="0">
                <a:effectLst/>
                <a:latin typeface="Times New Roman" panose="02020603050405020304" pitchFamily="18" charset="0"/>
                <a:ea typeface="Times New Roman" panose="02020603050405020304" pitchFamily="18" charset="0"/>
              </a:rPr>
              <a:t>Стороны согласовали поэтапную поставку и монтаж оборудования. Поскольку поставщик не исполнил обязательства по 2-му этапу, заказчик отказался от контракта и по решению суда получил всю сумму гарантии.</a:t>
            </a:r>
          </a:p>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Поставщик заявил о неосновательном обогащении. Заказчику следовало начислить лишь штраф за ненадлежащее исполнение. Сумма гарантии превышала размер ответственности поставщика.</a:t>
            </a:r>
          </a:p>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Три инстанции частично взыскали с заказчика неосновательное обогащение:</a:t>
            </a:r>
          </a:p>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 в контракте указали, что обеспечение не возвращают при полном или частичном неисполнении. Такое условие можно применять только к той части гарантии, которая покрывает размер нарушенного обязательства. Иное нарушает баланс интересов сторон и приводит к неосновательному обогащению заказчика;</a:t>
            </a:r>
          </a:p>
          <a:p>
            <a:r>
              <a:rPr lang="ru-RU" sz="2000" dirty="0">
                <a:effectLst/>
                <a:latin typeface="Times New Roman" panose="02020603050405020304" pitchFamily="18" charset="0"/>
                <a:ea typeface="Times New Roman" panose="02020603050405020304" pitchFamily="18" charset="0"/>
              </a:rPr>
              <a:t>- в контракте можно закрепить право удержать обеспечение, которое внесли деньгами, в большей сумме, чем реальный размер обязательств контрагента. Поставщик не перечислял деньги заказчику. К гарантии такое условие применить нельзя;</a:t>
            </a:r>
          </a:p>
          <a:p>
            <a:r>
              <a:rPr lang="ru-RU" sz="2000" dirty="0">
                <a:effectLst/>
                <a:latin typeface="Times New Roman" panose="02020603050405020304" pitchFamily="18" charset="0"/>
                <a:ea typeface="Times New Roman" panose="02020603050405020304" pitchFamily="18" charset="0"/>
              </a:rPr>
              <a:t>- размер ответственности поставщика составил лишь пени за просрочку до даты расторжения контракта и штраф за неисполнение. Заказчик не доказал, что эта сумма не покрывает последствий нарушения обязательств. Об убытках или ином ущербе он не заявлял.</a:t>
            </a:r>
          </a:p>
          <a:p>
            <a:r>
              <a:rPr lang="ru-RU" sz="2000" dirty="0">
                <a:effectLst/>
                <a:latin typeface="Times New Roman" panose="02020603050405020304" pitchFamily="18" charset="0"/>
                <a:ea typeface="Times New Roman" panose="02020603050405020304" pitchFamily="18" charset="0"/>
              </a:rPr>
              <a:t>ВС РФ позицию поддержал.</a:t>
            </a:r>
          </a:p>
        </p:txBody>
      </p:sp>
      <p:sp>
        <p:nvSpPr>
          <p:cNvPr id="5" name="TextBox 4">
            <a:extLst>
              <a:ext uri="{FF2B5EF4-FFF2-40B4-BE49-F238E27FC236}">
                <a16:creationId xmlns:a16="http://schemas.microsoft.com/office/drawing/2014/main" id="{5ECDCC51-BAE4-3ECD-24F6-A559E1BF8285}"/>
              </a:ext>
            </a:extLst>
          </p:cNvPr>
          <p:cNvSpPr txBox="1"/>
          <p:nvPr/>
        </p:nvSpPr>
        <p:spPr>
          <a:xfrm>
            <a:off x="468922" y="0"/>
            <a:ext cx="8883421" cy="707886"/>
          </a:xfrm>
          <a:prstGeom prst="rect">
            <a:avLst/>
          </a:prstGeom>
          <a:noFill/>
        </p:spPr>
        <p:txBody>
          <a:bodyPr wrap="square">
            <a:spAutoFit/>
          </a:bodyPr>
          <a:lstStyle/>
          <a:p>
            <a:r>
              <a:rPr lang="ru-RU" sz="2000" b="1" dirty="0">
                <a:effectLst/>
                <a:latin typeface="Times New Roman" panose="02020603050405020304" pitchFamily="18" charset="0"/>
                <a:ea typeface="Times New Roman" panose="02020603050405020304" pitchFamily="18" charset="0"/>
              </a:rPr>
              <a:t>Выплата по гарантии превысила размер неустойки — с </a:t>
            </a:r>
            <a:r>
              <a:rPr lang="ru-RU" sz="2000" b="1" dirty="0" err="1">
                <a:effectLst/>
                <a:latin typeface="Times New Roman" panose="02020603050405020304" pitchFamily="18" charset="0"/>
                <a:ea typeface="Times New Roman" panose="02020603050405020304" pitchFamily="18" charset="0"/>
              </a:rPr>
              <a:t>госзаказчика</a:t>
            </a:r>
            <a:r>
              <a:rPr lang="ru-RU" sz="2000" b="1" dirty="0">
                <a:effectLst/>
                <a:latin typeface="Times New Roman" panose="02020603050405020304" pitchFamily="18" charset="0"/>
                <a:ea typeface="Times New Roman" panose="02020603050405020304" pitchFamily="18" charset="0"/>
              </a:rPr>
              <a:t> взыскали неосновательное обогащение</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219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B4142E-0E67-FFDC-08EA-039FD59FD6C0}"/>
              </a:ext>
            </a:extLst>
          </p:cNvPr>
          <p:cNvSpPr txBox="1"/>
          <p:nvPr/>
        </p:nvSpPr>
        <p:spPr>
          <a:xfrm>
            <a:off x="468922" y="707886"/>
            <a:ext cx="11723078" cy="2246769"/>
          </a:xfrm>
          <a:prstGeom prst="rect">
            <a:avLst/>
          </a:prstGeom>
          <a:noFill/>
        </p:spPr>
        <p:txBody>
          <a:bodyPr wrap="square">
            <a:spAutoFit/>
          </a:bodyPr>
          <a:lstStyle/>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Применительно к обеспечению, внесенному деньгами, в практике есть пример, когда суды не поддержали заказчика, который удержал из него всю сумму за нарушение контракта. Суды решили: обеспечение можно удерживать лишь в размере имущественных требований заказчика к исполнителю.</a:t>
            </a:r>
          </a:p>
          <a:p>
            <a:r>
              <a:rPr lang="ru-RU" sz="2000" dirty="0">
                <a:effectLst/>
                <a:latin typeface="Times New Roman" panose="02020603050405020304" pitchFamily="18" charset="0"/>
                <a:ea typeface="Times New Roman" panose="02020603050405020304" pitchFamily="18" charset="0"/>
              </a:rPr>
              <a:t> </a:t>
            </a:r>
          </a:p>
          <a:p>
            <a:r>
              <a:rPr lang="ru-RU" sz="2000" dirty="0">
                <a:effectLst/>
                <a:latin typeface="Times New Roman" panose="02020603050405020304" pitchFamily="18" charset="0"/>
                <a:ea typeface="Times New Roman" panose="02020603050405020304" pitchFamily="18" charset="0"/>
              </a:rPr>
              <a:t>Документ:</a:t>
            </a:r>
          </a:p>
          <a:p>
            <a:r>
              <a:rPr lang="ru-RU" sz="2000" dirty="0">
                <a:effectLst/>
                <a:latin typeface="Times New Roman" panose="02020603050405020304" pitchFamily="18" charset="0"/>
                <a:ea typeface="Times New Roman" panose="02020603050405020304" pitchFamily="18" charset="0"/>
              </a:rPr>
              <a:t>Определение ВС РФ от 14.12.2022 N 305-ЭС21-29162</a:t>
            </a:r>
          </a:p>
        </p:txBody>
      </p:sp>
      <p:sp>
        <p:nvSpPr>
          <p:cNvPr id="5" name="TextBox 4">
            <a:extLst>
              <a:ext uri="{FF2B5EF4-FFF2-40B4-BE49-F238E27FC236}">
                <a16:creationId xmlns:a16="http://schemas.microsoft.com/office/drawing/2014/main" id="{5ECDCC51-BAE4-3ECD-24F6-A559E1BF8285}"/>
              </a:ext>
            </a:extLst>
          </p:cNvPr>
          <p:cNvSpPr txBox="1"/>
          <p:nvPr/>
        </p:nvSpPr>
        <p:spPr>
          <a:xfrm>
            <a:off x="468922" y="0"/>
            <a:ext cx="8883421" cy="707886"/>
          </a:xfrm>
          <a:prstGeom prst="rect">
            <a:avLst/>
          </a:prstGeom>
          <a:noFill/>
        </p:spPr>
        <p:txBody>
          <a:bodyPr wrap="square">
            <a:spAutoFit/>
          </a:bodyPr>
          <a:lstStyle/>
          <a:p>
            <a:r>
              <a:rPr lang="ru-RU" sz="2000" b="1" dirty="0">
                <a:effectLst/>
                <a:latin typeface="Times New Roman" panose="02020603050405020304" pitchFamily="18" charset="0"/>
                <a:ea typeface="Times New Roman" panose="02020603050405020304" pitchFamily="18" charset="0"/>
              </a:rPr>
              <a:t>Выплата по гарантии превысила размер неустойки — с </a:t>
            </a:r>
            <a:r>
              <a:rPr lang="ru-RU" sz="2000" b="1" dirty="0" err="1">
                <a:effectLst/>
                <a:latin typeface="Times New Roman" panose="02020603050405020304" pitchFamily="18" charset="0"/>
                <a:ea typeface="Times New Roman" panose="02020603050405020304" pitchFamily="18" charset="0"/>
              </a:rPr>
              <a:t>госзаказчика</a:t>
            </a:r>
            <a:r>
              <a:rPr lang="ru-RU" sz="2000" b="1" dirty="0">
                <a:effectLst/>
                <a:latin typeface="Times New Roman" panose="02020603050405020304" pitchFamily="18" charset="0"/>
                <a:ea typeface="Times New Roman" panose="02020603050405020304" pitchFamily="18" charset="0"/>
              </a:rPr>
              <a:t> взыскали неосновательное обогащение</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1912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опросительный знак со сплошной заливкой">
            <a:extLst>
              <a:ext uri="{FF2B5EF4-FFF2-40B4-BE49-F238E27FC236}">
                <a16:creationId xmlns:a16="http://schemas.microsoft.com/office/drawing/2014/main" id="{4931E91D-A767-6AEB-A133-E8D587D22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8395" y="1233791"/>
            <a:ext cx="2195209" cy="2195209"/>
          </a:xfrm>
          <a:prstGeom prst="rect">
            <a:avLst/>
          </a:prstGeom>
        </p:spPr>
      </p:pic>
      <p:sp>
        <p:nvSpPr>
          <p:cNvPr id="4" name="TextBox 3">
            <a:extLst>
              <a:ext uri="{FF2B5EF4-FFF2-40B4-BE49-F238E27FC236}">
                <a16:creationId xmlns:a16="http://schemas.microsoft.com/office/drawing/2014/main" id="{66CEFF0D-19AD-39CA-B33D-45A40E1F4094}"/>
              </a:ext>
            </a:extLst>
          </p:cNvPr>
          <p:cNvSpPr txBox="1"/>
          <p:nvPr/>
        </p:nvSpPr>
        <p:spPr>
          <a:xfrm>
            <a:off x="4724400" y="3429000"/>
            <a:ext cx="3268493" cy="830997"/>
          </a:xfrm>
          <a:prstGeom prst="rect">
            <a:avLst/>
          </a:prstGeom>
          <a:noFill/>
        </p:spPr>
        <p:txBody>
          <a:bodyPr wrap="square" rtlCol="0">
            <a:spAutoFit/>
          </a:bodyPr>
          <a:lstStyle/>
          <a:p>
            <a:r>
              <a:rPr lang="ru-RU" sz="4800" b="1" dirty="0">
                <a:solidFill>
                  <a:srgbClr val="0E779D"/>
                </a:solidFill>
              </a:rPr>
              <a:t>ВОПРОСЫ</a:t>
            </a:r>
          </a:p>
        </p:txBody>
      </p:sp>
    </p:spTree>
    <p:extLst>
      <p:ext uri="{BB962C8B-B14F-4D97-AF65-F5344CB8AC3E}">
        <p14:creationId xmlns:p14="http://schemas.microsoft.com/office/powerpoint/2010/main" val="198455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4A1E1-2595-FFFD-4356-2C96E8835CD4}"/>
              </a:ext>
            </a:extLst>
          </p:cNvPr>
          <p:cNvSpPr txBox="1"/>
          <p:nvPr/>
        </p:nvSpPr>
        <p:spPr>
          <a:xfrm>
            <a:off x="658368" y="821817"/>
            <a:ext cx="11173968" cy="3416320"/>
          </a:xfrm>
          <a:prstGeom prst="rect">
            <a:avLst/>
          </a:prstGeom>
          <a:noFill/>
        </p:spPr>
        <p:txBody>
          <a:bodyPr wrap="square">
            <a:spAutoFit/>
          </a:bodyPr>
          <a:lstStyle/>
          <a:p>
            <a:r>
              <a:rPr lang="ru-RU" dirty="0"/>
              <a:t>2. При заключении контракта указывается, что </a:t>
            </a:r>
            <a:r>
              <a:rPr lang="ru-RU" b="1" dirty="0"/>
              <a:t>цена контракта является твердой и определяется на весь срок исполнения контракта</a:t>
            </a:r>
            <a:r>
              <a:rPr lang="ru-RU" dirty="0"/>
              <a:t>, а в случае, предусмотренном </a:t>
            </a:r>
            <a:r>
              <a:rPr lang="ru-RU" b="1" dirty="0"/>
              <a:t>частью 24 статьи 22 </a:t>
            </a:r>
            <a:r>
              <a:rPr lang="ru-RU" dirty="0"/>
              <a:t>настоящего Федерального закона, </a:t>
            </a:r>
            <a:r>
              <a:rPr lang="ru-RU" b="1" dirty="0"/>
              <a:t>указываются цены единиц товара, работы, услуги и максимальное значение цены контракта</a:t>
            </a:r>
            <a:r>
              <a:rPr lang="ru-RU" dirty="0"/>
              <a:t>, а также </a:t>
            </a:r>
            <a:r>
              <a:rPr lang="ru-RU" b="1" dirty="0">
                <a:solidFill>
                  <a:srgbClr val="FF0000"/>
                </a:solidFill>
              </a:rPr>
              <a:t>в случаях</a:t>
            </a:r>
            <a:r>
              <a:rPr lang="ru-RU" b="1" dirty="0"/>
              <a:t>, установленных Правительством Российской Федерации, указываются </a:t>
            </a:r>
            <a:r>
              <a:rPr lang="ru-RU" b="1" dirty="0">
                <a:solidFill>
                  <a:srgbClr val="FF0000"/>
                </a:solidFill>
              </a:rPr>
              <a:t>ориентировочное значение цены</a:t>
            </a:r>
            <a:r>
              <a:rPr lang="ru-RU" b="1" dirty="0"/>
              <a:t> контракта </a:t>
            </a:r>
            <a:r>
              <a:rPr lang="ru-RU" b="1" dirty="0">
                <a:solidFill>
                  <a:srgbClr val="FF0000"/>
                </a:solidFill>
              </a:rPr>
              <a:t>либо формула цены</a:t>
            </a:r>
            <a:r>
              <a:rPr lang="ru-RU" b="1" dirty="0"/>
              <a:t> и максимальное значение цены контракта</a:t>
            </a:r>
            <a:r>
              <a:rPr lang="ru-RU" dirty="0"/>
              <a:t>, установленные заказчиком в извещении об осуществлении закупки, документации о закупке (в случае, если настоящим Федеральным законом предусмотрена документация о закупке).</a:t>
            </a:r>
            <a:endParaRPr lang="en-US" dirty="0"/>
          </a:p>
          <a:p>
            <a:r>
              <a:rPr lang="ru-RU" b="1" dirty="0"/>
              <a:t>При </a:t>
            </a:r>
            <a:r>
              <a:rPr lang="ru-RU" b="1" dirty="0">
                <a:solidFill>
                  <a:srgbClr val="FF0000"/>
                </a:solidFill>
              </a:rPr>
              <a:t>заключении</a:t>
            </a:r>
            <a:r>
              <a:rPr lang="ru-RU" b="1" dirty="0"/>
              <a:t> и исполнении контракта изменение его существенных условий не допускается</a:t>
            </a:r>
            <a:r>
              <a:rPr lang="ru-RU" dirty="0"/>
              <a:t>, за исключением случаев, предусмотренных настоящим Федеральным законом. В случае, если проектом контракта предусмотрены отдельные этапы его исполнения, цена каждого этапа устанавливается в размере, сниженном пропорционально снижению начальной (максимальной) цены контракта участником закупки, с которым заключается контракт.</a:t>
            </a:r>
          </a:p>
        </p:txBody>
      </p:sp>
      <p:sp>
        <p:nvSpPr>
          <p:cNvPr id="7" name="TextBox 6">
            <a:extLst>
              <a:ext uri="{FF2B5EF4-FFF2-40B4-BE49-F238E27FC236}">
                <a16:creationId xmlns:a16="http://schemas.microsoft.com/office/drawing/2014/main" id="{E6AA3193-C754-1CDF-2621-DD9EEE20427C}"/>
              </a:ext>
            </a:extLst>
          </p:cNvPr>
          <p:cNvSpPr txBox="1"/>
          <p:nvPr/>
        </p:nvSpPr>
        <p:spPr>
          <a:xfrm>
            <a:off x="1277112" y="4767364"/>
            <a:ext cx="9637776" cy="923330"/>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ru-RU" b="1" i="0" dirty="0">
                <a:solidFill>
                  <a:srgbClr val="000000"/>
                </a:solidFill>
                <a:effectLst/>
                <a:latin typeface="PT Sans" panose="020B0503020203020204" pitchFamily="34" charset="-52"/>
              </a:rPr>
              <a:t>Постановление Правительства РФ от 13.01.2014 N 19 "Об установлении случаев, в которых при заключении контракта указываются формула цены и максимальное значение цены контракта"</a:t>
            </a:r>
          </a:p>
        </p:txBody>
      </p:sp>
      <p:cxnSp>
        <p:nvCxnSpPr>
          <p:cNvPr id="9" name="Соединитель: уступ 8">
            <a:extLst>
              <a:ext uri="{FF2B5EF4-FFF2-40B4-BE49-F238E27FC236}">
                <a16:creationId xmlns:a16="http://schemas.microsoft.com/office/drawing/2014/main" id="{77626BA8-E44C-7D95-725A-9EEE56EE4ACF}"/>
              </a:ext>
            </a:extLst>
          </p:cNvPr>
          <p:cNvCxnSpPr>
            <a:cxnSpLocks/>
            <a:endCxn id="7" idx="1"/>
          </p:cNvCxnSpPr>
          <p:nvPr/>
        </p:nvCxnSpPr>
        <p:spPr>
          <a:xfrm rot="16200000" flipH="1">
            <a:off x="-782666" y="3169250"/>
            <a:ext cx="3391085" cy="72847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6F309139-38B8-61D0-BA1B-080BC2811AB0}"/>
              </a:ext>
            </a:extLst>
          </p:cNvPr>
          <p:cNvCxnSpPr/>
          <p:nvPr/>
        </p:nvCxnSpPr>
        <p:spPr>
          <a:xfrm>
            <a:off x="536448" y="1847088"/>
            <a:ext cx="182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36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F1E48-E158-3904-C0FE-77D952BB086B}"/>
              </a:ext>
            </a:extLst>
          </p:cNvPr>
          <p:cNvSpPr txBox="1"/>
          <p:nvPr/>
        </p:nvSpPr>
        <p:spPr>
          <a:xfrm>
            <a:off x="552450" y="311914"/>
            <a:ext cx="8401050" cy="2585323"/>
          </a:xfrm>
          <a:prstGeom prst="rect">
            <a:avLst/>
          </a:prstGeom>
          <a:noFill/>
        </p:spPr>
        <p:txBody>
          <a:bodyPr wrap="square">
            <a:spAutoFit/>
          </a:bodyPr>
          <a:lstStyle/>
          <a:p>
            <a:r>
              <a:rPr lang="ru-RU" sz="1800" dirty="0">
                <a:solidFill>
                  <a:srgbClr val="616161"/>
                </a:solidFill>
                <a:effectLst/>
                <a:latin typeface="Arial" panose="020B0604020202020204" pitchFamily="34" charset="0"/>
                <a:ea typeface="Calibri" panose="020F0502020204030204" pitchFamily="34" charset="0"/>
              </a:rPr>
              <a:t>Со стороны поставщика нарушалось исполнение государственного контракта - нарушались сроки поставки товара. Кроме этого, государственный контракт исполнен не в полном объеме.</a:t>
            </a:r>
            <a:endParaRPr lang="en-US" sz="1800" dirty="0">
              <a:solidFill>
                <a:srgbClr val="616161"/>
              </a:solidFill>
              <a:effectLst/>
              <a:latin typeface="Arial" panose="020B0604020202020204" pitchFamily="34" charset="0"/>
              <a:ea typeface="Calibri" panose="020F0502020204030204" pitchFamily="34" charset="0"/>
            </a:endParaRPr>
          </a:p>
          <a:p>
            <a:r>
              <a:rPr lang="ru-RU" sz="1800" dirty="0">
                <a:solidFill>
                  <a:srgbClr val="616161"/>
                </a:solidFill>
                <a:effectLst/>
                <a:latin typeface="Arial" panose="020B0604020202020204" pitchFamily="34" charset="0"/>
                <a:ea typeface="Calibri" panose="020F0502020204030204" pitchFamily="34" charset="0"/>
              </a:rPr>
              <a:t>На сумму неисполнения подписано Соглашение о расторжении по соглашению Сторон.</a:t>
            </a:r>
            <a:endParaRPr lang="en-US" sz="1800" dirty="0">
              <a:solidFill>
                <a:srgbClr val="616161"/>
              </a:solidFill>
              <a:effectLst/>
              <a:latin typeface="Arial" panose="020B0604020202020204" pitchFamily="34" charset="0"/>
              <a:ea typeface="Calibri" panose="020F0502020204030204" pitchFamily="34" charset="0"/>
            </a:endParaRPr>
          </a:p>
          <a:p>
            <a:r>
              <a:rPr lang="ru-RU" sz="1800" dirty="0">
                <a:solidFill>
                  <a:srgbClr val="616161"/>
                </a:solidFill>
                <a:effectLst/>
                <a:latin typeface="Arial" panose="020B0604020202020204" pitchFamily="34" charset="0"/>
                <a:ea typeface="Calibri" panose="020F0502020204030204" pitchFamily="34" charset="0"/>
              </a:rPr>
              <a:t>Начислена пеня.</a:t>
            </a:r>
            <a:endParaRPr lang="en-US" sz="1800" dirty="0">
              <a:solidFill>
                <a:srgbClr val="616161"/>
              </a:solidFill>
              <a:effectLst/>
              <a:latin typeface="Arial" panose="020B0604020202020204" pitchFamily="34" charset="0"/>
              <a:ea typeface="Calibri" panose="020F0502020204030204" pitchFamily="34" charset="0"/>
            </a:endParaRPr>
          </a:p>
          <a:p>
            <a:r>
              <a:rPr lang="ru-RU" sz="1800" dirty="0">
                <a:solidFill>
                  <a:srgbClr val="616161"/>
                </a:solidFill>
                <a:effectLst/>
                <a:latin typeface="Arial" panose="020B0604020202020204" pitchFamily="34" charset="0"/>
                <a:ea typeface="Calibri" panose="020F0502020204030204" pitchFamily="34" charset="0"/>
              </a:rPr>
              <a:t>Поставщик обратился с просьбой о списании денной пени, ссылаясь в своем письме на подпункт "а" пункта 3 Постановления РФ от 04.07.2018 №783. Должны ли мы списывать такую пеню? </a:t>
            </a:r>
            <a:endParaRPr lang="ru-RU" dirty="0"/>
          </a:p>
        </p:txBody>
      </p:sp>
      <p:sp>
        <p:nvSpPr>
          <p:cNvPr id="5" name="TextBox 4">
            <a:extLst>
              <a:ext uri="{FF2B5EF4-FFF2-40B4-BE49-F238E27FC236}">
                <a16:creationId xmlns:a16="http://schemas.microsoft.com/office/drawing/2014/main" id="{C0F74555-6923-67DB-3582-32EEF4846C1E}"/>
              </a:ext>
            </a:extLst>
          </p:cNvPr>
          <p:cNvSpPr txBox="1"/>
          <p:nvPr/>
        </p:nvSpPr>
        <p:spPr>
          <a:xfrm>
            <a:off x="695325" y="4352836"/>
            <a:ext cx="9467850" cy="923330"/>
          </a:xfrm>
          <a:prstGeom prst="rect">
            <a:avLst/>
          </a:prstGeom>
          <a:noFill/>
        </p:spPr>
        <p:txBody>
          <a:bodyPr wrap="square">
            <a:spAutoFit/>
          </a:bodyPr>
          <a:lstStyle/>
          <a:p>
            <a:r>
              <a:rPr lang="ru-RU" dirty="0">
                <a:solidFill>
                  <a:srgbClr val="000000"/>
                </a:solidFill>
                <a:latin typeface="Times New Roman" panose="02020603050405020304" pitchFamily="18" charset="0"/>
              </a:rPr>
              <a:t>«</a:t>
            </a:r>
            <a:r>
              <a:rPr lang="ru-RU" b="0" i="0" dirty="0">
                <a:solidFill>
                  <a:srgbClr val="000000"/>
                </a:solidFill>
                <a:effectLst/>
                <a:latin typeface="Times New Roman" panose="02020603050405020304" pitchFamily="18" charset="0"/>
              </a:rPr>
              <a:t>2. Списание начисленных и неуплаченных сумм неустоек (штрафов, пеней) осуществляется по контрактам, </a:t>
            </a:r>
            <a:r>
              <a:rPr lang="ru-RU" b="1" i="0" dirty="0">
                <a:solidFill>
                  <a:srgbClr val="000000"/>
                </a:solidFill>
                <a:effectLst/>
                <a:latin typeface="Times New Roman" panose="02020603050405020304" pitchFamily="18" charset="0"/>
              </a:rPr>
              <a:t>обязательства по которым исполнены </a:t>
            </a:r>
            <a:r>
              <a:rPr lang="ru-RU" b="1" i="0" dirty="0">
                <a:solidFill>
                  <a:srgbClr val="FF0000"/>
                </a:solidFill>
                <a:effectLst>
                  <a:outerShdw blurRad="38100" dist="38100" dir="2700000" algn="tl">
                    <a:srgbClr val="000000">
                      <a:alpha val="43137"/>
                    </a:srgbClr>
                  </a:outerShdw>
                </a:effectLst>
                <a:latin typeface="Times New Roman" panose="02020603050405020304" pitchFamily="18" charset="0"/>
              </a:rPr>
              <a:t>в полном объеме</a:t>
            </a:r>
            <a:r>
              <a:rPr lang="ru-RU" b="0" i="0" dirty="0">
                <a:solidFill>
                  <a:srgbClr val="000000"/>
                </a:solidFill>
                <a:effectLst/>
                <a:latin typeface="Times New Roman" panose="02020603050405020304" pitchFamily="18" charset="0"/>
              </a:rPr>
              <a:t>, за исключением контрактов, по которым: …»</a:t>
            </a:r>
            <a:endParaRPr lang="ru-RU" dirty="0"/>
          </a:p>
        </p:txBody>
      </p:sp>
      <p:sp>
        <p:nvSpPr>
          <p:cNvPr id="7" name="TextBox 6">
            <a:extLst>
              <a:ext uri="{FF2B5EF4-FFF2-40B4-BE49-F238E27FC236}">
                <a16:creationId xmlns:a16="http://schemas.microsoft.com/office/drawing/2014/main" id="{EB2C69EB-3B72-4FF0-544C-356272E30A0A}"/>
              </a:ext>
            </a:extLst>
          </p:cNvPr>
          <p:cNvSpPr txBox="1"/>
          <p:nvPr/>
        </p:nvSpPr>
        <p:spPr>
          <a:xfrm>
            <a:off x="771525" y="3892034"/>
            <a:ext cx="6096000" cy="369332"/>
          </a:xfrm>
          <a:prstGeom prst="rect">
            <a:avLst/>
          </a:prstGeom>
          <a:noFill/>
        </p:spPr>
        <p:txBody>
          <a:bodyPr wrap="square">
            <a:spAutoFit/>
          </a:bodyPr>
          <a:lstStyle/>
          <a:p>
            <a:pPr algn="l"/>
            <a:r>
              <a:rPr lang="ru-RU" b="1" i="0" dirty="0">
                <a:solidFill>
                  <a:srgbClr val="000000"/>
                </a:solidFill>
                <a:effectLst/>
                <a:latin typeface="PT Sans" panose="020B0503020203020204" pitchFamily="34" charset="-52"/>
              </a:rPr>
              <a:t>Постановление Правительства РФ от 04.07.2018 N 783</a:t>
            </a:r>
          </a:p>
        </p:txBody>
      </p:sp>
    </p:spTree>
    <p:extLst>
      <p:ext uri="{BB962C8B-B14F-4D97-AF65-F5344CB8AC3E}">
        <p14:creationId xmlns:p14="http://schemas.microsoft.com/office/powerpoint/2010/main" val="1991859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B72DD-3220-563E-A507-AEA1D5CD5C24}"/>
              </a:ext>
            </a:extLst>
          </p:cNvPr>
          <p:cNvSpPr txBox="1"/>
          <p:nvPr/>
        </p:nvSpPr>
        <p:spPr>
          <a:xfrm>
            <a:off x="542925" y="276225"/>
            <a:ext cx="8477250" cy="1754326"/>
          </a:xfrm>
          <a:prstGeom prst="rect">
            <a:avLst/>
          </a:prstGeom>
          <a:noFill/>
        </p:spPr>
        <p:txBody>
          <a:bodyPr wrap="square">
            <a:spAutoFit/>
          </a:bodyPr>
          <a:lstStyle/>
          <a:p>
            <a:r>
              <a:rPr lang="ru-RU" sz="1800" dirty="0">
                <a:solidFill>
                  <a:srgbClr val="616161"/>
                </a:solidFill>
                <a:effectLst/>
                <a:latin typeface="Arial" panose="020B0604020202020204" pitchFamily="34" charset="0"/>
                <a:ea typeface="Calibri" panose="020F0502020204030204" pitchFamily="34" charset="0"/>
              </a:rPr>
              <a:t>Каким образом осуществляется начисление пени в период гарантийных обязательств на работы по текущему ремонту и благоустройству?</a:t>
            </a:r>
          </a:p>
          <a:p>
            <a:r>
              <a:rPr lang="ru-RU" sz="1800" dirty="0">
                <a:solidFill>
                  <a:srgbClr val="616161"/>
                </a:solidFill>
                <a:effectLst/>
                <a:latin typeface="Arial" panose="020B0604020202020204" pitchFamily="34" charset="0"/>
                <a:ea typeface="Calibri" panose="020F0502020204030204" pitchFamily="34" charset="0"/>
              </a:rPr>
              <a:t>То есть, от какой суммы производится начисление пени: от гарантийного обеспечения или объема работы, подлежащей исправлению в рамках гарантийных обязательств?</a:t>
            </a:r>
          </a:p>
          <a:p>
            <a:r>
              <a:rPr lang="ru-RU" sz="1800" dirty="0">
                <a:solidFill>
                  <a:srgbClr val="616161"/>
                </a:solidFill>
                <a:effectLst/>
                <a:latin typeface="Arial" panose="020B0604020202020204" pitchFamily="34" charset="0"/>
                <a:ea typeface="Calibri" panose="020F0502020204030204" pitchFamily="34" charset="0"/>
              </a:rPr>
              <a:t>Если от объема работы, то для этого нужно составлять смету?</a:t>
            </a:r>
            <a:endParaRPr lang="ru-RU" dirty="0"/>
          </a:p>
        </p:txBody>
      </p:sp>
      <p:sp>
        <p:nvSpPr>
          <p:cNvPr id="5" name="TextBox 4">
            <a:extLst>
              <a:ext uri="{FF2B5EF4-FFF2-40B4-BE49-F238E27FC236}">
                <a16:creationId xmlns:a16="http://schemas.microsoft.com/office/drawing/2014/main" id="{92B1AD46-FBC1-FA78-742C-B48738A882CF}"/>
              </a:ext>
            </a:extLst>
          </p:cNvPr>
          <p:cNvSpPr txBox="1"/>
          <p:nvPr/>
        </p:nvSpPr>
        <p:spPr>
          <a:xfrm>
            <a:off x="438149" y="2519126"/>
            <a:ext cx="11134725" cy="1477328"/>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6. В случае просрочки исполнения поставщиком (подрядчиком, исполнителем) обязательств (в том числе гарантийного обязательства), предусмотренных контрактом, а также в иных случаях неисполнения или ненадлежащего исполнения поставщиком (подрядчиком, исполнителем) обязательств, предусмотренных контрактом, заказчик направляет поставщику (подрядчику, исполнителю) требование об уплате неустоек (штрафов, пеней).</a:t>
            </a:r>
            <a:endParaRPr lang="ru-RU" dirty="0"/>
          </a:p>
        </p:txBody>
      </p:sp>
      <p:sp>
        <p:nvSpPr>
          <p:cNvPr id="6" name="TextBox 5">
            <a:extLst>
              <a:ext uri="{FF2B5EF4-FFF2-40B4-BE49-F238E27FC236}">
                <a16:creationId xmlns:a16="http://schemas.microsoft.com/office/drawing/2014/main" id="{E0338B56-7FE4-81DC-3751-9071D1F861C7}"/>
              </a:ext>
            </a:extLst>
          </p:cNvPr>
          <p:cNvSpPr txBox="1"/>
          <p:nvPr/>
        </p:nvSpPr>
        <p:spPr>
          <a:xfrm>
            <a:off x="438149" y="2149794"/>
            <a:ext cx="11572875" cy="369332"/>
          </a:xfrm>
          <a:prstGeom prst="rect">
            <a:avLst/>
          </a:prstGeom>
          <a:noFill/>
        </p:spPr>
        <p:txBody>
          <a:bodyPr wrap="square">
            <a:spAutoFit/>
          </a:bodyPr>
          <a:lstStyle/>
          <a:p>
            <a:pPr algn="l"/>
            <a:r>
              <a:rPr lang="ru-RU" b="1" i="0" dirty="0">
                <a:solidFill>
                  <a:srgbClr val="000000"/>
                </a:solidFill>
                <a:effectLst/>
                <a:latin typeface="PT Sans" panose="020B0503020203020204" pitchFamily="34" charset="-52"/>
              </a:rPr>
              <a:t>Статья 34 Закона №44-ФЗ</a:t>
            </a:r>
          </a:p>
        </p:txBody>
      </p:sp>
      <p:sp>
        <p:nvSpPr>
          <p:cNvPr id="8" name="TextBox 7">
            <a:extLst>
              <a:ext uri="{FF2B5EF4-FFF2-40B4-BE49-F238E27FC236}">
                <a16:creationId xmlns:a16="http://schemas.microsoft.com/office/drawing/2014/main" id="{3B5EEF6F-E4DC-C130-C0A6-F56878B5FF35}"/>
              </a:ext>
            </a:extLst>
          </p:cNvPr>
          <p:cNvSpPr txBox="1"/>
          <p:nvPr/>
        </p:nvSpPr>
        <p:spPr>
          <a:xfrm>
            <a:off x="438149" y="4134267"/>
            <a:ext cx="10887075" cy="2308324"/>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7. </a:t>
            </a:r>
            <a:r>
              <a:rPr lang="ru-RU" b="1" i="0" dirty="0">
                <a:solidFill>
                  <a:srgbClr val="000000"/>
                </a:solidFill>
                <a:effectLst/>
                <a:latin typeface="Times New Roman" panose="02020603050405020304" pitchFamily="18" charset="0"/>
              </a:rPr>
              <a:t>Пеня начисляется за каждый день просрочки</a:t>
            </a:r>
            <a:r>
              <a:rPr lang="ru-RU" b="0" i="0" dirty="0">
                <a:solidFill>
                  <a:srgbClr val="000000"/>
                </a:solidFill>
                <a:effectLst/>
                <a:latin typeface="Times New Roman" panose="02020603050405020304" pitchFamily="18" charset="0"/>
              </a:rPr>
              <a:t> исполнения поставщиком (подрядчиком, исполнителем) </a:t>
            </a:r>
            <a:r>
              <a:rPr lang="ru-RU" b="1" i="0" dirty="0">
                <a:solidFill>
                  <a:srgbClr val="000000"/>
                </a:solidFill>
                <a:effectLst/>
                <a:latin typeface="Times New Roman" panose="02020603050405020304" pitchFamily="18" charset="0"/>
              </a:rPr>
              <a:t>обязательства</a:t>
            </a:r>
            <a:r>
              <a:rPr lang="ru-RU" b="0" i="0" dirty="0">
                <a:solidFill>
                  <a:srgbClr val="000000"/>
                </a:solidFill>
                <a:effectLst/>
                <a:latin typeface="Times New Roman" panose="02020603050405020304" pitchFamily="18" charset="0"/>
              </a:rPr>
              <a:t>, </a:t>
            </a:r>
            <a:r>
              <a:rPr lang="ru-RU" b="1" i="0" dirty="0">
                <a:solidFill>
                  <a:srgbClr val="000000"/>
                </a:solidFill>
                <a:effectLst/>
                <a:latin typeface="Times New Roman" panose="02020603050405020304" pitchFamily="18" charset="0"/>
              </a:rPr>
              <a:t>предусмотренного контрактом</a:t>
            </a:r>
            <a:r>
              <a:rPr lang="ru-RU" b="0" i="0" dirty="0">
                <a:solidFill>
                  <a:srgbClr val="000000"/>
                </a:solidFill>
                <a:effectLst/>
                <a:latin typeface="Times New Roman" panose="02020603050405020304" pitchFamily="18" charset="0"/>
              </a:rPr>
              <a:t>, начиная со дня, следующего после дня истечения установленного контрактом срока исполнения обязательства, и устанавливается контрактом в размере одной трехсотой действующей на дату уплаты пени ключевой ставки Центрального банка Российской Федерации от цены контракта (отдельного этапа исполнения контракта), уменьшенной на сумму, пропорциональную объему обязательств, предусмотренных контрактом (соответствующим отдельным этапом исполнения контракта) и фактически исполненных поставщиком (подрядчиком, исполнителем), за исключением случаев, если законодательством Российской Федерации установлен иной порядок начисления пени.</a:t>
            </a:r>
            <a:endParaRPr lang="ru-RU" dirty="0"/>
          </a:p>
        </p:txBody>
      </p:sp>
    </p:spTree>
    <p:extLst>
      <p:ext uri="{BB962C8B-B14F-4D97-AF65-F5344CB8AC3E}">
        <p14:creationId xmlns:p14="http://schemas.microsoft.com/office/powerpoint/2010/main" val="73300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A22D856-B1DB-4701-8E3A-B01172117B3A}"/>
              </a:ext>
            </a:extLst>
          </p:cNvPr>
          <p:cNvSpPr/>
          <p:nvPr/>
        </p:nvSpPr>
        <p:spPr>
          <a:xfrm>
            <a:off x="137160" y="0"/>
            <a:ext cx="5478639" cy="6858000"/>
          </a:xfrm>
          <a:prstGeom prst="rect">
            <a:avLst/>
          </a:prstGeom>
          <a:solidFill>
            <a:srgbClr val="0E7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a:p>
            <a:pPr algn="l"/>
            <a:endParaRPr lang="ru-RU" b="1" dirty="0">
              <a:solidFill>
                <a:schemeClr val="bg1"/>
              </a:solidFill>
              <a:latin typeface="Calibri Light" panose="020F0302020204030204" pitchFamily="34" charset="0"/>
              <a:ea typeface="Calibri" panose="020F0502020204030204" pitchFamily="34" charset="0"/>
            </a:endParaRPr>
          </a:p>
        </p:txBody>
      </p:sp>
      <p:pic>
        <p:nvPicPr>
          <p:cNvPr id="8" name="Рисунок 7">
            <a:extLst>
              <a:ext uri="{FF2B5EF4-FFF2-40B4-BE49-F238E27FC236}">
                <a16:creationId xmlns:a16="http://schemas.microsoft.com/office/drawing/2014/main" id="{36629BF5-3517-4690-A028-3BDF8F544A03}"/>
              </a:ext>
            </a:extLst>
          </p:cNvPr>
          <p:cNvPicPr>
            <a:picLocks noChangeAspect="1"/>
          </p:cNvPicPr>
          <p:nvPr/>
        </p:nvPicPr>
        <p:blipFill>
          <a:blip r:embed="rId2"/>
          <a:stretch>
            <a:fillRect/>
          </a:stretch>
        </p:blipFill>
        <p:spPr>
          <a:xfrm>
            <a:off x="7516745" y="2431790"/>
            <a:ext cx="2985792" cy="1994419"/>
          </a:xfrm>
          <a:prstGeom prst="rect">
            <a:avLst/>
          </a:prstGeom>
        </p:spPr>
      </p:pic>
      <p:sp>
        <p:nvSpPr>
          <p:cNvPr id="2" name="Прямоугольник 1">
            <a:extLst>
              <a:ext uri="{FF2B5EF4-FFF2-40B4-BE49-F238E27FC236}">
                <a16:creationId xmlns:a16="http://schemas.microsoft.com/office/drawing/2014/main" id="{E076F4B0-95D3-4A33-8F48-9000A7EB6D54}"/>
              </a:ext>
            </a:extLst>
          </p:cNvPr>
          <p:cNvSpPr/>
          <p:nvPr/>
        </p:nvSpPr>
        <p:spPr>
          <a:xfrm>
            <a:off x="9379131" y="248194"/>
            <a:ext cx="2194560" cy="95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5BFF927F-65DE-2CE5-B2D6-0D6943FA4C9E}"/>
              </a:ext>
            </a:extLst>
          </p:cNvPr>
          <p:cNvSpPr txBox="1"/>
          <p:nvPr/>
        </p:nvSpPr>
        <p:spPr>
          <a:xfrm>
            <a:off x="984449" y="3832698"/>
            <a:ext cx="3784059" cy="461665"/>
          </a:xfrm>
          <a:prstGeom prst="rect">
            <a:avLst/>
          </a:prstGeom>
          <a:noFill/>
        </p:spPr>
        <p:txBody>
          <a:bodyPr wrap="square" rtlCol="0">
            <a:spAutoFit/>
          </a:bodyPr>
          <a:lstStyle/>
          <a:p>
            <a:r>
              <a:rPr lang="ru-RU" sz="2400" b="1" dirty="0">
                <a:solidFill>
                  <a:schemeClr val="bg1"/>
                </a:solidFill>
              </a:rPr>
              <a:t>Спасибо за внимание</a:t>
            </a:r>
          </a:p>
        </p:txBody>
      </p:sp>
      <p:pic>
        <p:nvPicPr>
          <p:cNvPr id="5" name="Рисунок 4" descr="Лектор со сплошной заливкой">
            <a:extLst>
              <a:ext uri="{FF2B5EF4-FFF2-40B4-BE49-F238E27FC236}">
                <a16:creationId xmlns:a16="http://schemas.microsoft.com/office/drawing/2014/main" id="{C2F2E729-018A-007E-D4F6-B081BF434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9463" y="2088205"/>
            <a:ext cx="1744493" cy="1744493"/>
          </a:xfrm>
          <a:prstGeom prst="rect">
            <a:avLst/>
          </a:prstGeom>
        </p:spPr>
      </p:pic>
    </p:spTree>
    <p:extLst>
      <p:ext uri="{BB962C8B-B14F-4D97-AF65-F5344CB8AC3E}">
        <p14:creationId xmlns:p14="http://schemas.microsoft.com/office/powerpoint/2010/main" val="382008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28818-8FA3-4293-8BA1-03AF2353CB5A}"/>
              </a:ext>
            </a:extLst>
          </p:cNvPr>
          <p:cNvSpPr txBox="1"/>
          <p:nvPr/>
        </p:nvSpPr>
        <p:spPr>
          <a:xfrm>
            <a:off x="524637" y="147739"/>
            <a:ext cx="8971788" cy="923330"/>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ru-RU" b="1" i="0" dirty="0">
                <a:solidFill>
                  <a:srgbClr val="000000"/>
                </a:solidFill>
                <a:effectLst/>
                <a:latin typeface="PT Sans" panose="020B0503020203020204" pitchFamily="34" charset="-52"/>
              </a:rPr>
              <a:t>Постановление Правительства РФ от 13.01.2014 N 19 "Об установлении случаев, в которых при заключении контракта указываются формула цены и максимальное значение цены контракта"</a:t>
            </a:r>
          </a:p>
        </p:txBody>
      </p:sp>
      <p:sp>
        <p:nvSpPr>
          <p:cNvPr id="4" name="TextBox 3">
            <a:extLst>
              <a:ext uri="{FF2B5EF4-FFF2-40B4-BE49-F238E27FC236}">
                <a16:creationId xmlns:a16="http://schemas.microsoft.com/office/drawing/2014/main" id="{AC5484AC-81A4-2A4C-BA36-76C534462D52}"/>
              </a:ext>
            </a:extLst>
          </p:cNvPr>
          <p:cNvSpPr txBox="1"/>
          <p:nvPr/>
        </p:nvSpPr>
        <p:spPr>
          <a:xfrm>
            <a:off x="524636" y="1186160"/>
            <a:ext cx="10848213" cy="646331"/>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Установить, что при заключении контракта </a:t>
            </a:r>
            <a:r>
              <a:rPr lang="ru-RU" b="1" i="0" dirty="0">
                <a:solidFill>
                  <a:srgbClr val="000000"/>
                </a:solidFill>
                <a:effectLst/>
                <a:latin typeface="Times New Roman" panose="02020603050405020304" pitchFamily="18" charset="0"/>
              </a:rPr>
              <a:t>указываются формула цены</a:t>
            </a:r>
            <a:r>
              <a:rPr lang="ru-RU" b="0" i="0" dirty="0">
                <a:solidFill>
                  <a:srgbClr val="000000"/>
                </a:solidFill>
                <a:effectLst/>
                <a:latin typeface="Times New Roman" panose="02020603050405020304" pitchFamily="18" charset="0"/>
              </a:rPr>
              <a:t> и </a:t>
            </a:r>
            <a:r>
              <a:rPr lang="ru-RU" b="1" i="0" dirty="0">
                <a:solidFill>
                  <a:srgbClr val="000000"/>
                </a:solidFill>
                <a:effectLst/>
                <a:latin typeface="Times New Roman" panose="02020603050405020304" pitchFamily="18" charset="0"/>
              </a:rPr>
              <a:t>максимальное значение цены </a:t>
            </a:r>
            <a:r>
              <a:rPr lang="ru-RU" b="0" i="0" dirty="0">
                <a:solidFill>
                  <a:srgbClr val="000000"/>
                </a:solidFill>
                <a:effectLst/>
                <a:latin typeface="Times New Roman" panose="02020603050405020304" pitchFamily="18" charset="0"/>
              </a:rPr>
              <a:t>контракта в следующих случаях:</a:t>
            </a:r>
            <a:endParaRPr lang="ru-RU" dirty="0"/>
          </a:p>
        </p:txBody>
      </p:sp>
      <p:sp>
        <p:nvSpPr>
          <p:cNvPr id="8" name="TextBox 7">
            <a:extLst>
              <a:ext uri="{FF2B5EF4-FFF2-40B4-BE49-F238E27FC236}">
                <a16:creationId xmlns:a16="http://schemas.microsoft.com/office/drawing/2014/main" id="{CA2E7C90-623D-6C85-192A-C95834CF1460}"/>
              </a:ext>
            </a:extLst>
          </p:cNvPr>
          <p:cNvSpPr txBox="1"/>
          <p:nvPr/>
        </p:nvSpPr>
        <p:spPr>
          <a:xfrm>
            <a:off x="524636" y="2022039"/>
            <a:ext cx="11257789" cy="1323439"/>
          </a:xfrm>
          <a:prstGeom prst="rect">
            <a:avLst/>
          </a:prstGeom>
          <a:noFill/>
        </p:spPr>
        <p:txBody>
          <a:bodyPr wrap="square">
            <a:spAutoFit/>
          </a:bodyPr>
          <a:lstStyle/>
          <a:p>
            <a:r>
              <a:rPr lang="ru-RU" sz="1600" dirty="0"/>
              <a:t>заключение контракта на предоставление </a:t>
            </a:r>
            <a:r>
              <a:rPr lang="ru-RU" sz="1600" b="1" dirty="0"/>
              <a:t>услуг обязательного страхования</a:t>
            </a:r>
            <a:r>
              <a:rPr lang="ru-RU" sz="1600" dirty="0"/>
              <a:t>, предусмотренного федеральным законом о соответствующем виде обязательного страхования;</a:t>
            </a:r>
          </a:p>
          <a:p>
            <a:endParaRPr lang="ru-RU" sz="1600" dirty="0"/>
          </a:p>
          <a:p>
            <a:r>
              <a:rPr lang="ru-RU" sz="1600" dirty="0"/>
              <a:t>заключение контракта на предоставление </a:t>
            </a:r>
            <a:r>
              <a:rPr lang="ru-RU" sz="1600" b="1" dirty="0"/>
              <a:t>агентских услуг</a:t>
            </a:r>
            <a:r>
              <a:rPr lang="ru-RU" sz="1600" dirty="0"/>
              <a:t> при условии установления в контракте зависимости размера вознаграждения агента от результата исполнения поручения принципала;</a:t>
            </a:r>
          </a:p>
        </p:txBody>
      </p:sp>
      <p:sp>
        <p:nvSpPr>
          <p:cNvPr id="12" name="TextBox 11">
            <a:extLst>
              <a:ext uri="{FF2B5EF4-FFF2-40B4-BE49-F238E27FC236}">
                <a16:creationId xmlns:a16="http://schemas.microsoft.com/office/drawing/2014/main" id="{980CA1E1-9435-7F8D-9FCC-627924914505}"/>
              </a:ext>
            </a:extLst>
          </p:cNvPr>
          <p:cNvSpPr txBox="1"/>
          <p:nvPr/>
        </p:nvSpPr>
        <p:spPr>
          <a:xfrm>
            <a:off x="524637" y="3429000"/>
            <a:ext cx="11257788" cy="830997"/>
          </a:xfrm>
          <a:prstGeom prst="rect">
            <a:avLst/>
          </a:prstGeom>
          <a:noFill/>
        </p:spPr>
        <p:txBody>
          <a:bodyPr wrap="square">
            <a:spAutoFit/>
          </a:bodyPr>
          <a:lstStyle/>
          <a:p>
            <a:r>
              <a:rPr lang="ru-RU" sz="1600" dirty="0"/>
              <a:t>заключение контракта на оказание услуг по предоставлению </a:t>
            </a:r>
            <a:r>
              <a:rPr lang="ru-RU" sz="1600" b="1" dirty="0"/>
              <a:t>кредита субъектам Российской Федерации </a:t>
            </a:r>
            <a:r>
              <a:rPr lang="ru-RU" sz="1600" dirty="0"/>
              <a:t>и (или) муниципальным образованиям при условии установления в контракте процентной ставки, рассчитываемой как сумма ключевой ставки Центрального банка Российской Федерации и надбавки, определяемой указанным контрактом;</a:t>
            </a:r>
          </a:p>
        </p:txBody>
      </p:sp>
      <p:sp>
        <p:nvSpPr>
          <p:cNvPr id="16" name="TextBox 15">
            <a:extLst>
              <a:ext uri="{FF2B5EF4-FFF2-40B4-BE49-F238E27FC236}">
                <a16:creationId xmlns:a16="http://schemas.microsoft.com/office/drawing/2014/main" id="{17E00047-5AF5-8E86-AE1A-74DCBF72EF2C}"/>
              </a:ext>
            </a:extLst>
          </p:cNvPr>
          <p:cNvSpPr txBox="1"/>
          <p:nvPr/>
        </p:nvSpPr>
        <p:spPr>
          <a:xfrm>
            <a:off x="524636" y="4259997"/>
            <a:ext cx="11257788" cy="1323439"/>
          </a:xfrm>
          <a:prstGeom prst="rect">
            <a:avLst/>
          </a:prstGeom>
          <a:noFill/>
        </p:spPr>
        <p:txBody>
          <a:bodyPr wrap="square">
            <a:spAutoFit/>
          </a:bodyPr>
          <a:lstStyle/>
          <a:p>
            <a:r>
              <a:rPr lang="ru-RU" sz="1600" dirty="0"/>
              <a:t>заключение контракта, предметом которого является </a:t>
            </a:r>
            <a:r>
              <a:rPr lang="ru-RU" sz="1600" b="1" dirty="0"/>
              <a:t>одновременно</a:t>
            </a:r>
            <a:r>
              <a:rPr lang="ru-RU" sz="1600" dirty="0"/>
              <a:t> выполнение работ по </a:t>
            </a:r>
            <a:r>
              <a:rPr lang="ru-RU" sz="1600" b="1" dirty="0"/>
              <a:t>проектированию, строительству и вводу в эксплуатацию объектов капитального строительства</a:t>
            </a:r>
            <a:r>
              <a:rPr lang="ru-RU" sz="1600" dirty="0"/>
              <a:t>, в порядке и на основаниях, предусмотренных постановлением Правительства Российской Федерации от 12 мая 2017 г. N 563 "О порядке и об основаниях заключения контрактов, предметом которых является одновременно выполнение работ по проектированию, строительству и вводу в эксплуатацию объектов капитального строительства, и о внесении изменений в некоторые акты Правительства Российской Федерации";</a:t>
            </a:r>
          </a:p>
        </p:txBody>
      </p:sp>
      <p:sp>
        <p:nvSpPr>
          <p:cNvPr id="17" name="Стрелка: шеврон 16">
            <a:extLst>
              <a:ext uri="{FF2B5EF4-FFF2-40B4-BE49-F238E27FC236}">
                <a16:creationId xmlns:a16="http://schemas.microsoft.com/office/drawing/2014/main" id="{0A9A3B97-FA38-8272-9367-01600773F9D4}"/>
              </a:ext>
            </a:extLst>
          </p:cNvPr>
          <p:cNvSpPr/>
          <p:nvPr/>
        </p:nvSpPr>
        <p:spPr>
          <a:xfrm>
            <a:off x="242887" y="2058590"/>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шеврон 17">
            <a:extLst>
              <a:ext uri="{FF2B5EF4-FFF2-40B4-BE49-F238E27FC236}">
                <a16:creationId xmlns:a16="http://schemas.microsoft.com/office/drawing/2014/main" id="{326B0FB9-0E60-C348-8A35-4FAF522DFDC2}"/>
              </a:ext>
            </a:extLst>
          </p:cNvPr>
          <p:cNvSpPr/>
          <p:nvPr/>
        </p:nvSpPr>
        <p:spPr>
          <a:xfrm>
            <a:off x="242887" y="2806065"/>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Стрелка: шеврон 18">
            <a:extLst>
              <a:ext uri="{FF2B5EF4-FFF2-40B4-BE49-F238E27FC236}">
                <a16:creationId xmlns:a16="http://schemas.microsoft.com/office/drawing/2014/main" id="{2B439B47-D296-72AB-53D2-384275830CEB}"/>
              </a:ext>
            </a:extLst>
          </p:cNvPr>
          <p:cNvSpPr/>
          <p:nvPr/>
        </p:nvSpPr>
        <p:spPr>
          <a:xfrm>
            <a:off x="242887" y="3555385"/>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Стрелка: шеврон 19">
            <a:extLst>
              <a:ext uri="{FF2B5EF4-FFF2-40B4-BE49-F238E27FC236}">
                <a16:creationId xmlns:a16="http://schemas.microsoft.com/office/drawing/2014/main" id="{A6F550CD-F02B-166E-7CA5-E56064450707}"/>
              </a:ext>
            </a:extLst>
          </p:cNvPr>
          <p:cNvSpPr/>
          <p:nvPr/>
        </p:nvSpPr>
        <p:spPr>
          <a:xfrm>
            <a:off x="242887" y="4343519"/>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93276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28818-8FA3-4293-8BA1-03AF2353CB5A}"/>
              </a:ext>
            </a:extLst>
          </p:cNvPr>
          <p:cNvSpPr txBox="1"/>
          <p:nvPr/>
        </p:nvSpPr>
        <p:spPr>
          <a:xfrm>
            <a:off x="524637" y="147739"/>
            <a:ext cx="8971788" cy="923330"/>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l"/>
            <a:r>
              <a:rPr lang="ru-RU" b="1" i="0" dirty="0">
                <a:solidFill>
                  <a:srgbClr val="000000"/>
                </a:solidFill>
                <a:effectLst/>
                <a:latin typeface="PT Sans" panose="020B0503020203020204" pitchFamily="34" charset="-52"/>
              </a:rPr>
              <a:t>Постановление Правительства РФ от 13.01.2014 N 19 "Об установлении случаев, в которых при заключении контракта указываются формула цены и максимальное значение цены контракта"</a:t>
            </a:r>
          </a:p>
        </p:txBody>
      </p:sp>
      <p:sp>
        <p:nvSpPr>
          <p:cNvPr id="4" name="TextBox 3">
            <a:extLst>
              <a:ext uri="{FF2B5EF4-FFF2-40B4-BE49-F238E27FC236}">
                <a16:creationId xmlns:a16="http://schemas.microsoft.com/office/drawing/2014/main" id="{AC5484AC-81A4-2A4C-BA36-76C534462D52}"/>
              </a:ext>
            </a:extLst>
          </p:cNvPr>
          <p:cNvSpPr txBox="1"/>
          <p:nvPr/>
        </p:nvSpPr>
        <p:spPr>
          <a:xfrm>
            <a:off x="524636" y="1186160"/>
            <a:ext cx="10848213" cy="646331"/>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Установить, что при заключении контракта </a:t>
            </a:r>
            <a:r>
              <a:rPr lang="ru-RU" b="1" i="0" dirty="0">
                <a:solidFill>
                  <a:srgbClr val="000000"/>
                </a:solidFill>
                <a:effectLst/>
                <a:latin typeface="Times New Roman" panose="02020603050405020304" pitchFamily="18" charset="0"/>
              </a:rPr>
              <a:t>указываются формула цены</a:t>
            </a:r>
            <a:r>
              <a:rPr lang="ru-RU" b="0" i="0" dirty="0">
                <a:solidFill>
                  <a:srgbClr val="000000"/>
                </a:solidFill>
                <a:effectLst/>
                <a:latin typeface="Times New Roman" panose="02020603050405020304" pitchFamily="18" charset="0"/>
              </a:rPr>
              <a:t> и </a:t>
            </a:r>
            <a:r>
              <a:rPr lang="ru-RU" b="1" i="0" dirty="0">
                <a:solidFill>
                  <a:srgbClr val="000000"/>
                </a:solidFill>
                <a:effectLst/>
                <a:latin typeface="Times New Roman" panose="02020603050405020304" pitchFamily="18" charset="0"/>
              </a:rPr>
              <a:t>максимальное значение цены </a:t>
            </a:r>
            <a:r>
              <a:rPr lang="ru-RU" b="0" i="0" dirty="0">
                <a:solidFill>
                  <a:srgbClr val="000000"/>
                </a:solidFill>
                <a:effectLst/>
                <a:latin typeface="Times New Roman" panose="02020603050405020304" pitchFamily="18" charset="0"/>
              </a:rPr>
              <a:t>контракта в следующих случаях:</a:t>
            </a:r>
            <a:endParaRPr lang="ru-RU" dirty="0"/>
          </a:p>
        </p:txBody>
      </p:sp>
      <p:sp>
        <p:nvSpPr>
          <p:cNvPr id="5" name="TextBox 4">
            <a:extLst>
              <a:ext uri="{FF2B5EF4-FFF2-40B4-BE49-F238E27FC236}">
                <a16:creationId xmlns:a16="http://schemas.microsoft.com/office/drawing/2014/main" id="{65EDF3CC-4BB7-EA9A-EDF5-13B962C289A7}"/>
              </a:ext>
            </a:extLst>
          </p:cNvPr>
          <p:cNvSpPr txBox="1"/>
          <p:nvPr/>
        </p:nvSpPr>
        <p:spPr>
          <a:xfrm>
            <a:off x="524637" y="2124760"/>
            <a:ext cx="10848212" cy="369332"/>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заключение контракта на поставку </a:t>
            </a:r>
            <a:r>
              <a:rPr lang="ru-RU" b="1" i="0" dirty="0">
                <a:solidFill>
                  <a:srgbClr val="000000"/>
                </a:solidFill>
                <a:effectLst/>
                <a:latin typeface="Times New Roman" panose="02020603050405020304" pitchFamily="18" charset="0"/>
              </a:rPr>
              <a:t>топлива моторного</a:t>
            </a:r>
            <a:r>
              <a:rPr lang="ru-RU" b="0" i="0" dirty="0">
                <a:solidFill>
                  <a:srgbClr val="000000"/>
                </a:solidFill>
                <a:effectLst/>
                <a:latin typeface="Times New Roman" panose="02020603050405020304" pitchFamily="18" charset="0"/>
              </a:rPr>
              <a:t>, включая автомобильный и авиационный </a:t>
            </a:r>
            <a:r>
              <a:rPr lang="ru-RU" b="1" i="0" dirty="0">
                <a:solidFill>
                  <a:srgbClr val="000000"/>
                </a:solidFill>
                <a:effectLst/>
                <a:latin typeface="Times New Roman" panose="02020603050405020304" pitchFamily="18" charset="0"/>
              </a:rPr>
              <a:t>бензин</a:t>
            </a:r>
            <a:r>
              <a:rPr lang="ru-RU" b="0" i="0" dirty="0">
                <a:solidFill>
                  <a:srgbClr val="000000"/>
                </a:solidFill>
                <a:effectLst/>
                <a:latin typeface="Times New Roman" panose="02020603050405020304" pitchFamily="18" charset="0"/>
              </a:rPr>
              <a:t>;</a:t>
            </a:r>
            <a:endParaRPr lang="ru-RU" dirty="0"/>
          </a:p>
        </p:txBody>
      </p:sp>
      <p:sp>
        <p:nvSpPr>
          <p:cNvPr id="7" name="TextBox 6">
            <a:extLst>
              <a:ext uri="{FF2B5EF4-FFF2-40B4-BE49-F238E27FC236}">
                <a16:creationId xmlns:a16="http://schemas.microsoft.com/office/drawing/2014/main" id="{2D4AE949-E823-E947-D882-83047D7AD3D2}"/>
              </a:ext>
            </a:extLst>
          </p:cNvPr>
          <p:cNvSpPr txBox="1"/>
          <p:nvPr/>
        </p:nvSpPr>
        <p:spPr>
          <a:xfrm>
            <a:off x="524635" y="2711440"/>
            <a:ext cx="11372089" cy="1754326"/>
          </a:xfrm>
          <a:prstGeom prst="rect">
            <a:avLst/>
          </a:prstGeom>
          <a:noFill/>
        </p:spPr>
        <p:txBody>
          <a:bodyPr wrap="square">
            <a:spAutoFit/>
          </a:bodyPr>
          <a:lstStyle/>
          <a:p>
            <a:r>
              <a:rPr lang="ru-RU" b="0" i="0" dirty="0">
                <a:solidFill>
                  <a:srgbClr val="000000"/>
                </a:solidFill>
                <a:effectLst/>
                <a:latin typeface="Times New Roman" panose="02020603050405020304" pitchFamily="18" charset="0"/>
              </a:rPr>
              <a:t>заключение </a:t>
            </a:r>
            <a:r>
              <a:rPr lang="ru-RU" b="1" i="0" dirty="0">
                <a:solidFill>
                  <a:srgbClr val="000000"/>
                </a:solidFill>
                <a:effectLst/>
                <a:latin typeface="Times New Roman" panose="02020603050405020304" pitchFamily="18" charset="0"/>
              </a:rPr>
              <a:t>на срок не менее чем 3 года </a:t>
            </a:r>
            <a:r>
              <a:rPr lang="ru-RU" b="0" i="0" dirty="0">
                <a:solidFill>
                  <a:srgbClr val="000000"/>
                </a:solidFill>
                <a:effectLst/>
                <a:latin typeface="Times New Roman" panose="02020603050405020304" pitchFamily="18" charset="0"/>
              </a:rPr>
              <a:t>контракта, в том числе </a:t>
            </a:r>
            <a:r>
              <a:rPr lang="ru-RU" b="1" i="0" dirty="0">
                <a:solidFill>
                  <a:srgbClr val="000000"/>
                </a:solidFill>
                <a:effectLst/>
                <a:latin typeface="Times New Roman" panose="02020603050405020304" pitchFamily="18" charset="0"/>
              </a:rPr>
              <a:t>контракта жизненного цикла</a:t>
            </a:r>
            <a:r>
              <a:rPr lang="ru-RU" b="0" i="0" dirty="0">
                <a:solidFill>
                  <a:srgbClr val="000000"/>
                </a:solidFill>
                <a:effectLst/>
                <a:latin typeface="Times New Roman" panose="02020603050405020304" pitchFamily="18" charset="0"/>
              </a:rPr>
              <a:t>, предметом которого является поставка, включая поставку по договору лизинга, и (или) сервисное обслуживание, и (или) ремонт </a:t>
            </a:r>
            <a:r>
              <a:rPr lang="ru-RU" b="1" i="0" dirty="0">
                <a:solidFill>
                  <a:srgbClr val="000000"/>
                </a:solidFill>
                <a:effectLst/>
                <a:latin typeface="Times New Roman" panose="02020603050405020304" pitchFamily="18" charset="0"/>
              </a:rPr>
              <a:t>железнодорожного подвижного состава</a:t>
            </a:r>
            <a:r>
              <a:rPr lang="ru-RU" b="0" i="0" dirty="0">
                <a:solidFill>
                  <a:srgbClr val="000000"/>
                </a:solidFill>
                <a:effectLst/>
                <a:latin typeface="Times New Roman" panose="02020603050405020304" pitchFamily="18" charset="0"/>
              </a:rPr>
              <a:t>, </a:t>
            </a:r>
            <a:r>
              <a:rPr lang="ru-RU" b="1" i="0" dirty="0">
                <a:solidFill>
                  <a:srgbClr val="000000"/>
                </a:solidFill>
                <a:effectLst/>
                <a:latin typeface="Times New Roman" panose="02020603050405020304" pitchFamily="18" charset="0"/>
              </a:rPr>
              <a:t>транспортных средств метрополитена</a:t>
            </a:r>
            <a:r>
              <a:rPr lang="ru-RU" b="0" i="0" dirty="0">
                <a:solidFill>
                  <a:srgbClr val="000000"/>
                </a:solidFill>
                <a:effectLst/>
                <a:latin typeface="Times New Roman" panose="02020603050405020304" pitchFamily="18" charset="0"/>
              </a:rPr>
              <a:t>, </a:t>
            </a:r>
            <a:r>
              <a:rPr lang="ru-RU" b="1" i="0" dirty="0">
                <a:solidFill>
                  <a:srgbClr val="000000"/>
                </a:solidFill>
                <a:effectLst/>
                <a:latin typeface="Times New Roman" panose="02020603050405020304" pitchFamily="18" charset="0"/>
              </a:rPr>
              <a:t>внеуличного транспорта и городского наземного электрического транспорта, автобусов, приводимых в движение исключительно электрическим двигателем</a:t>
            </a:r>
            <a:r>
              <a:rPr lang="ru-RU" b="0" i="0" dirty="0">
                <a:solidFill>
                  <a:srgbClr val="000000"/>
                </a:solidFill>
                <a:effectLst/>
                <a:latin typeface="Times New Roman" panose="02020603050405020304" pitchFamily="18" charset="0"/>
              </a:rPr>
              <a:t> и тяговой батареей, заряжаемой исключительно от внешнего источника электроэнергии, при начальной (максимальной) цене таких контрактов 1 млрд. рублей и более.</a:t>
            </a:r>
            <a:endParaRPr lang="ru-RU" dirty="0"/>
          </a:p>
        </p:txBody>
      </p:sp>
      <p:sp>
        <p:nvSpPr>
          <p:cNvPr id="9" name="Стрелка: шеврон 8">
            <a:extLst>
              <a:ext uri="{FF2B5EF4-FFF2-40B4-BE49-F238E27FC236}">
                <a16:creationId xmlns:a16="http://schemas.microsoft.com/office/drawing/2014/main" id="{C73EA075-EFA9-5E96-F2D5-0F47F5F848BC}"/>
              </a:ext>
            </a:extLst>
          </p:cNvPr>
          <p:cNvSpPr/>
          <p:nvPr/>
        </p:nvSpPr>
        <p:spPr>
          <a:xfrm>
            <a:off x="242887" y="2833628"/>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Стрелка: шеврон 9">
            <a:extLst>
              <a:ext uri="{FF2B5EF4-FFF2-40B4-BE49-F238E27FC236}">
                <a16:creationId xmlns:a16="http://schemas.microsoft.com/office/drawing/2014/main" id="{349D58F3-32C9-23E5-B0DC-FF17698263BD}"/>
              </a:ext>
            </a:extLst>
          </p:cNvPr>
          <p:cNvSpPr/>
          <p:nvPr/>
        </p:nvSpPr>
        <p:spPr>
          <a:xfrm>
            <a:off x="242887" y="2072206"/>
            <a:ext cx="333375" cy="539413"/>
          </a:xfrm>
          <a:prstGeom prst="chevron">
            <a:avLst/>
          </a:prstGeom>
          <a:solidFill>
            <a:srgbClr val="0E779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63553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99233-AA5D-E164-C153-A0F06BFED990}"/>
              </a:ext>
            </a:extLst>
          </p:cNvPr>
          <p:cNvSpPr txBox="1"/>
          <p:nvPr/>
        </p:nvSpPr>
        <p:spPr>
          <a:xfrm>
            <a:off x="571500" y="215384"/>
            <a:ext cx="6096000" cy="369332"/>
          </a:xfrm>
          <a:prstGeom prst="rect">
            <a:avLst/>
          </a:prstGeom>
          <a:noFill/>
        </p:spPr>
        <p:txBody>
          <a:bodyPr wrap="square">
            <a:spAutoFit/>
          </a:bodyPr>
          <a:lstStyle/>
          <a:p>
            <a:r>
              <a:rPr lang="ru-RU" b="1" i="0" dirty="0">
                <a:solidFill>
                  <a:srgbClr val="000000"/>
                </a:solidFill>
                <a:effectLst/>
                <a:latin typeface="Times New Roman" panose="02020603050405020304" pitchFamily="18" charset="0"/>
              </a:rPr>
              <a:t>В контракт включаются обязательные условия:</a:t>
            </a:r>
            <a:endParaRPr lang="ru-RU" b="1" dirty="0"/>
          </a:p>
        </p:txBody>
      </p:sp>
      <p:sp>
        <p:nvSpPr>
          <p:cNvPr id="5" name="TextBox 4">
            <a:extLst>
              <a:ext uri="{FF2B5EF4-FFF2-40B4-BE49-F238E27FC236}">
                <a16:creationId xmlns:a16="http://schemas.microsoft.com/office/drawing/2014/main" id="{90079FF6-7C5D-A604-530F-0CC7CE6EE0D0}"/>
              </a:ext>
            </a:extLst>
          </p:cNvPr>
          <p:cNvSpPr txBox="1"/>
          <p:nvPr/>
        </p:nvSpPr>
        <p:spPr>
          <a:xfrm>
            <a:off x="838200" y="2551837"/>
            <a:ext cx="10515600" cy="1754326"/>
          </a:xfrm>
          <a:prstGeom prst="rect">
            <a:avLst/>
          </a:prstGeom>
          <a:ln w="57150">
            <a:solidFill>
              <a:srgbClr val="0085A4"/>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b="1" i="0" dirty="0">
                <a:solidFill>
                  <a:srgbClr val="000000"/>
                </a:solidFill>
                <a:effectLst/>
                <a:latin typeface="Times New Roman" panose="02020603050405020304" pitchFamily="18" charset="0"/>
              </a:rPr>
              <a:t>Об уменьшении суммы, </a:t>
            </a:r>
            <a:r>
              <a:rPr lang="ru-RU" b="1" i="0" dirty="0">
                <a:solidFill>
                  <a:srgbClr val="FF0000"/>
                </a:solidFill>
                <a:effectLst/>
                <a:latin typeface="Times New Roman" panose="02020603050405020304" pitchFamily="18" charset="0"/>
              </a:rPr>
              <a:t>подлежащей уплате</a:t>
            </a:r>
            <a:r>
              <a:rPr lang="ru-RU" b="0" i="0" dirty="0">
                <a:solidFill>
                  <a:srgbClr val="000000"/>
                </a:solidFill>
                <a:effectLst/>
                <a:latin typeface="Times New Roman" panose="02020603050405020304" pitchFamily="18" charset="0"/>
              </a:rPr>
              <a:t> заказчиком юридическому лицу или физическому лицу, в том числе зарегистрированному в качестве индивидуального предпринимателя, на размер налогов, сборов и иных обязательных платежей в бюджеты бюджетной системы Российской Федерации, связанных с оплатой контракта, если в соответствии с законодательством Российской Федерации о налогах и сборах такие налоги, сборы и иные обязательные платежи подлежат уплате в бюджеты бюджетной системы Российской Федерации заказчиком</a:t>
            </a:r>
            <a:endParaRPr lang="ru-RU" dirty="0"/>
          </a:p>
        </p:txBody>
      </p:sp>
    </p:spTree>
    <p:extLst>
      <p:ext uri="{BB962C8B-B14F-4D97-AF65-F5344CB8AC3E}">
        <p14:creationId xmlns:p14="http://schemas.microsoft.com/office/powerpoint/2010/main" val="14218366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F234D57DC5BCA94C9524E988D38C7DCD" ma:contentTypeVersion="7" ma:contentTypeDescription="Создание документа." ma:contentTypeScope="" ma:versionID="4ae3fb1a7f2220cd914c5759a7993116">
  <xsd:schema xmlns:xsd="http://www.w3.org/2001/XMLSchema" xmlns:xs="http://www.w3.org/2001/XMLSchema" xmlns:p="http://schemas.microsoft.com/office/2006/metadata/properties" xmlns:ns3="21b517fd-8158-473b-8291-8b7a8f0ee724" targetNamespace="http://schemas.microsoft.com/office/2006/metadata/properties" ma:root="true" ma:fieldsID="bdd58b35569b3ebd71198c9f492e0bf9" ns3:_="">
    <xsd:import namespace="21b517fd-8158-473b-8291-8b7a8f0ee7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17fd-8158-473b-8291-8b7a8f0e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1543E6-1974-45F7-AC4D-94A83ED0CE06}">
  <ds:schemaRefs>
    <ds:schemaRef ds:uri="http://schemas.microsoft.com/sharepoint/v3/contenttype/forms"/>
  </ds:schemaRefs>
</ds:datastoreItem>
</file>

<file path=customXml/itemProps2.xml><?xml version="1.0" encoding="utf-8"?>
<ds:datastoreItem xmlns:ds="http://schemas.openxmlformats.org/officeDocument/2006/customXml" ds:itemID="{0200795B-B2CD-413A-8DA6-989235195D11}">
  <ds:schemaRefs>
    <ds:schemaRef ds:uri="http://www.w3.org/XML/1998/namespace"/>
    <ds:schemaRef ds:uri="21b517fd-8158-473b-8291-8b7a8f0ee724"/>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5B81A58-EA70-49CF-BF5C-AAB36CEF2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17fd-8158-473b-8291-8b7a8f0ee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15331</TotalTime>
  <Words>6660</Words>
  <Application>Microsoft Office PowerPoint</Application>
  <PresentationFormat>Широкоэкранный</PresentationFormat>
  <Paragraphs>358</Paragraphs>
  <Slides>62</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62</vt:i4>
      </vt:variant>
    </vt:vector>
  </HeadingPairs>
  <TitlesOfParts>
    <vt:vector size="73" baseType="lpstr">
      <vt:lpstr>Arial</vt:lpstr>
      <vt:lpstr>Calibri</vt:lpstr>
      <vt:lpstr>Calibri Light</vt:lpstr>
      <vt:lpstr>Poppins</vt:lpstr>
      <vt:lpstr>PT Sans</vt:lpstr>
      <vt:lpstr>Roboto</vt:lpstr>
      <vt:lpstr>Symbol</vt:lpstr>
      <vt:lpstr>Times New Roman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Чуханова Анна</dc:creator>
  <cp:lastModifiedBy>Некрасов Василий</cp:lastModifiedBy>
  <cp:revision>145</cp:revision>
  <cp:lastPrinted>2022-06-21T14:44:05Z</cp:lastPrinted>
  <dcterms:created xsi:type="dcterms:W3CDTF">2019-09-03T10:59:51Z</dcterms:created>
  <dcterms:modified xsi:type="dcterms:W3CDTF">2023-03-27T16:53:49Z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0x010100F234D57DC5BCA94C9524E988D38C7DCD</vt:lpwstr>
  </property>
</Properties>
</file>