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13" r:id="rId2"/>
    <p:sldId id="342" r:id="rId3"/>
    <p:sldId id="341" r:id="rId4"/>
    <p:sldId id="309" r:id="rId5"/>
    <p:sldId id="344" r:id="rId6"/>
    <p:sldId id="345" r:id="rId7"/>
    <p:sldId id="340" r:id="rId8"/>
    <p:sldId id="346" r:id="rId9"/>
    <p:sldId id="343" r:id="rId10"/>
    <p:sldId id="347" r:id="rId11"/>
    <p:sldId id="348" r:id="rId12"/>
    <p:sldId id="349" r:id="rId13"/>
    <p:sldId id="35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B8D1"/>
    <a:srgbClr val="7031A0"/>
    <a:srgbClr val="0A5CAC"/>
    <a:srgbClr val="4F4F4F"/>
    <a:srgbClr val="2658A4"/>
    <a:srgbClr val="4BCFE3"/>
    <a:srgbClr val="1E51F6"/>
    <a:srgbClr val="1963A0"/>
    <a:srgbClr val="6B48A0"/>
    <a:srgbClr val="456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>
        <p:scale>
          <a:sx n="84" d="100"/>
          <a:sy n="84" d="100"/>
        </p:scale>
        <p:origin x="-300" y="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9597E-BC11-4544-B52C-AF8A8A443758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7DFB2-9CFE-4C5C-9003-562C29B55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30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7DFB2-9CFE-4C5C-9003-562C29B55EB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94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52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7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493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4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71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841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499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69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47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994C-1DE0-4889-BFD2-9D9DAD375DE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6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6140" y="1580541"/>
            <a:ext cx="7766936" cy="1646302"/>
          </a:xfrm>
        </p:spPr>
        <p:txBody>
          <a:bodyPr anchor="b">
            <a:noAutofit/>
          </a:bodyPr>
          <a:lstStyle>
            <a:lvl1pPr algn="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7634" y="322684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8DD6-D947-4328-B735-3BA501193FA3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33863" y="6346162"/>
            <a:ext cx="683339" cy="365125"/>
          </a:xfrm>
        </p:spPr>
        <p:txBody>
          <a:bodyPr/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5" t="6059" r="12902" b="24"/>
          <a:stretch/>
        </p:blipFill>
        <p:spPr>
          <a:xfrm>
            <a:off x="-91279" y="-33655"/>
            <a:ext cx="6195550" cy="6900954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2474582" y="2995584"/>
            <a:ext cx="2669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100" baseline="0" dirty="0">
                <a:solidFill>
                  <a:schemeClr val="bg1"/>
                </a:solidFill>
                <a:latin typeface="Calibri (Основной текст)"/>
                <a:cs typeface="Arial" panose="020B0604020202020204" pitchFamily="34" charset="0"/>
              </a:rPr>
              <a:t>НАЦИОНАЛЬНАЯ</a:t>
            </a:r>
          </a:p>
          <a:p>
            <a:r>
              <a:rPr lang="ru-RU" sz="1800" b="1" spc="100" baseline="0" dirty="0">
                <a:solidFill>
                  <a:schemeClr val="bg1"/>
                </a:solidFill>
                <a:latin typeface="Calibri (Основной текст)"/>
                <a:cs typeface="Arial" panose="020B0604020202020204" pitchFamily="34" charset="0"/>
              </a:rPr>
              <a:t>ЭЛЕКТРОННАЯ</a:t>
            </a:r>
          </a:p>
          <a:p>
            <a:r>
              <a:rPr lang="ru-RU" sz="1800" b="1" spc="100" baseline="0" dirty="0">
                <a:solidFill>
                  <a:schemeClr val="bg1"/>
                </a:solidFill>
                <a:latin typeface="Calibri (Основной текст)"/>
                <a:cs typeface="Arial" panose="020B0604020202020204" pitchFamily="34" charset="0"/>
              </a:rPr>
              <a:t>ПЛОЩАДКА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07" y="2941056"/>
            <a:ext cx="909550" cy="894392"/>
          </a:xfrm>
          <a:prstGeom prst="rect">
            <a:avLst/>
          </a:prstGeom>
        </p:spPr>
      </p:pic>
      <p:sp>
        <p:nvSpPr>
          <p:cNvPr id="23" name="Шестиугольник 22"/>
          <p:cNvSpPr/>
          <p:nvPr userDrawn="1"/>
        </p:nvSpPr>
        <p:spPr>
          <a:xfrm rot="5400000">
            <a:off x="737236" y="1349788"/>
            <a:ext cx="4729238" cy="4076929"/>
          </a:xfrm>
          <a:prstGeom prst="hexagon">
            <a:avLst/>
          </a:prstGeom>
          <a:noFill/>
          <a:ln w="133350">
            <a:solidFill>
              <a:srgbClr val="BDD4ED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65DB-81F6-4F78-B445-8C759B16F311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1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FE26-C685-4055-B81B-4299BE3A1353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84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9B49-1618-4461-80BD-878C807678E5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2C45-15CA-40FF-AC17-855458652CDD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77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7D9F-1EF2-4814-ADB5-CDA1737A8823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0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13CB-CE1C-41B9-82E3-6A0B624F7453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AD6C-29D5-4080-A238-1E153D83F4BD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4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B497-422C-4923-9B08-00DB4CE88C66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7663" y="6295362"/>
            <a:ext cx="683339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58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832" y="1122138"/>
            <a:ext cx="3968168" cy="573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7E14-29C9-4542-A62E-6929AFAD5587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1" b="39141"/>
          <a:stretch/>
        </p:blipFill>
        <p:spPr>
          <a:xfrm>
            <a:off x="0" y="1536700"/>
            <a:ext cx="12192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7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DB2D-C0CE-43AC-B5CA-6B07D3E3C29A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8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9198-AB7F-4B81-BFC4-8A202941DF7A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06863" y="6223924"/>
            <a:ext cx="683339" cy="365125"/>
          </a:xfrm>
        </p:spPr>
        <p:txBody>
          <a:bodyPr/>
          <a:lstStyle>
            <a:lvl1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17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A279-1574-45C5-9292-680E51A6A4F6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44963" y="6223924"/>
            <a:ext cx="683339" cy="365125"/>
          </a:xfrm>
        </p:spPr>
        <p:txBody>
          <a:bodyPr/>
          <a:lstStyle>
            <a:lvl1pPr>
              <a:defRPr sz="1400">
                <a:solidFill>
                  <a:srgbClr val="0A5CA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EE426-D783-4BE4-BEAA-1AA25B39984B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7E80-F11D-43C2-84DC-DE68F215A23E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4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16DAB-2C76-43E6-8312-F01E7E90CC07}" type="datetime1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E0671E-2E04-4425-8F08-FC6BC8ED3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2422" y="2819885"/>
            <a:ext cx="3468836" cy="1699784"/>
          </a:xfrm>
        </p:spPr>
        <p:txBody>
          <a:bodyPr anchor="ctr"/>
          <a:lstStyle/>
          <a:p>
            <a:pPr algn="l"/>
            <a:r>
              <a:rPr lang="ru-RU" sz="4400" dirty="0">
                <a:solidFill>
                  <a:srgbClr val="21B8D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10 ОШИБОК </a:t>
            </a:r>
            <a:r>
              <a:rPr lang="ru-RU" sz="2400" dirty="0">
                <a:solidFill>
                  <a:srgbClr val="4F4F4F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/>
            </a:r>
            <a:br>
              <a:rPr lang="ru-RU" sz="2400" dirty="0">
                <a:solidFill>
                  <a:srgbClr val="4F4F4F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ru-RU" sz="2400" dirty="0">
                <a:solidFill>
                  <a:srgbClr val="4F4F4F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заказчика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935" y="6007061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kern="0" dirty="0">
                <a:solidFill>
                  <a:schemeClr val="bg1"/>
                </a:solidFill>
                <a:latin typeface="Segoe UI Semibold" panose="020B0702040204020203" pitchFamily="34" charset="0"/>
                <a:cs typeface="Arial" panose="020B0604020202020204" pitchFamily="34" charset="0"/>
              </a:rPr>
              <a:t>etp-ets.ru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65" y="2157920"/>
            <a:ext cx="1323929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618672" y="578405"/>
            <a:ext cx="1004762" cy="1004762"/>
          </a:xfrm>
          <a:prstGeom prst="ellipse">
            <a:avLst/>
          </a:prstGeom>
          <a:solidFill>
            <a:srgbClr val="21B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23434" y="2193737"/>
            <a:ext cx="3447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963A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Экспертиза и приемка</a:t>
            </a:r>
          </a:p>
        </p:txBody>
      </p:sp>
      <p:sp>
        <p:nvSpPr>
          <p:cNvPr id="16" name="Шестиугольник 15"/>
          <p:cNvSpPr/>
          <p:nvPr/>
        </p:nvSpPr>
        <p:spPr>
          <a:xfrm rot="5400000">
            <a:off x="7712587" y="2574567"/>
            <a:ext cx="2623072" cy="2323077"/>
          </a:xfrm>
          <a:prstGeom prst="hexagon">
            <a:avLst/>
          </a:prstGeom>
          <a:solidFill>
            <a:srgbClr val="7031A0"/>
          </a:solidFill>
          <a:ln w="603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63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AB6B61-89CB-4880-B45D-0E958EA6479E}"/>
              </a:ext>
            </a:extLst>
          </p:cNvPr>
          <p:cNvSpPr txBox="1"/>
          <p:nvPr/>
        </p:nvSpPr>
        <p:spPr>
          <a:xfrm>
            <a:off x="1842962" y="775159"/>
            <a:ext cx="155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4F4F4F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Ошибка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16645" y="1359934"/>
            <a:ext cx="41656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AB6B61-89CB-4880-B45D-0E958EA6479E}"/>
              </a:ext>
            </a:extLst>
          </p:cNvPr>
          <p:cNvSpPr txBox="1"/>
          <p:nvPr/>
        </p:nvSpPr>
        <p:spPr>
          <a:xfrm>
            <a:off x="942404" y="775159"/>
            <a:ext cx="32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3434" y="3082387"/>
            <a:ext cx="5749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Внутренняя экспертиза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Внешняя экспертиза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Требования к экспертам и экспертным заключениям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7CE4BE5-C40A-4C78-AA76-119FC22CD394}"/>
              </a:ext>
            </a:extLst>
          </p:cNvPr>
          <p:cNvSpPr/>
          <p:nvPr/>
        </p:nvSpPr>
        <p:spPr>
          <a:xfrm>
            <a:off x="9024124" y="918859"/>
            <a:ext cx="1478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из «старого»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E23864A-29F1-41B4-9283-C915BF93F5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207" y="3082387"/>
            <a:ext cx="1237831" cy="12378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3F71297-1482-4E93-84C5-4A1B3866B2FC}"/>
              </a:ext>
            </a:extLst>
          </p:cNvPr>
          <p:cNvSpPr txBox="1"/>
          <p:nvPr/>
        </p:nvSpPr>
        <p:spPr>
          <a:xfrm>
            <a:off x="970384" y="5663682"/>
            <a:ext cx="157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0,5 %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6FC66DBE-916E-4AD3-BBC7-1E4CB5A38B04}"/>
              </a:ext>
            </a:extLst>
          </p:cNvPr>
          <p:cNvSpPr/>
          <p:nvPr/>
        </p:nvSpPr>
        <p:spPr>
          <a:xfrm>
            <a:off x="709128" y="5498066"/>
            <a:ext cx="1231640" cy="725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1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DE74A7AF-DF66-45AE-8804-B92DFDAC1B98}"/>
              </a:ext>
            </a:extLst>
          </p:cNvPr>
          <p:cNvSpPr/>
          <p:nvPr/>
        </p:nvSpPr>
        <p:spPr>
          <a:xfrm>
            <a:off x="709128" y="5498066"/>
            <a:ext cx="1231640" cy="725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8672" y="578405"/>
            <a:ext cx="1004762" cy="1004762"/>
          </a:xfrm>
          <a:prstGeom prst="ellipse">
            <a:avLst/>
          </a:prstGeom>
          <a:solidFill>
            <a:srgbClr val="21B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23434" y="2324028"/>
            <a:ext cx="52288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963A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Расчет начальной (максимальной)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963A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цены контракта </a:t>
            </a:r>
          </a:p>
        </p:txBody>
      </p:sp>
      <p:sp>
        <p:nvSpPr>
          <p:cNvPr id="16" name="Шестиугольник 15"/>
          <p:cNvSpPr/>
          <p:nvPr/>
        </p:nvSpPr>
        <p:spPr>
          <a:xfrm rot="5400000">
            <a:off x="8274754" y="2574568"/>
            <a:ext cx="2623072" cy="2323077"/>
          </a:xfrm>
          <a:prstGeom prst="hexagon">
            <a:avLst/>
          </a:prstGeom>
          <a:solidFill>
            <a:srgbClr val="21B8D1"/>
          </a:solidFill>
          <a:ln w="603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63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7CE4BE5-C40A-4C78-AA76-119FC22CD394}"/>
              </a:ext>
            </a:extLst>
          </p:cNvPr>
          <p:cNvSpPr/>
          <p:nvPr/>
        </p:nvSpPr>
        <p:spPr>
          <a:xfrm>
            <a:off x="9024124" y="918859"/>
            <a:ext cx="1478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из «нового»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AB6B61-89CB-4880-B45D-0E958EA6479E}"/>
              </a:ext>
            </a:extLst>
          </p:cNvPr>
          <p:cNvSpPr txBox="1"/>
          <p:nvPr/>
        </p:nvSpPr>
        <p:spPr>
          <a:xfrm>
            <a:off x="1842962" y="775159"/>
            <a:ext cx="155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4F4F4F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Ошибка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16645" y="1359934"/>
            <a:ext cx="41656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AB6B61-89CB-4880-B45D-0E958EA6479E}"/>
              </a:ext>
            </a:extLst>
          </p:cNvPr>
          <p:cNvSpPr txBox="1"/>
          <p:nvPr/>
        </p:nvSpPr>
        <p:spPr>
          <a:xfrm>
            <a:off x="780538" y="788398"/>
            <a:ext cx="681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3434" y="3559074"/>
            <a:ext cx="5749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Искусственное завышение цены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Искусственное занижение цены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Ошибки в применении КТРУ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124" y="3150100"/>
            <a:ext cx="1175158" cy="11751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5620CD-D80D-435F-828D-0EFCD33D60E6}"/>
              </a:ext>
            </a:extLst>
          </p:cNvPr>
          <p:cNvSpPr txBox="1"/>
          <p:nvPr/>
        </p:nvSpPr>
        <p:spPr>
          <a:xfrm>
            <a:off x="970384" y="5663682"/>
            <a:ext cx="157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78,7 %</a:t>
            </a:r>
          </a:p>
        </p:txBody>
      </p:sp>
    </p:spTree>
    <p:extLst>
      <p:ext uri="{BB962C8B-B14F-4D97-AF65-F5344CB8AC3E}">
        <p14:creationId xmlns:p14="http://schemas.microsoft.com/office/powerpoint/2010/main" val="14969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924" t="3503" r="13809" b="10633"/>
          <a:stretch>
            <a:fillRect/>
          </a:stretch>
        </p:blipFill>
        <p:spPr bwMode="auto">
          <a:xfrm>
            <a:off x="2735248" y="638581"/>
            <a:ext cx="8118281" cy="60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9421" y="471375"/>
            <a:ext cx="2455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963A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Из доклада аудитора Счетной Палаты РФ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9421" y="471375"/>
            <a:ext cx="2455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963A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Из доклада аудитора Счетной Палаты РФ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618" t="34408" r="25748" b="6952"/>
          <a:stretch>
            <a:fillRect/>
          </a:stretch>
        </p:blipFill>
        <p:spPr bwMode="auto">
          <a:xfrm>
            <a:off x="2647785" y="513684"/>
            <a:ext cx="8118280" cy="611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618672" y="578405"/>
            <a:ext cx="1004762" cy="1004762"/>
          </a:xfrm>
          <a:prstGeom prst="ellipse">
            <a:avLst/>
          </a:prstGeom>
          <a:solidFill>
            <a:srgbClr val="21B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99702" y="2237588"/>
            <a:ext cx="4929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963A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Формирование объекта закупки</a:t>
            </a:r>
          </a:p>
        </p:txBody>
      </p:sp>
      <p:sp>
        <p:nvSpPr>
          <p:cNvPr id="16" name="Шестиугольник 15"/>
          <p:cNvSpPr/>
          <p:nvPr/>
        </p:nvSpPr>
        <p:spPr>
          <a:xfrm rot="5400000">
            <a:off x="8419223" y="2618418"/>
            <a:ext cx="2623072" cy="2323077"/>
          </a:xfrm>
          <a:prstGeom prst="hexagon">
            <a:avLst/>
          </a:prstGeom>
          <a:solidFill>
            <a:srgbClr val="7031A0"/>
          </a:solidFill>
          <a:ln w="603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63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679BD22-2473-4012-A6E1-FFC9945489B2}"/>
              </a:ext>
            </a:extLst>
          </p:cNvPr>
          <p:cNvSpPr/>
          <p:nvPr/>
        </p:nvSpPr>
        <p:spPr>
          <a:xfrm>
            <a:off x="1767093" y="3106079"/>
            <a:ext cx="601009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7031A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Укрупнение лотов путем включения в один предмет закупки оказания услуг, выполнения работ на территории разных территориальных единиц одного субъекта РФ или разных субъектов РФ, не связанных между собой территориально</a:t>
            </a:r>
          </a:p>
          <a:p>
            <a:pPr marL="285750" indent="-285750">
              <a:spcBef>
                <a:spcPts val="600"/>
              </a:spcBef>
              <a:buClr>
                <a:srgbClr val="7031A0"/>
              </a:buClr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7031A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Неправильный выбор способа закупки (включение в предмет конкурса части товаров, работ, услуг, включенных в Аукционный перечень)</a:t>
            </a:r>
          </a:p>
          <a:p>
            <a:pPr marL="285750" indent="-285750">
              <a:spcBef>
                <a:spcPts val="600"/>
              </a:spcBef>
              <a:buClr>
                <a:srgbClr val="7031A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Форма 2</a:t>
            </a:r>
          </a:p>
          <a:p>
            <a:pPr marL="285750" indent="-285750">
              <a:spcBef>
                <a:spcPts val="600"/>
              </a:spcBef>
              <a:buClr>
                <a:srgbClr val="7031A0"/>
              </a:buClr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7CE4BE5-C40A-4C78-AA76-119FC22CD394}"/>
              </a:ext>
            </a:extLst>
          </p:cNvPr>
          <p:cNvSpPr/>
          <p:nvPr/>
        </p:nvSpPr>
        <p:spPr>
          <a:xfrm>
            <a:off x="9024124" y="918859"/>
            <a:ext cx="1478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из «старого»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AB6B61-89CB-4880-B45D-0E958EA6479E}"/>
              </a:ext>
            </a:extLst>
          </p:cNvPr>
          <p:cNvSpPr txBox="1"/>
          <p:nvPr/>
        </p:nvSpPr>
        <p:spPr>
          <a:xfrm>
            <a:off x="1842962" y="775159"/>
            <a:ext cx="155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4F4F4F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Ошибка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16645" y="1359934"/>
            <a:ext cx="41656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AB6B61-89CB-4880-B45D-0E958EA6479E}"/>
              </a:ext>
            </a:extLst>
          </p:cNvPr>
          <p:cNvSpPr txBox="1"/>
          <p:nvPr/>
        </p:nvSpPr>
        <p:spPr>
          <a:xfrm>
            <a:off x="942404" y="775159"/>
            <a:ext cx="32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9EC23E5-A8BB-45A6-95E0-4751F5BA2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596" y="3161040"/>
            <a:ext cx="1237831" cy="123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618672" y="578405"/>
            <a:ext cx="1004762" cy="1004762"/>
          </a:xfrm>
          <a:prstGeom prst="ellipse">
            <a:avLst/>
          </a:prstGeom>
          <a:solidFill>
            <a:srgbClr val="21B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42962" y="2495041"/>
            <a:ext cx="4403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963A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Требования к составу заявки</a:t>
            </a:r>
          </a:p>
        </p:txBody>
      </p:sp>
      <p:sp>
        <p:nvSpPr>
          <p:cNvPr id="16" name="Шестиугольник 15"/>
          <p:cNvSpPr/>
          <p:nvPr/>
        </p:nvSpPr>
        <p:spPr>
          <a:xfrm rot="5400000">
            <a:off x="8189482" y="2502049"/>
            <a:ext cx="2623072" cy="2323077"/>
          </a:xfrm>
          <a:prstGeom prst="hexagon">
            <a:avLst/>
          </a:prstGeom>
          <a:solidFill>
            <a:srgbClr val="21B8D1"/>
          </a:solidFill>
          <a:ln w="603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63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679BD22-2473-4012-A6E1-FFC9945489B2}"/>
              </a:ext>
            </a:extLst>
          </p:cNvPr>
          <p:cNvSpPr/>
          <p:nvPr/>
        </p:nvSpPr>
        <p:spPr>
          <a:xfrm>
            <a:off x="1770303" y="3018841"/>
            <a:ext cx="6010098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7031A0"/>
              </a:buClr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7031A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Установление требования о предоставлении в составе заявок химического состава, конкретных показателей технологических процессов изготовления товаров, результатов испытаний (например, диаметр шляпки, ножки, веса гвоздя, который будет использоваться при строительстве; высота, толщина, длина материнской платы, которая входит в состав закупаемого компьютера; состав пластика, из которого изготовлена закупаемая ручка).</a:t>
            </a:r>
          </a:p>
          <a:p>
            <a:pPr marL="285750" indent="-285750">
              <a:spcBef>
                <a:spcPts val="600"/>
              </a:spcBef>
              <a:buClr>
                <a:srgbClr val="7031A0"/>
              </a:buClr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   Решение ВС РФ от 09.02.2017 № АКПИ16-1287</a:t>
            </a:r>
          </a:p>
          <a:p>
            <a:pPr marL="285750" indent="-285750">
              <a:spcBef>
                <a:spcPts val="600"/>
              </a:spcBef>
              <a:buClr>
                <a:srgbClr val="7031A0"/>
              </a:buClr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AB6B61-89CB-4880-B45D-0E958EA6479E}"/>
              </a:ext>
            </a:extLst>
          </p:cNvPr>
          <p:cNvSpPr txBox="1"/>
          <p:nvPr/>
        </p:nvSpPr>
        <p:spPr>
          <a:xfrm>
            <a:off x="1842962" y="775159"/>
            <a:ext cx="155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4F4F4F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Ошибка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16645" y="1359934"/>
            <a:ext cx="41656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AB6B61-89CB-4880-B45D-0E958EA6479E}"/>
              </a:ext>
            </a:extLst>
          </p:cNvPr>
          <p:cNvSpPr txBox="1"/>
          <p:nvPr/>
        </p:nvSpPr>
        <p:spPr>
          <a:xfrm>
            <a:off x="942404" y="775159"/>
            <a:ext cx="32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67" y="3077051"/>
            <a:ext cx="1200512" cy="12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1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618672" y="578405"/>
            <a:ext cx="1004762" cy="1004762"/>
          </a:xfrm>
          <a:prstGeom prst="ellipse">
            <a:avLst/>
          </a:prstGeom>
          <a:solidFill>
            <a:srgbClr val="21B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31776" y="2498249"/>
            <a:ext cx="5169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963A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Требования к участникам закупки</a:t>
            </a:r>
          </a:p>
        </p:txBody>
      </p:sp>
      <p:sp>
        <p:nvSpPr>
          <p:cNvPr id="16" name="Шестиугольник 15"/>
          <p:cNvSpPr/>
          <p:nvPr/>
        </p:nvSpPr>
        <p:spPr>
          <a:xfrm rot="5400000">
            <a:off x="8229051" y="2417291"/>
            <a:ext cx="2623072" cy="2323077"/>
          </a:xfrm>
          <a:prstGeom prst="hexagon">
            <a:avLst/>
          </a:prstGeom>
          <a:solidFill>
            <a:srgbClr val="7031A0"/>
          </a:solidFill>
          <a:ln w="603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63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679BD22-2473-4012-A6E1-FFC9945489B2}"/>
              </a:ext>
            </a:extLst>
          </p:cNvPr>
          <p:cNvSpPr/>
          <p:nvPr/>
        </p:nvSpPr>
        <p:spPr>
          <a:xfrm>
            <a:off x="2131776" y="3358630"/>
            <a:ext cx="4591022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031A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Установление требования о наличии у участника закупки лицензии в случае, если в объект закупки включены как лицензируемые, так и нелицензируемые виды работ</a:t>
            </a:r>
          </a:p>
          <a:p>
            <a:pPr marL="285750" indent="-285750">
              <a:lnSpc>
                <a:spcPct val="150000"/>
              </a:lnSpc>
              <a:buClr>
                <a:srgbClr val="7031A0"/>
              </a:buClr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AB6B61-89CB-4880-B45D-0E958EA6479E}"/>
              </a:ext>
            </a:extLst>
          </p:cNvPr>
          <p:cNvSpPr txBox="1"/>
          <p:nvPr/>
        </p:nvSpPr>
        <p:spPr>
          <a:xfrm>
            <a:off x="1842962" y="775159"/>
            <a:ext cx="155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4F4F4F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Ошибка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16645" y="1359934"/>
            <a:ext cx="41656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671" y="2810084"/>
            <a:ext cx="1237831" cy="12378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AB6B61-89CB-4880-B45D-0E958EA6479E}"/>
              </a:ext>
            </a:extLst>
          </p:cNvPr>
          <p:cNvSpPr txBox="1"/>
          <p:nvPr/>
        </p:nvSpPr>
        <p:spPr>
          <a:xfrm>
            <a:off x="942403" y="775159"/>
            <a:ext cx="3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662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618672" y="578405"/>
            <a:ext cx="1004762" cy="1004762"/>
          </a:xfrm>
          <a:prstGeom prst="ellipse">
            <a:avLst/>
          </a:prstGeom>
          <a:solidFill>
            <a:srgbClr val="21B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23434" y="2235884"/>
            <a:ext cx="2624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963A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Порядок оценки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AB6B61-89CB-4880-B45D-0E958EA6479E}"/>
              </a:ext>
            </a:extLst>
          </p:cNvPr>
          <p:cNvSpPr txBox="1"/>
          <p:nvPr/>
        </p:nvSpPr>
        <p:spPr>
          <a:xfrm>
            <a:off x="1842962" y="775159"/>
            <a:ext cx="155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4F4F4F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Ошибка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16645" y="1359934"/>
            <a:ext cx="41656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AB6B61-89CB-4880-B45D-0E958EA6479E}"/>
              </a:ext>
            </a:extLst>
          </p:cNvPr>
          <p:cNvSpPr txBox="1"/>
          <p:nvPr/>
        </p:nvSpPr>
        <p:spPr>
          <a:xfrm>
            <a:off x="942404" y="775159"/>
            <a:ext cx="32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850" y="2876354"/>
            <a:ext cx="1309115" cy="1309115"/>
          </a:xfrm>
          <a:prstGeom prst="rect">
            <a:avLst/>
          </a:prstGeom>
        </p:spPr>
      </p:pic>
      <p:sp>
        <p:nvSpPr>
          <p:cNvPr id="17" name="Шестиугольник 16">
            <a:extLst>
              <a:ext uri="{FF2B5EF4-FFF2-40B4-BE49-F238E27FC236}">
                <a16:creationId xmlns:a16="http://schemas.microsoft.com/office/drawing/2014/main" xmlns="" id="{66658B39-FE54-4FC1-B6B8-C75F100C84C4}"/>
              </a:ext>
            </a:extLst>
          </p:cNvPr>
          <p:cNvSpPr/>
          <p:nvPr/>
        </p:nvSpPr>
        <p:spPr>
          <a:xfrm rot="5400000">
            <a:off x="8304892" y="2616714"/>
            <a:ext cx="2623072" cy="2323077"/>
          </a:xfrm>
          <a:prstGeom prst="hexagon">
            <a:avLst/>
          </a:prstGeom>
          <a:solidFill>
            <a:srgbClr val="21B8D1"/>
          </a:solidFill>
          <a:ln w="603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63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985CEF6-329C-4502-AB51-1AF8CD6C6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72" y="3177996"/>
            <a:ext cx="1200512" cy="120051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88BAD31-8827-4F8F-8B8A-8AE9EE63956A}"/>
              </a:ext>
            </a:extLst>
          </p:cNvPr>
          <p:cNvSpPr/>
          <p:nvPr/>
        </p:nvSpPr>
        <p:spPr>
          <a:xfrm>
            <a:off x="1521270" y="2983537"/>
            <a:ext cx="5305658" cy="2403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7031A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Отсутствие раскрытия  содержания критериев оценки заявок.</a:t>
            </a:r>
          </a:p>
          <a:p>
            <a:pPr>
              <a:lnSpc>
                <a:spcPct val="150000"/>
              </a:lnSpc>
              <a:buClr>
                <a:srgbClr val="7031A0"/>
              </a:buCl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(Например, не раскрыто, что понимается под работами сопоставимого характера).</a:t>
            </a:r>
          </a:p>
          <a:p>
            <a:pPr marL="285750" indent="-285750">
              <a:lnSpc>
                <a:spcPct val="150000"/>
              </a:lnSpc>
              <a:buClr>
                <a:srgbClr val="7031A0"/>
              </a:buClr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618672" y="578405"/>
            <a:ext cx="1004762" cy="1004762"/>
          </a:xfrm>
          <a:prstGeom prst="ellipse">
            <a:avLst/>
          </a:prstGeom>
          <a:solidFill>
            <a:srgbClr val="21B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23434" y="2326207"/>
            <a:ext cx="5540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963A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Неприменение мер ответственности</a:t>
            </a:r>
          </a:p>
        </p:txBody>
      </p:sp>
      <p:sp>
        <p:nvSpPr>
          <p:cNvPr id="16" name="Шестиугольник 15"/>
          <p:cNvSpPr/>
          <p:nvPr/>
        </p:nvSpPr>
        <p:spPr>
          <a:xfrm rot="5400000">
            <a:off x="8202182" y="2385882"/>
            <a:ext cx="2623072" cy="2323077"/>
          </a:xfrm>
          <a:prstGeom prst="hexagon">
            <a:avLst/>
          </a:prstGeom>
          <a:solidFill>
            <a:srgbClr val="21B8D1"/>
          </a:solidFill>
          <a:ln w="603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63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7CE4BE5-C40A-4C78-AA76-119FC22CD394}"/>
              </a:ext>
            </a:extLst>
          </p:cNvPr>
          <p:cNvSpPr/>
          <p:nvPr/>
        </p:nvSpPr>
        <p:spPr>
          <a:xfrm>
            <a:off x="9024124" y="918859"/>
            <a:ext cx="1478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из «нового»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AB6B61-89CB-4880-B45D-0E958EA6479E}"/>
              </a:ext>
            </a:extLst>
          </p:cNvPr>
          <p:cNvSpPr txBox="1"/>
          <p:nvPr/>
        </p:nvSpPr>
        <p:spPr>
          <a:xfrm>
            <a:off x="1842962" y="775159"/>
            <a:ext cx="155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4F4F4F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Ошибка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16645" y="1359934"/>
            <a:ext cx="41656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AB6B61-89CB-4880-B45D-0E958EA6479E}"/>
              </a:ext>
            </a:extLst>
          </p:cNvPr>
          <p:cNvSpPr txBox="1"/>
          <p:nvPr/>
        </p:nvSpPr>
        <p:spPr>
          <a:xfrm>
            <a:off x="942404" y="775159"/>
            <a:ext cx="32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3434" y="3215418"/>
            <a:ext cx="5749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Претензионная работа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Расчет пени, штрафов, неустоек / списание 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Обращение в суд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368" y="2787872"/>
            <a:ext cx="1348699" cy="13486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46CD8E2-90F2-40BC-B628-F13D10880EB3}"/>
              </a:ext>
            </a:extLst>
          </p:cNvPr>
          <p:cNvSpPr txBox="1"/>
          <p:nvPr/>
        </p:nvSpPr>
        <p:spPr>
          <a:xfrm>
            <a:off x="970384" y="5663682"/>
            <a:ext cx="157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2,4 %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78D61F10-04A0-4D42-B718-CF0C13DFE417}"/>
              </a:ext>
            </a:extLst>
          </p:cNvPr>
          <p:cNvSpPr/>
          <p:nvPr/>
        </p:nvSpPr>
        <p:spPr>
          <a:xfrm>
            <a:off x="709128" y="5498066"/>
            <a:ext cx="1231640" cy="725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9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618672" y="578405"/>
            <a:ext cx="1004762" cy="1004762"/>
          </a:xfrm>
          <a:prstGeom prst="ellipse">
            <a:avLst/>
          </a:prstGeom>
          <a:solidFill>
            <a:srgbClr val="21B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99702" y="2237588"/>
            <a:ext cx="52920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963A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Изменение существенных условий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963A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исполнения контракта</a:t>
            </a:r>
          </a:p>
        </p:txBody>
      </p:sp>
      <p:sp>
        <p:nvSpPr>
          <p:cNvPr id="16" name="Шестиугольник 15"/>
          <p:cNvSpPr/>
          <p:nvPr/>
        </p:nvSpPr>
        <p:spPr>
          <a:xfrm rot="5400000">
            <a:off x="8189482" y="2502049"/>
            <a:ext cx="2623072" cy="2323077"/>
          </a:xfrm>
          <a:prstGeom prst="hexagon">
            <a:avLst/>
          </a:prstGeom>
          <a:solidFill>
            <a:srgbClr val="0A5CAC"/>
          </a:solidFill>
          <a:ln w="603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63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679BD22-2473-4012-A6E1-FFC9945489B2}"/>
              </a:ext>
            </a:extLst>
          </p:cNvPr>
          <p:cNvSpPr/>
          <p:nvPr/>
        </p:nvSpPr>
        <p:spPr>
          <a:xfrm>
            <a:off x="1299702" y="3429000"/>
            <a:ext cx="6010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7031A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 этапе заключения</a:t>
            </a:r>
          </a:p>
          <a:p>
            <a:pPr marL="285750" indent="-285750">
              <a:spcBef>
                <a:spcPts val="600"/>
              </a:spcBef>
              <a:buClr>
                <a:srgbClr val="7031A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 этапе исполнения</a:t>
            </a:r>
          </a:p>
          <a:p>
            <a:pPr marL="285750" indent="-285750">
              <a:spcBef>
                <a:spcPts val="600"/>
              </a:spcBef>
              <a:buClr>
                <a:srgbClr val="7031A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Сроки, объемы, размер штрафных санкций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7CE4BE5-C40A-4C78-AA76-119FC22CD394}"/>
              </a:ext>
            </a:extLst>
          </p:cNvPr>
          <p:cNvSpPr/>
          <p:nvPr/>
        </p:nvSpPr>
        <p:spPr>
          <a:xfrm>
            <a:off x="9024124" y="918859"/>
            <a:ext cx="1478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из «старого»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AB6B61-89CB-4880-B45D-0E958EA6479E}"/>
              </a:ext>
            </a:extLst>
          </p:cNvPr>
          <p:cNvSpPr txBox="1"/>
          <p:nvPr/>
        </p:nvSpPr>
        <p:spPr>
          <a:xfrm>
            <a:off x="1842962" y="775159"/>
            <a:ext cx="155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4F4F4F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Ошибка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16645" y="1359934"/>
            <a:ext cx="41656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AB6B61-89CB-4880-B45D-0E958EA6479E}"/>
              </a:ext>
            </a:extLst>
          </p:cNvPr>
          <p:cNvSpPr txBox="1"/>
          <p:nvPr/>
        </p:nvSpPr>
        <p:spPr>
          <a:xfrm>
            <a:off x="942403" y="775159"/>
            <a:ext cx="3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6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096" y="3100865"/>
            <a:ext cx="1238907" cy="12389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87ED5F-548A-46BF-9E66-A794916BBE36}"/>
              </a:ext>
            </a:extLst>
          </p:cNvPr>
          <p:cNvSpPr txBox="1"/>
          <p:nvPr/>
        </p:nvSpPr>
        <p:spPr>
          <a:xfrm>
            <a:off x="970384" y="5663682"/>
            <a:ext cx="157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12,7 %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99A11210-4C27-408E-B45C-81897C7CE3DB}"/>
              </a:ext>
            </a:extLst>
          </p:cNvPr>
          <p:cNvSpPr/>
          <p:nvPr/>
        </p:nvSpPr>
        <p:spPr>
          <a:xfrm>
            <a:off x="709128" y="5498066"/>
            <a:ext cx="1231640" cy="725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618672" y="578405"/>
            <a:ext cx="1004762" cy="1004762"/>
          </a:xfrm>
          <a:prstGeom prst="ellipse">
            <a:avLst/>
          </a:prstGeom>
          <a:solidFill>
            <a:srgbClr val="21B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23434" y="2027746"/>
            <a:ext cx="4026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963A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Порядок отказа заказчика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963A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от исполнения контракта</a:t>
            </a:r>
          </a:p>
        </p:txBody>
      </p:sp>
      <p:sp>
        <p:nvSpPr>
          <p:cNvPr id="16" name="Шестиугольник 15"/>
          <p:cNvSpPr/>
          <p:nvPr/>
        </p:nvSpPr>
        <p:spPr>
          <a:xfrm rot="5400000">
            <a:off x="8274754" y="2574568"/>
            <a:ext cx="2623072" cy="2323077"/>
          </a:xfrm>
          <a:prstGeom prst="hexagon">
            <a:avLst/>
          </a:prstGeom>
          <a:solidFill>
            <a:srgbClr val="0A5CAC"/>
          </a:solidFill>
          <a:ln w="603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63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7CE4BE5-C40A-4C78-AA76-119FC22CD394}"/>
              </a:ext>
            </a:extLst>
          </p:cNvPr>
          <p:cNvSpPr/>
          <p:nvPr/>
        </p:nvSpPr>
        <p:spPr>
          <a:xfrm>
            <a:off x="9024124" y="918859"/>
            <a:ext cx="1478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из «нового»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AB6B61-89CB-4880-B45D-0E958EA6479E}"/>
              </a:ext>
            </a:extLst>
          </p:cNvPr>
          <p:cNvSpPr txBox="1"/>
          <p:nvPr/>
        </p:nvSpPr>
        <p:spPr>
          <a:xfrm>
            <a:off x="1842962" y="775159"/>
            <a:ext cx="155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4F4F4F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Ошибка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16645" y="1359934"/>
            <a:ext cx="41656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AB6B61-89CB-4880-B45D-0E958EA6479E}"/>
              </a:ext>
            </a:extLst>
          </p:cNvPr>
          <p:cNvSpPr txBox="1"/>
          <p:nvPr/>
        </p:nvSpPr>
        <p:spPr>
          <a:xfrm>
            <a:off x="942404" y="775159"/>
            <a:ext cx="32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3434" y="3616482"/>
            <a:ext cx="5749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Соблюдение процессуальных сроков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Не менее трех способов уведомления контрагента 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Публикация сведений в ЕИС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856" y="3125672"/>
            <a:ext cx="1220867" cy="122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1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618672" y="578405"/>
            <a:ext cx="1004762" cy="1004762"/>
          </a:xfrm>
          <a:prstGeom prst="ellipse">
            <a:avLst/>
          </a:prstGeom>
          <a:solidFill>
            <a:srgbClr val="21B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23434" y="2166158"/>
            <a:ext cx="84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963A0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Исключение СРО из реестра и лишение банка лицензии</a:t>
            </a:r>
          </a:p>
        </p:txBody>
      </p:sp>
      <p:sp>
        <p:nvSpPr>
          <p:cNvPr id="16" name="Шестиугольник 15"/>
          <p:cNvSpPr/>
          <p:nvPr/>
        </p:nvSpPr>
        <p:spPr>
          <a:xfrm rot="5400000">
            <a:off x="8245725" y="2777821"/>
            <a:ext cx="2623072" cy="2323077"/>
          </a:xfrm>
          <a:prstGeom prst="hexagon">
            <a:avLst/>
          </a:prstGeom>
          <a:solidFill>
            <a:srgbClr val="0A5CAC"/>
          </a:solidFill>
          <a:ln w="603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63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671E-2E04-4425-8F08-FC6BC8ED3F11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AB6B61-89CB-4880-B45D-0E958EA6479E}"/>
              </a:ext>
            </a:extLst>
          </p:cNvPr>
          <p:cNvSpPr txBox="1"/>
          <p:nvPr/>
        </p:nvSpPr>
        <p:spPr>
          <a:xfrm>
            <a:off x="1842962" y="775159"/>
            <a:ext cx="155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4F4F4F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Ошибка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16645" y="1359934"/>
            <a:ext cx="41656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AB6B61-89CB-4880-B45D-0E958EA6479E}"/>
              </a:ext>
            </a:extLst>
          </p:cNvPr>
          <p:cNvSpPr txBox="1"/>
          <p:nvPr/>
        </p:nvSpPr>
        <p:spPr>
          <a:xfrm>
            <a:off x="942404" y="775159"/>
            <a:ext cx="32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3434" y="3210814"/>
            <a:ext cx="62518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Члены исключенного СРО лишаются права выполнять соответствующие виды работ по действующим договорам;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утрачивают возможность заключать новые договоры;</a:t>
            </a:r>
          </a:p>
          <a:p>
            <a:pPr marL="444500" indent="-444500">
              <a:spcBef>
                <a:spcPts val="1800"/>
              </a:spcBef>
              <a:buClr>
                <a:srgbClr val="21B8D1"/>
              </a:buClr>
              <a:buFont typeface="Segoe UI" panose="020B0502040204020203" pitchFamily="34" charset="0"/>
              <a:buChar char="▼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договоры подряда могут быть прекращены по основаниям, предусмотренным ст. 450.1 Гражданского кодекса Российской Федерации.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D15689B-7022-4627-9B09-B4A50DEBDBFB}"/>
              </a:ext>
            </a:extLst>
          </p:cNvPr>
          <p:cNvSpPr/>
          <p:nvPr/>
        </p:nvSpPr>
        <p:spPr>
          <a:xfrm>
            <a:off x="8408565" y="3585416"/>
            <a:ext cx="2297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C</a:t>
            </a:r>
            <a:r>
              <a:rPr 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РО исключили из реестра</a:t>
            </a:r>
          </a:p>
        </p:txBody>
      </p:sp>
    </p:spTree>
    <p:extLst>
      <p:ext uri="{BB962C8B-B14F-4D97-AF65-F5344CB8AC3E}">
        <p14:creationId xmlns:p14="http://schemas.microsoft.com/office/powerpoint/2010/main" val="132924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0070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8267</TotalTime>
  <Words>403</Words>
  <Application>Microsoft Office PowerPoint</Application>
  <PresentationFormat>Произвольный</PresentationFormat>
  <Paragraphs>101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10 ОШИБОК  заказчика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процедуры по 223-ФЗ</dc:title>
  <dc:creator>Плотникова Ольга</dc:creator>
  <cp:lastModifiedBy>User</cp:lastModifiedBy>
  <cp:revision>272</cp:revision>
  <dcterms:created xsi:type="dcterms:W3CDTF">2017-12-15T07:32:58Z</dcterms:created>
  <dcterms:modified xsi:type="dcterms:W3CDTF">2018-11-27T14:37:32Z</dcterms:modified>
</cp:coreProperties>
</file>