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9" r:id="rId3"/>
    <p:sldId id="292" r:id="rId4"/>
    <p:sldId id="293" r:id="rId5"/>
    <p:sldId id="294" r:id="rId6"/>
    <p:sldId id="295" r:id="rId7"/>
    <p:sldId id="327" r:id="rId8"/>
    <p:sldId id="333" r:id="rId9"/>
    <p:sldId id="296" r:id="rId10"/>
    <p:sldId id="328" r:id="rId11"/>
    <p:sldId id="329" r:id="rId12"/>
    <p:sldId id="330" r:id="rId13"/>
    <p:sldId id="331" r:id="rId14"/>
    <p:sldId id="33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062" autoAdjust="0"/>
    <p:restoredTop sz="94629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A0A94-EF81-4558-A987-D5D70530E004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04BA66D-C677-4AA9-8949-F28A0047DF44}">
      <dgm:prSet phldrT="[Текст]"/>
      <dgm:spPr/>
      <dgm:t>
        <a:bodyPr/>
        <a:lstStyle/>
        <a:p>
          <a:r>
            <a:rPr lang="ru-RU" dirty="0" smtClean="0"/>
            <a:t>Зарегистрироваться</a:t>
          </a:r>
          <a:endParaRPr lang="ru-RU" dirty="0"/>
        </a:p>
      </dgm:t>
    </dgm:pt>
    <dgm:pt modelId="{622E98CA-30C2-4CC1-89BD-FC28BA7FC8E9}" type="parTrans" cxnId="{16E768FC-3232-486D-A045-828E3CE2D4F3}">
      <dgm:prSet/>
      <dgm:spPr/>
      <dgm:t>
        <a:bodyPr/>
        <a:lstStyle/>
        <a:p>
          <a:endParaRPr lang="ru-RU"/>
        </a:p>
      </dgm:t>
    </dgm:pt>
    <dgm:pt modelId="{52132A35-5906-4E2D-A298-6D4C63937AB8}" type="sibTrans" cxnId="{16E768FC-3232-486D-A045-828E3CE2D4F3}">
      <dgm:prSet/>
      <dgm:spPr/>
      <dgm:t>
        <a:bodyPr/>
        <a:lstStyle/>
        <a:p>
          <a:endParaRPr lang="ru-RU"/>
        </a:p>
      </dgm:t>
    </dgm:pt>
    <dgm:pt modelId="{818AC387-5A5C-4FCA-BB68-B35B6ADC6BF6}">
      <dgm:prSet phldrT="[Текст]" custT="1"/>
      <dgm:spPr/>
      <dgm:t>
        <a:bodyPr/>
        <a:lstStyle/>
        <a:p>
          <a:r>
            <a:rPr lang="ru-RU" sz="2000" dirty="0" smtClean="0"/>
            <a:t>Необходима ЭЦП организации</a:t>
          </a:r>
          <a:endParaRPr lang="ru-RU" sz="2000" dirty="0"/>
        </a:p>
      </dgm:t>
    </dgm:pt>
    <dgm:pt modelId="{D747E482-7AC1-4BC9-B27A-0884C62430D6}" type="parTrans" cxnId="{62631E1A-4409-4D1F-806D-97564825E47A}">
      <dgm:prSet/>
      <dgm:spPr/>
      <dgm:t>
        <a:bodyPr/>
        <a:lstStyle/>
        <a:p>
          <a:endParaRPr lang="ru-RU"/>
        </a:p>
      </dgm:t>
    </dgm:pt>
    <dgm:pt modelId="{A95AAC88-A9A4-4A3A-BD6C-ED60F10C72D3}" type="sibTrans" cxnId="{62631E1A-4409-4D1F-806D-97564825E47A}">
      <dgm:prSet/>
      <dgm:spPr/>
      <dgm:t>
        <a:bodyPr/>
        <a:lstStyle/>
        <a:p>
          <a:endParaRPr lang="ru-RU"/>
        </a:p>
      </dgm:t>
    </dgm:pt>
    <dgm:pt modelId="{8B0F2E69-02C0-4732-8AD8-475CFAD7B762}">
      <dgm:prSet phldrT="[Текст]"/>
      <dgm:spPr/>
      <dgm:t>
        <a:bodyPr/>
        <a:lstStyle/>
        <a:p>
          <a:r>
            <a:rPr lang="ru-RU" dirty="0" smtClean="0"/>
            <a:t>Упрощенная регистрация</a:t>
          </a:r>
          <a:endParaRPr lang="ru-RU" dirty="0"/>
        </a:p>
      </dgm:t>
    </dgm:pt>
    <dgm:pt modelId="{9B4E68C9-6D83-4D09-9FC8-46DABD55EA31}" type="parTrans" cxnId="{9D6F0B19-CB08-462D-9003-D695C06B89E5}">
      <dgm:prSet/>
      <dgm:spPr/>
      <dgm:t>
        <a:bodyPr/>
        <a:lstStyle/>
        <a:p>
          <a:endParaRPr lang="ru-RU"/>
        </a:p>
      </dgm:t>
    </dgm:pt>
    <dgm:pt modelId="{6284B4EC-88D5-4053-A622-7CE149BEBD57}" type="sibTrans" cxnId="{9D6F0B19-CB08-462D-9003-D695C06B89E5}">
      <dgm:prSet/>
      <dgm:spPr/>
      <dgm:t>
        <a:bodyPr/>
        <a:lstStyle/>
        <a:p>
          <a:endParaRPr lang="ru-RU"/>
        </a:p>
      </dgm:t>
    </dgm:pt>
    <dgm:pt modelId="{05D3908D-7CFC-4E7A-B57D-00E00B1248BD}">
      <dgm:prSet phldrT="[Текст]" custT="1"/>
      <dgm:spPr/>
      <dgm:t>
        <a:bodyPr/>
        <a:lstStyle/>
        <a:p>
          <a:r>
            <a:rPr lang="ru-RU" sz="2000" dirty="0" smtClean="0"/>
            <a:t>Регистрация без ЭЦП, в дальнейшем в личном кабинете указывается ЭЦП </a:t>
          </a:r>
          <a:r>
            <a:rPr lang="ru-RU" sz="2000" dirty="0" err="1" smtClean="0"/>
            <a:t>физ</a:t>
          </a:r>
          <a:r>
            <a:rPr lang="ru-RU" sz="2000" dirty="0" smtClean="0"/>
            <a:t> лица</a:t>
          </a:r>
          <a:endParaRPr lang="ru-RU" sz="2000" dirty="0"/>
        </a:p>
      </dgm:t>
    </dgm:pt>
    <dgm:pt modelId="{AB80A4BF-0896-476A-B53F-6F99CAE19601}" type="parTrans" cxnId="{55E7DE25-346B-4D5D-8A18-A8FF98A38A2B}">
      <dgm:prSet/>
      <dgm:spPr/>
      <dgm:t>
        <a:bodyPr/>
        <a:lstStyle/>
        <a:p>
          <a:endParaRPr lang="ru-RU"/>
        </a:p>
      </dgm:t>
    </dgm:pt>
    <dgm:pt modelId="{32A9398C-6F7F-48F6-AF00-CA381438A2FC}" type="sibTrans" cxnId="{55E7DE25-346B-4D5D-8A18-A8FF98A38A2B}">
      <dgm:prSet/>
      <dgm:spPr/>
      <dgm:t>
        <a:bodyPr/>
        <a:lstStyle/>
        <a:p>
          <a:endParaRPr lang="ru-RU"/>
        </a:p>
      </dgm:t>
    </dgm:pt>
    <dgm:pt modelId="{61DE31DD-0C6B-41CB-989F-A0C520171751}" type="pres">
      <dgm:prSet presAssocID="{6CDA0A94-EF81-4558-A987-D5D70530E0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87756D-4013-4A5B-BBBD-AE01BEC8E0AE}" type="pres">
      <dgm:prSet presAssocID="{904BA66D-C677-4AA9-8949-F28A0047DF44}" presName="composite" presStyleCnt="0"/>
      <dgm:spPr/>
    </dgm:pt>
    <dgm:pt modelId="{379B2A71-CC21-4368-ABD1-427AD53F105E}" type="pres">
      <dgm:prSet presAssocID="{904BA66D-C677-4AA9-8949-F28A0047DF4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42D3D-FCE5-42F9-857B-755EF530E100}" type="pres">
      <dgm:prSet presAssocID="{904BA66D-C677-4AA9-8949-F28A0047DF4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B46D2-22E2-4F4E-A6D4-992942B70DB0}" type="pres">
      <dgm:prSet presAssocID="{52132A35-5906-4E2D-A298-6D4C63937AB8}" presName="space" presStyleCnt="0"/>
      <dgm:spPr/>
    </dgm:pt>
    <dgm:pt modelId="{43B07940-CA99-4E7A-B201-21EB4A5EB730}" type="pres">
      <dgm:prSet presAssocID="{8B0F2E69-02C0-4732-8AD8-475CFAD7B762}" presName="composite" presStyleCnt="0"/>
      <dgm:spPr/>
    </dgm:pt>
    <dgm:pt modelId="{4CC3BCD9-D5DA-4B47-B560-3F7BD794DC48}" type="pres">
      <dgm:prSet presAssocID="{8B0F2E69-02C0-4732-8AD8-475CFAD7B76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889EC-E1F7-4A6B-B5CE-CC1D93BF7977}" type="pres">
      <dgm:prSet presAssocID="{8B0F2E69-02C0-4732-8AD8-475CFAD7B76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E768FC-3232-486D-A045-828E3CE2D4F3}" srcId="{6CDA0A94-EF81-4558-A987-D5D70530E004}" destId="{904BA66D-C677-4AA9-8949-F28A0047DF44}" srcOrd="0" destOrd="0" parTransId="{622E98CA-30C2-4CC1-89BD-FC28BA7FC8E9}" sibTransId="{52132A35-5906-4E2D-A298-6D4C63937AB8}"/>
    <dgm:cxn modelId="{C7DE0FEB-749A-4BA1-B9DA-1A8D801C6B19}" type="presOf" srcId="{8B0F2E69-02C0-4732-8AD8-475CFAD7B762}" destId="{4CC3BCD9-D5DA-4B47-B560-3F7BD794DC48}" srcOrd="0" destOrd="0" presId="urn:microsoft.com/office/officeart/2005/8/layout/hList1"/>
    <dgm:cxn modelId="{1EDA6EFB-D9B7-42C4-990B-C3ED69BE2CA5}" type="presOf" srcId="{818AC387-5A5C-4FCA-BB68-B35B6ADC6BF6}" destId="{1F842D3D-FCE5-42F9-857B-755EF530E100}" srcOrd="0" destOrd="0" presId="urn:microsoft.com/office/officeart/2005/8/layout/hList1"/>
    <dgm:cxn modelId="{353ADCCC-C6D0-485C-9923-F84A2E9DF90A}" type="presOf" srcId="{904BA66D-C677-4AA9-8949-F28A0047DF44}" destId="{379B2A71-CC21-4368-ABD1-427AD53F105E}" srcOrd="0" destOrd="0" presId="urn:microsoft.com/office/officeart/2005/8/layout/hList1"/>
    <dgm:cxn modelId="{8BF96323-D368-4D53-9F42-910B37CAA088}" type="presOf" srcId="{6CDA0A94-EF81-4558-A987-D5D70530E004}" destId="{61DE31DD-0C6B-41CB-989F-A0C520171751}" srcOrd="0" destOrd="0" presId="urn:microsoft.com/office/officeart/2005/8/layout/hList1"/>
    <dgm:cxn modelId="{62631E1A-4409-4D1F-806D-97564825E47A}" srcId="{904BA66D-C677-4AA9-8949-F28A0047DF44}" destId="{818AC387-5A5C-4FCA-BB68-B35B6ADC6BF6}" srcOrd="0" destOrd="0" parTransId="{D747E482-7AC1-4BC9-B27A-0884C62430D6}" sibTransId="{A95AAC88-A9A4-4A3A-BD6C-ED60F10C72D3}"/>
    <dgm:cxn modelId="{55E7DE25-346B-4D5D-8A18-A8FF98A38A2B}" srcId="{8B0F2E69-02C0-4732-8AD8-475CFAD7B762}" destId="{05D3908D-7CFC-4E7A-B57D-00E00B1248BD}" srcOrd="0" destOrd="0" parTransId="{AB80A4BF-0896-476A-B53F-6F99CAE19601}" sibTransId="{32A9398C-6F7F-48F6-AF00-CA381438A2FC}"/>
    <dgm:cxn modelId="{5D9DE864-4852-4963-A230-9355BDE7946E}" type="presOf" srcId="{05D3908D-7CFC-4E7A-B57D-00E00B1248BD}" destId="{31B889EC-E1F7-4A6B-B5CE-CC1D93BF7977}" srcOrd="0" destOrd="0" presId="urn:microsoft.com/office/officeart/2005/8/layout/hList1"/>
    <dgm:cxn modelId="{9D6F0B19-CB08-462D-9003-D695C06B89E5}" srcId="{6CDA0A94-EF81-4558-A987-D5D70530E004}" destId="{8B0F2E69-02C0-4732-8AD8-475CFAD7B762}" srcOrd="1" destOrd="0" parTransId="{9B4E68C9-6D83-4D09-9FC8-46DABD55EA31}" sibTransId="{6284B4EC-88D5-4053-A622-7CE149BEBD57}"/>
    <dgm:cxn modelId="{01814483-1D79-4FA5-B60C-02BC4422127D}" type="presParOf" srcId="{61DE31DD-0C6B-41CB-989F-A0C520171751}" destId="{5A87756D-4013-4A5B-BBBD-AE01BEC8E0AE}" srcOrd="0" destOrd="0" presId="urn:microsoft.com/office/officeart/2005/8/layout/hList1"/>
    <dgm:cxn modelId="{2C974978-EE35-4CA5-877D-E7B7C4ECC07B}" type="presParOf" srcId="{5A87756D-4013-4A5B-BBBD-AE01BEC8E0AE}" destId="{379B2A71-CC21-4368-ABD1-427AD53F105E}" srcOrd="0" destOrd="0" presId="urn:microsoft.com/office/officeart/2005/8/layout/hList1"/>
    <dgm:cxn modelId="{E961DB04-9A5B-4993-A7EB-9F607AD16B3F}" type="presParOf" srcId="{5A87756D-4013-4A5B-BBBD-AE01BEC8E0AE}" destId="{1F842D3D-FCE5-42F9-857B-755EF530E100}" srcOrd="1" destOrd="0" presId="urn:microsoft.com/office/officeart/2005/8/layout/hList1"/>
    <dgm:cxn modelId="{DBB430ED-73DA-46FE-B417-5E6DF6A25F9E}" type="presParOf" srcId="{61DE31DD-0C6B-41CB-989F-A0C520171751}" destId="{DA7B46D2-22E2-4F4E-A6D4-992942B70DB0}" srcOrd="1" destOrd="0" presId="urn:microsoft.com/office/officeart/2005/8/layout/hList1"/>
    <dgm:cxn modelId="{3C313EFB-29AF-48E0-8517-A3CAC3886126}" type="presParOf" srcId="{61DE31DD-0C6B-41CB-989F-A0C520171751}" destId="{43B07940-CA99-4E7A-B201-21EB4A5EB730}" srcOrd="2" destOrd="0" presId="urn:microsoft.com/office/officeart/2005/8/layout/hList1"/>
    <dgm:cxn modelId="{CD92B229-4E1D-493A-A136-0B9A3AA2813B}" type="presParOf" srcId="{43B07940-CA99-4E7A-B201-21EB4A5EB730}" destId="{4CC3BCD9-D5DA-4B47-B560-3F7BD794DC48}" srcOrd="0" destOrd="0" presId="urn:microsoft.com/office/officeart/2005/8/layout/hList1"/>
    <dgm:cxn modelId="{0AEF1F22-A21E-4820-BB92-B2CA4F7A7762}" type="presParOf" srcId="{43B07940-CA99-4E7A-B201-21EB4A5EB730}" destId="{31B889EC-E1F7-4A6B-B5CE-CC1D93BF79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B2A71-CC21-4368-ABD1-427AD53F105E}">
      <dsp:nvSpPr>
        <dsp:cNvPr id="0" name=""/>
        <dsp:cNvSpPr/>
      </dsp:nvSpPr>
      <dsp:spPr>
        <a:xfrm>
          <a:off x="32" y="639620"/>
          <a:ext cx="3095640" cy="9143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Зарегистрироваться</a:t>
          </a:r>
          <a:endParaRPr lang="ru-RU" sz="2500" kern="1200" dirty="0"/>
        </a:p>
      </dsp:txBody>
      <dsp:txXfrm>
        <a:off x="32" y="639620"/>
        <a:ext cx="3095640" cy="914346"/>
      </dsp:txXfrm>
    </dsp:sp>
    <dsp:sp modelId="{1F842D3D-FCE5-42F9-857B-755EF530E100}">
      <dsp:nvSpPr>
        <dsp:cNvPr id="0" name=""/>
        <dsp:cNvSpPr/>
      </dsp:nvSpPr>
      <dsp:spPr>
        <a:xfrm>
          <a:off x="32" y="1553966"/>
          <a:ext cx="3095640" cy="14068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Необходима ЭЦП организации</a:t>
          </a:r>
          <a:endParaRPr lang="ru-RU" sz="2000" kern="1200" dirty="0"/>
        </a:p>
      </dsp:txBody>
      <dsp:txXfrm>
        <a:off x="32" y="1553966"/>
        <a:ext cx="3095640" cy="1406812"/>
      </dsp:txXfrm>
    </dsp:sp>
    <dsp:sp modelId="{4CC3BCD9-D5DA-4B47-B560-3F7BD794DC48}">
      <dsp:nvSpPr>
        <dsp:cNvPr id="0" name=""/>
        <dsp:cNvSpPr/>
      </dsp:nvSpPr>
      <dsp:spPr>
        <a:xfrm>
          <a:off x="3529062" y="639620"/>
          <a:ext cx="3095640" cy="9143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Упрощенная регистрация</a:t>
          </a:r>
          <a:endParaRPr lang="ru-RU" sz="2500" kern="1200" dirty="0"/>
        </a:p>
      </dsp:txBody>
      <dsp:txXfrm>
        <a:off x="3529062" y="639620"/>
        <a:ext cx="3095640" cy="914346"/>
      </dsp:txXfrm>
    </dsp:sp>
    <dsp:sp modelId="{31B889EC-E1F7-4A6B-B5CE-CC1D93BF7977}">
      <dsp:nvSpPr>
        <dsp:cNvPr id="0" name=""/>
        <dsp:cNvSpPr/>
      </dsp:nvSpPr>
      <dsp:spPr>
        <a:xfrm>
          <a:off x="3529062" y="1553966"/>
          <a:ext cx="3095640" cy="14068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Регистрация без ЭЦП, в дальнейшем в личном кабинете указывается ЭЦП </a:t>
          </a:r>
          <a:r>
            <a:rPr lang="ru-RU" sz="2000" kern="1200" dirty="0" err="1" smtClean="0"/>
            <a:t>физ</a:t>
          </a:r>
          <a:r>
            <a:rPr lang="ru-RU" sz="2000" kern="1200" dirty="0" smtClean="0"/>
            <a:t> лица</a:t>
          </a:r>
          <a:endParaRPr lang="ru-RU" sz="2000" kern="1200" dirty="0"/>
        </a:p>
      </dsp:txBody>
      <dsp:txXfrm>
        <a:off x="3529062" y="1553966"/>
        <a:ext cx="3095640" cy="1406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A575-4859-45D9-B328-38CDFC35396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4BB2-D292-4307-B4C9-9CF03C9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5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A575-4859-45D9-B328-38CDFC35396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4BB2-D292-4307-B4C9-9CF03C9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41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A575-4859-45D9-B328-38CDFC35396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4BB2-D292-4307-B4C9-9CF03C9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1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A575-4859-45D9-B328-38CDFC35396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4BB2-D292-4307-B4C9-9CF03C9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52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A575-4859-45D9-B328-38CDFC35396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4BB2-D292-4307-B4C9-9CF03C9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8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A575-4859-45D9-B328-38CDFC35396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4BB2-D292-4307-B4C9-9CF03C9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6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A575-4859-45D9-B328-38CDFC35396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4BB2-D292-4307-B4C9-9CF03C9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2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A575-4859-45D9-B328-38CDFC35396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4BB2-D292-4307-B4C9-9CF03C9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4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A575-4859-45D9-B328-38CDFC35396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4BB2-D292-4307-B4C9-9CF03C9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8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A575-4859-45D9-B328-38CDFC35396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4BB2-D292-4307-B4C9-9CF03C9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7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A575-4859-45D9-B328-38CDFC35396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4BB2-D292-4307-B4C9-9CF03C9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3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BA575-4859-45D9-B328-38CDFC35396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D4BB2-D292-4307-B4C9-9CF03C9E6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76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1357" y="1731146"/>
            <a:ext cx="7269115" cy="324036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Особенности заключения контрактов в соответствии с 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пп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4-5 ч. 1 ст. 93 44-ФЗ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4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4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600" i="1" dirty="0">
              <a:ln w="5000" cmpd="sng">
                <a:solidFill>
                  <a:srgbClr val="0000CC"/>
                </a:solidFill>
                <a:prstDash val="solid"/>
              </a:ln>
              <a:solidFill>
                <a:schemeClr val="accent2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661248"/>
            <a:ext cx="3167680" cy="576064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Митина Ольга Николаевна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C:\Users\User\Desktop\2. Архив\2014-2015 гг\12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99" y="116632"/>
            <a:ext cx="798458" cy="106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177148"/>
            <a:ext cx="230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cap="all" dirty="0">
                <a:solidFill>
                  <a:srgbClr val="00B0F0"/>
                </a:solidFill>
              </a:rPr>
              <a:t>Управление </a:t>
            </a:r>
            <a:endParaRPr lang="ru-RU" sz="1000" dirty="0">
              <a:solidFill>
                <a:srgbClr val="00B0F0"/>
              </a:solidFill>
            </a:endParaRPr>
          </a:p>
          <a:p>
            <a:pPr algn="ctr"/>
            <a:r>
              <a:rPr lang="ru-RU" sz="1000" b="1" cap="all" dirty="0">
                <a:solidFill>
                  <a:srgbClr val="00B0F0"/>
                </a:solidFill>
              </a:rPr>
              <a:t>государственных закупок</a:t>
            </a:r>
            <a:endParaRPr lang="ru-RU" sz="1000" dirty="0">
              <a:solidFill>
                <a:srgbClr val="00B0F0"/>
              </a:solidFill>
            </a:endParaRPr>
          </a:p>
          <a:p>
            <a:pPr algn="ctr"/>
            <a:r>
              <a:rPr lang="ru-RU" sz="1000" b="1" cap="all" dirty="0">
                <a:solidFill>
                  <a:srgbClr val="00B0F0"/>
                </a:solidFill>
              </a:rPr>
              <a:t>орловской области</a:t>
            </a:r>
            <a:endParaRPr lang="ru-RU" sz="1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42865" y="260648"/>
            <a:ext cx="8219256" cy="720080"/>
          </a:xfrm>
          <a:solidFill>
            <a:schemeClr val="accent2"/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1">
                <a:shade val="30000"/>
                <a:satMod val="2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Государственная информационная система промышленности (ГИСП)</a:t>
            </a:r>
            <a:endParaRPr lang="ru-RU" sz="1800" b="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8650" y="1340769"/>
            <a:ext cx="7886700" cy="460851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Дорожная карта мероприятий по повышению конкурентоспособности продукции предприятий, созданию условий развития существующих и открытия новых производственных предприятий Орловской области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Контрольные карточки Губернатора Орловской области </a:t>
            </a:r>
          </a:p>
          <a:p>
            <a:pPr marL="0" indent="0" algn="just">
              <a:buNone/>
            </a:pPr>
            <a:r>
              <a:rPr lang="ru-RU" dirty="0" smtClean="0"/>
              <a:t>№ 3-4/1547к от 21.12.2018 г. (срок – 1.04.2019 г.)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№ </a:t>
            </a:r>
            <a:r>
              <a:rPr lang="ru-RU" dirty="0"/>
              <a:t>3-4/1548 от 21.12.2018 г. (срок – 1.10.2019 г</a:t>
            </a:r>
            <a:r>
              <a:rPr lang="ru-RU" dirty="0" smtClean="0"/>
              <a:t>.)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Централизованная регистрация в ГИСП в соответствии </a:t>
            </a:r>
            <a:r>
              <a:rPr lang="ru-RU" dirty="0"/>
              <a:t>с письмами Департамента промышленности и торговли Орловской области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19 марта 2019 года в </a:t>
            </a:r>
            <a:r>
              <a:rPr lang="ru-RU" dirty="0"/>
              <a:t>круглом зале администрации Орловской области </a:t>
            </a:r>
            <a:r>
              <a:rPr lang="ru-RU" dirty="0" smtClean="0"/>
              <a:t>проведен обучающий </a:t>
            </a:r>
            <a:r>
              <a:rPr lang="ru-RU" dirty="0"/>
              <a:t>семинар для заказчиков Орловской области по размещению в Государственной информационной системе промышленности </a:t>
            </a:r>
            <a:r>
              <a:rPr lang="ru-RU" dirty="0" smtClean="0"/>
              <a:t>планов-графиков </a:t>
            </a:r>
            <a:r>
              <a:rPr lang="ru-RU" dirty="0"/>
              <a:t>закупок. Семинар </a:t>
            </a:r>
            <a:r>
              <a:rPr lang="ru-RU" dirty="0" smtClean="0"/>
              <a:t>провели представители </a:t>
            </a:r>
            <a:r>
              <a:rPr lang="ru-RU" dirty="0"/>
              <a:t>Фонда развития промышленности (как оператора ГИСП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794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42865" y="260648"/>
            <a:ext cx="8219256" cy="720080"/>
          </a:xfrm>
          <a:solidFill>
            <a:schemeClr val="accent2"/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1">
                <a:shade val="30000"/>
                <a:satMod val="2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Franklin Gothic Demi" panose="020B0703020102020204" pitchFamily="34" charset="0"/>
              </a:rPr>
              <a:t>Единый </a:t>
            </a:r>
            <a:r>
              <a:rPr lang="ru-RU" sz="1800" b="1" dirty="0" err="1">
                <a:solidFill>
                  <a:srgbClr val="C00000"/>
                </a:solidFill>
                <a:latin typeface="Franklin Gothic Demi" panose="020B0703020102020204" pitchFamily="34" charset="0"/>
              </a:rPr>
              <a:t>агрегатор</a:t>
            </a:r>
            <a:r>
              <a:rPr lang="ru-RU" sz="1800" b="1" dirty="0">
                <a:solidFill>
                  <a:srgbClr val="C00000"/>
                </a:solidFill>
                <a:latin typeface="Franklin Gothic Demi" panose="020B0703020102020204" pitchFamily="34" charset="0"/>
              </a:rPr>
              <a:t> торговли</a:t>
            </a:r>
            <a:br>
              <a:rPr lang="ru-RU" sz="1800" b="1" dirty="0">
                <a:solidFill>
                  <a:srgbClr val="C00000"/>
                </a:solidFill>
                <a:latin typeface="Franklin Gothic Demi" panose="020B0703020102020204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ЕАТ «Березка»</a:t>
            </a:r>
            <a:endParaRPr lang="ru-RU" sz="1800" b="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7963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80" y="1412776"/>
            <a:ext cx="853607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228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42865" y="260648"/>
            <a:ext cx="8219256" cy="720080"/>
          </a:xfrm>
          <a:solidFill>
            <a:schemeClr val="accent2"/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1">
                <a:shade val="30000"/>
                <a:satMod val="2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Franklin Gothic Demi" panose="020B0703020102020204" pitchFamily="34" charset="0"/>
              </a:rPr>
              <a:t>Единый </a:t>
            </a:r>
            <a:r>
              <a:rPr lang="ru-RU" sz="1800" b="1" dirty="0" err="1">
                <a:solidFill>
                  <a:srgbClr val="C00000"/>
                </a:solidFill>
                <a:latin typeface="Franklin Gothic Demi" panose="020B0703020102020204" pitchFamily="34" charset="0"/>
              </a:rPr>
              <a:t>агрегатор</a:t>
            </a:r>
            <a:r>
              <a:rPr lang="ru-RU" sz="1800" b="1" dirty="0">
                <a:solidFill>
                  <a:srgbClr val="C00000"/>
                </a:solidFill>
                <a:latin typeface="Franklin Gothic Demi" panose="020B0703020102020204" pitchFamily="34" charset="0"/>
              </a:rPr>
              <a:t> торговли</a:t>
            </a:r>
            <a:br>
              <a:rPr lang="ru-RU" sz="1800" b="1" dirty="0">
                <a:solidFill>
                  <a:srgbClr val="C00000"/>
                </a:solidFill>
                <a:latin typeface="Franklin Gothic Demi" panose="020B0703020102020204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ЕАТ «Березка»</a:t>
            </a:r>
            <a:endParaRPr lang="ru-RU" sz="1800" b="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89654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400" dirty="0"/>
              <a:t>Распоряжение Правительства РФ от </a:t>
            </a:r>
            <a:r>
              <a:rPr lang="ru-RU" sz="4400" dirty="0" smtClean="0"/>
              <a:t>28.04.2018 г. № </a:t>
            </a:r>
            <a:r>
              <a:rPr lang="ru-RU" sz="4400" dirty="0"/>
              <a:t>824-р </a:t>
            </a:r>
            <a:r>
              <a:rPr lang="ru-RU" sz="4400" dirty="0" smtClean="0"/>
              <a:t>«О </a:t>
            </a:r>
            <a:r>
              <a:rPr lang="ru-RU" sz="4400" dirty="0"/>
              <a:t>создании единого </a:t>
            </a:r>
            <a:r>
              <a:rPr lang="ru-RU" sz="4400" dirty="0" err="1"/>
              <a:t>агрегатора</a:t>
            </a:r>
            <a:r>
              <a:rPr lang="ru-RU" sz="4400" dirty="0"/>
              <a:t> </a:t>
            </a:r>
            <a:r>
              <a:rPr lang="ru-RU" sz="4400" dirty="0" smtClean="0"/>
              <a:t>торговли»</a:t>
            </a:r>
          </a:p>
          <a:p>
            <a:pPr marL="0" indent="0" algn="ctr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dirty="0" smtClean="0"/>
              <a:t>Единый </a:t>
            </a:r>
            <a:r>
              <a:rPr lang="ru-RU" dirty="0" err="1"/>
              <a:t>агрегатор</a:t>
            </a:r>
            <a:r>
              <a:rPr lang="ru-RU" dirty="0"/>
              <a:t> торговли должен обеспечивать:</a:t>
            </a:r>
          </a:p>
          <a:p>
            <a:pPr marL="0" indent="0">
              <a:buNone/>
            </a:pPr>
            <a:r>
              <a:rPr lang="ru-RU" dirty="0"/>
              <a:t>а) доступ лиц, зарегистрированных в единой информационной системе в сфере закупок, к использованию единого </a:t>
            </a:r>
            <a:r>
              <a:rPr lang="ru-RU" dirty="0" err="1"/>
              <a:t>агрегатора</a:t>
            </a:r>
            <a:r>
              <a:rPr lang="ru-RU" dirty="0"/>
              <a:t> торговли;</a:t>
            </a:r>
          </a:p>
          <a:p>
            <a:pPr marL="0" indent="0">
              <a:buNone/>
            </a:pPr>
            <a:r>
              <a:rPr lang="ru-RU" dirty="0"/>
              <a:t>б) недискриминационный доступ при размещении предложений потенциальных поставщиков (подрядчиков, исполнителей) с использованием в том числе иных информационных систем;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в) информационное взаимодействие с региональной автоматизированной информационной системой Правительства Москвы "Портал поставщиков";</a:t>
            </a:r>
          </a:p>
          <a:p>
            <a:pPr marL="0" indent="0">
              <a:buNone/>
            </a:pPr>
            <a:r>
              <a:rPr lang="ru-RU" dirty="0"/>
              <a:t>г) применение информации о товарах, работах, услугах, содержащейся в каталоге товаров, работ, услуг для обеспечения государственных и муниципальных нужд, размещенном в единой информационной системе в сфере закупок;</a:t>
            </a:r>
          </a:p>
          <a:p>
            <a:pPr marL="0" indent="0">
              <a:buNone/>
            </a:pPr>
            <a:r>
              <a:rPr lang="ru-RU" dirty="0"/>
              <a:t>д) формирование реестра закупок, осуществленных с использованием единого </a:t>
            </a:r>
            <a:r>
              <a:rPr lang="ru-RU" dirty="0" err="1"/>
              <a:t>агрегатора</a:t>
            </a:r>
            <a:r>
              <a:rPr lang="ru-RU" dirty="0"/>
              <a:t> торговли, размещаемого на официальном сайте единого </a:t>
            </a:r>
            <a:r>
              <a:rPr lang="ru-RU" dirty="0" err="1"/>
              <a:t>агрегатора</a:t>
            </a:r>
            <a:r>
              <a:rPr lang="ru-RU" dirty="0"/>
              <a:t> торговли в информационно-телекоммуникационной сети "Интернет" и содержащего сведения, предусмотренные пунктом 2 статьи 73 Бюджетного кодекса Российской Федерации, за исключением информации о закупках, которые осуществлены в соответствии с пунктом 28 части 1 статьи 93 Закона о контрактной системе и информация о которых размещается в реестре контрактов, заключенных заказчиками.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922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42865" y="260648"/>
            <a:ext cx="8219256" cy="720080"/>
          </a:xfrm>
          <a:solidFill>
            <a:schemeClr val="accent2"/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1">
                <a:shade val="30000"/>
                <a:satMod val="2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Franklin Gothic Demi" panose="020B0703020102020204" pitchFamily="34" charset="0"/>
              </a:rPr>
              <a:t>Единый </a:t>
            </a:r>
            <a:r>
              <a:rPr lang="ru-RU" sz="1800" b="1" dirty="0" err="1">
                <a:solidFill>
                  <a:srgbClr val="C00000"/>
                </a:solidFill>
                <a:latin typeface="Franklin Gothic Demi" panose="020B0703020102020204" pitchFamily="34" charset="0"/>
              </a:rPr>
              <a:t>агрегатор</a:t>
            </a:r>
            <a:r>
              <a:rPr lang="ru-RU" sz="1800" b="1" dirty="0">
                <a:solidFill>
                  <a:srgbClr val="C00000"/>
                </a:solidFill>
                <a:latin typeface="Franklin Gothic Demi" panose="020B0703020102020204" pitchFamily="34" charset="0"/>
              </a:rPr>
              <a:t> торговли</a:t>
            </a:r>
            <a:br>
              <a:rPr lang="ru-RU" sz="1800" b="1" dirty="0">
                <a:solidFill>
                  <a:srgbClr val="C00000"/>
                </a:solidFill>
                <a:latin typeface="Franklin Gothic Demi" panose="020B0703020102020204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ЕАТ «Березка»</a:t>
            </a:r>
            <a:endParaRPr lang="ru-RU" sz="1800" b="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89654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400" dirty="0"/>
              <a:t>Распоряжение Правительства РФ от </a:t>
            </a:r>
            <a:r>
              <a:rPr lang="ru-RU" sz="4400" dirty="0" smtClean="0"/>
              <a:t>28.04.2018 г. № </a:t>
            </a:r>
            <a:r>
              <a:rPr lang="ru-RU" sz="4400" dirty="0"/>
              <a:t>824-р </a:t>
            </a:r>
            <a:r>
              <a:rPr lang="ru-RU" sz="4400" dirty="0" smtClean="0"/>
              <a:t>«О </a:t>
            </a:r>
            <a:r>
              <a:rPr lang="ru-RU" sz="4400" dirty="0"/>
              <a:t>создании единого </a:t>
            </a:r>
            <a:r>
              <a:rPr lang="ru-RU" sz="4400" dirty="0" err="1"/>
              <a:t>агрегатора</a:t>
            </a:r>
            <a:r>
              <a:rPr lang="ru-RU" sz="4400" dirty="0"/>
              <a:t> </a:t>
            </a:r>
            <a:r>
              <a:rPr lang="ru-RU" sz="4400" dirty="0" smtClean="0"/>
              <a:t>торговли»</a:t>
            </a:r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just">
              <a:buNone/>
            </a:pPr>
            <a:r>
              <a:rPr lang="ru-RU" dirty="0"/>
              <a:t>6. </a:t>
            </a:r>
            <a:r>
              <a:rPr lang="ru-RU" b="1" dirty="0">
                <a:solidFill>
                  <a:srgbClr val="C00000"/>
                </a:solidFill>
              </a:rPr>
              <a:t>Федеральным органам</a:t>
            </a:r>
            <a:r>
              <a:rPr lang="ru-RU" dirty="0"/>
              <a:t> исполнительной власти и находящимся в их ведении федеральным казенным учреждениям (за исключением заказчиков - федеральных органов исполнительной власти, осуществляющих функции по выработке и реализации государственной политики в области обороны, государственное управление в области обеспечения безопасности Российской Федерации, и подведомственных им федеральных казенных учреждений, федерального органа исполнительной власти, осуществляющего закупки для обеспечения федеральных нужд государственных органов, образованных для обеспечения деятельности Президента Российской Федерации, Правительства Российской Федерации) </a:t>
            </a:r>
            <a:r>
              <a:rPr lang="ru-RU" dirty="0">
                <a:solidFill>
                  <a:srgbClr val="C00000"/>
                </a:solidFill>
              </a:rPr>
              <a:t>осуществлять</a:t>
            </a:r>
            <a:r>
              <a:rPr lang="ru-RU" dirty="0"/>
              <a:t> с использованием единого </a:t>
            </a:r>
            <a:r>
              <a:rPr lang="ru-RU" dirty="0" err="1"/>
              <a:t>агрегатора</a:t>
            </a:r>
            <a:r>
              <a:rPr lang="ru-RU" dirty="0"/>
              <a:t> торговли:</a:t>
            </a:r>
          </a:p>
          <a:p>
            <a:pPr marL="0" indent="0" algn="just">
              <a:buNone/>
            </a:pPr>
            <a:r>
              <a:rPr lang="ru-RU" dirty="0"/>
              <a:t>с 1 ноября 2018 г. - закупки канцелярских товаров в соответствии с пунктами 4 и 5 части 1 статьи 93 Закона о контрактной системе;</a:t>
            </a:r>
          </a:p>
          <a:p>
            <a:pPr marL="0" indent="0" algn="just">
              <a:buNone/>
            </a:pPr>
            <a:r>
              <a:rPr lang="ru-RU" dirty="0"/>
              <a:t>с 1 марта 2019 г. - закупки, указанные в пункте 1 настоящего распоряжения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8. </a:t>
            </a:r>
            <a:r>
              <a:rPr lang="ru-RU" dirty="0">
                <a:solidFill>
                  <a:srgbClr val="C00000"/>
                </a:solidFill>
              </a:rPr>
              <a:t>Рекомендовать органам государственной власти субъектов Российской Федерации </a:t>
            </a:r>
            <a:r>
              <a:rPr lang="ru-RU" dirty="0"/>
              <a:t>и органам местного самоуправления осуществлять закупки, предусмотренные пунктами 4, 5 и 28 части 1 статьи 93 Закона о контрактной системе, с использованием единого </a:t>
            </a:r>
            <a:r>
              <a:rPr lang="ru-RU" dirty="0" err="1"/>
              <a:t>агрегатора</a:t>
            </a:r>
            <a:r>
              <a:rPr lang="ru-RU" dirty="0"/>
              <a:t> торговли.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99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21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42865" y="260648"/>
            <a:ext cx="8219256" cy="720080"/>
          </a:xfrm>
          <a:solidFill>
            <a:schemeClr val="accent2"/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1">
                <a:shade val="30000"/>
                <a:satMod val="2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Портал поставщиков Правительства города Москвы</a:t>
            </a:r>
            <a:endParaRPr lang="ru-RU" sz="1600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124744"/>
            <a:ext cx="8119814" cy="49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260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518" y="260648"/>
            <a:ext cx="8219256" cy="720080"/>
          </a:xfrm>
          <a:solidFill>
            <a:schemeClr val="accent2"/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1">
                <a:shade val="30000"/>
                <a:satMod val="2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Портал поставщиков Правительства города Москвы</a:t>
            </a:r>
            <a:endParaRPr lang="ru-RU" sz="1600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42046"/>
              </p:ext>
            </p:extLst>
          </p:nvPr>
        </p:nvGraphicFramePr>
        <p:xfrm>
          <a:off x="1331640" y="1484784"/>
          <a:ext cx="662473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260254"/>
              </p:ext>
            </p:extLst>
          </p:nvPr>
        </p:nvGraphicFramePr>
        <p:xfrm>
          <a:off x="1547664" y="4941168"/>
          <a:ext cx="6096000" cy="64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Регистрация</a:t>
                      </a:r>
                      <a:r>
                        <a:rPr lang="ru-RU" baseline="0" dirty="0" smtClean="0"/>
                        <a:t> –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smtClean="0"/>
                        <a:t>как юридического лица</a:t>
                      </a:r>
                    </a:p>
                    <a:p>
                      <a:r>
                        <a:rPr lang="ru-RU" dirty="0" smtClean="0"/>
                        <a:t>Работа в системе (подписание</a:t>
                      </a:r>
                      <a:r>
                        <a:rPr lang="ru-RU" baseline="0" dirty="0" smtClean="0"/>
                        <a:t> контракта) – ЭЦП </a:t>
                      </a:r>
                      <a:r>
                        <a:rPr lang="ru-RU" baseline="0" dirty="0" err="1" smtClean="0"/>
                        <a:t>физ</a:t>
                      </a:r>
                      <a:r>
                        <a:rPr lang="ru-RU" baseline="0" dirty="0" smtClean="0"/>
                        <a:t> лица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619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42865" y="260648"/>
            <a:ext cx="8219256" cy="720080"/>
          </a:xfrm>
          <a:solidFill>
            <a:schemeClr val="accent2"/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1">
                <a:shade val="30000"/>
                <a:satMod val="2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Портал поставщиков Правительства города Москвы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2493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768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42865" y="260648"/>
            <a:ext cx="8219256" cy="720080"/>
          </a:xfrm>
          <a:solidFill>
            <a:schemeClr val="accent2"/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1">
                <a:shade val="30000"/>
                <a:satMod val="2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Портал поставщиков Правительства города Москвы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12776"/>
            <a:ext cx="819182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659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6077" y="188640"/>
            <a:ext cx="8219256" cy="720080"/>
          </a:xfrm>
          <a:solidFill>
            <a:schemeClr val="accent2"/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1">
                <a:shade val="30000"/>
                <a:satMod val="2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Портал поставщиков Правительства города Москвы</a:t>
            </a:r>
            <a:endParaRPr lang="ru-RU" sz="2800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3"/>
            <a:ext cx="81369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426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42865" y="260648"/>
            <a:ext cx="8219256" cy="720080"/>
          </a:xfrm>
          <a:solidFill>
            <a:schemeClr val="accent2"/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1">
                <a:shade val="30000"/>
                <a:satMod val="2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Портал поставщиков Правительства города Москвы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196752"/>
            <a:ext cx="8208912" cy="498021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Список пилотных </a:t>
            </a:r>
            <a:r>
              <a:rPr lang="ru-RU" dirty="0" smtClean="0"/>
              <a:t>заказчиков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sz="1900" dirty="0"/>
              <a:t>1</a:t>
            </a:r>
            <a:r>
              <a:rPr lang="ru-RU" dirty="0"/>
              <a:t>.	</a:t>
            </a:r>
            <a:r>
              <a:rPr lang="ru-RU" sz="1900" dirty="0"/>
              <a:t>БУЗ Орловской области «Орловская областная клиническая больница»</a:t>
            </a:r>
          </a:p>
          <a:p>
            <a:pPr marL="0" indent="0">
              <a:buNone/>
            </a:pPr>
            <a:r>
              <a:rPr lang="ru-RU" sz="1900" dirty="0"/>
              <a:t>2.	БУЗ Орловской области «НКМЦ им. З. И. Круглой»</a:t>
            </a:r>
          </a:p>
          <a:p>
            <a:pPr marL="0" indent="0">
              <a:buNone/>
            </a:pPr>
            <a:r>
              <a:rPr lang="ru-RU" sz="1900" dirty="0"/>
              <a:t>3.	БУЗ Орловской области «Городская больница им. C. П. Боткина»</a:t>
            </a:r>
          </a:p>
          <a:p>
            <a:pPr marL="0" indent="0">
              <a:buNone/>
            </a:pPr>
            <a:r>
              <a:rPr lang="ru-RU" sz="1900" dirty="0"/>
              <a:t>4.	БУЗ Орловской области «БСМП им. </a:t>
            </a:r>
            <a:r>
              <a:rPr lang="ru-RU" sz="1900" dirty="0" err="1"/>
              <a:t>Н.А.Семашко</a:t>
            </a:r>
            <a:r>
              <a:rPr lang="ru-RU" sz="1900" dirty="0"/>
              <a:t>»</a:t>
            </a:r>
          </a:p>
          <a:p>
            <a:pPr marL="0" indent="0">
              <a:buNone/>
            </a:pPr>
            <a:r>
              <a:rPr lang="ru-RU" sz="1900" dirty="0"/>
              <a:t>5.	БУЗ Орловской области «</a:t>
            </a:r>
            <a:r>
              <a:rPr lang="ru-RU" sz="1900" dirty="0" err="1"/>
              <a:t>Ливенская</a:t>
            </a:r>
            <a:r>
              <a:rPr lang="ru-RU" sz="1900" dirty="0"/>
              <a:t> ЦРБ»</a:t>
            </a:r>
          </a:p>
          <a:p>
            <a:pPr marL="0" indent="0">
              <a:buNone/>
            </a:pPr>
            <a:r>
              <a:rPr lang="ru-RU" sz="1900" dirty="0"/>
              <a:t>6.	БСУ СО ОО «</a:t>
            </a:r>
            <a:r>
              <a:rPr lang="ru-RU" sz="1900" dirty="0" err="1"/>
              <a:t>Богдановский</a:t>
            </a:r>
            <a:r>
              <a:rPr lang="ru-RU" sz="1900" dirty="0"/>
              <a:t> дом-интернат для престарелых и инвалидов»</a:t>
            </a:r>
          </a:p>
          <a:p>
            <a:pPr marL="0" indent="0">
              <a:buNone/>
            </a:pPr>
            <a:r>
              <a:rPr lang="ru-RU" sz="1900" dirty="0"/>
              <a:t>7.	КУ ОО «Орелгосзаказчик»</a:t>
            </a:r>
          </a:p>
          <a:p>
            <a:pPr marL="0" indent="0">
              <a:buNone/>
            </a:pPr>
            <a:r>
              <a:rPr lang="ru-RU" sz="1900" dirty="0"/>
              <a:t>8.	КОУ ОО «Некрасовская школа-интернат»</a:t>
            </a:r>
          </a:p>
          <a:p>
            <a:pPr marL="0" indent="0">
              <a:buNone/>
            </a:pPr>
            <a:r>
              <a:rPr lang="ru-RU" sz="1900" dirty="0"/>
              <a:t>9.	БОУ ОО СПО «Болховский педагогический колледж»</a:t>
            </a:r>
          </a:p>
          <a:p>
            <a:pPr marL="0" indent="0">
              <a:buNone/>
            </a:pPr>
            <a:r>
              <a:rPr lang="ru-RU" sz="1900" dirty="0" smtClean="0"/>
              <a:t>10.	БОУ </a:t>
            </a:r>
            <a:r>
              <a:rPr lang="ru-RU" sz="1900" dirty="0"/>
              <a:t>ОО СПО «Мезенский педагогический колледж</a:t>
            </a:r>
            <a:r>
              <a:rPr lang="ru-RU" sz="1900" dirty="0" smtClean="0"/>
              <a:t>»</a:t>
            </a:r>
          </a:p>
          <a:p>
            <a:pPr marL="0" indent="0">
              <a:buNone/>
            </a:pPr>
            <a:endParaRPr lang="ru-RU" sz="19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213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42865" y="260648"/>
            <a:ext cx="8219256" cy="720080"/>
          </a:xfrm>
          <a:solidFill>
            <a:schemeClr val="accent2"/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1">
                <a:shade val="30000"/>
                <a:satMod val="2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Портал поставщиков Правительства города Москвы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Контакты для взаимодействия с Порталом поставщиков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8 (965) 445-35-85 Александр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24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42865" y="260648"/>
            <a:ext cx="8219256" cy="720080"/>
          </a:xfrm>
          <a:solidFill>
            <a:schemeClr val="accent2"/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1">
                <a:shade val="30000"/>
                <a:satMod val="2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Государственная информационная система промышленности</a:t>
            </a:r>
            <a:endParaRPr lang="ru-RU" sz="1800" b="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886700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204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5491</TotalTime>
  <Words>604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Особенности заключения контрактов в соответствии с пп. 4-5 ч. 1 ст. 93 44-ФЗ  </vt:lpstr>
      <vt:lpstr>Портал поставщиков Правительства города Москвы</vt:lpstr>
      <vt:lpstr>Портал поставщиков Правительства города Москвы</vt:lpstr>
      <vt:lpstr>Портал поставщиков Правительства города Москвы</vt:lpstr>
      <vt:lpstr>Портал поставщиков Правительства города Москвы</vt:lpstr>
      <vt:lpstr>Портал поставщиков Правительства города Москвы</vt:lpstr>
      <vt:lpstr>Портал поставщиков Правительства города Москвы</vt:lpstr>
      <vt:lpstr>Портал поставщиков Правительства города Москвы</vt:lpstr>
      <vt:lpstr>Государственная информационная система промышленности</vt:lpstr>
      <vt:lpstr>Государственная информационная система промышленности (ГИСП)</vt:lpstr>
      <vt:lpstr>Единый агрегатор торговли ЕАТ «Березка»</vt:lpstr>
      <vt:lpstr>Единый агрегатор торговли ЕАТ «Березка»</vt:lpstr>
      <vt:lpstr>Единый агрегатор торговли ЕАТ «Березка»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планирования закупок (2016 г., 2017 – 2019 гг.)</dc:title>
  <dc:creator>User</dc:creator>
  <cp:lastModifiedBy>User</cp:lastModifiedBy>
  <cp:revision>195</cp:revision>
  <cp:lastPrinted>2017-11-20T11:44:10Z</cp:lastPrinted>
  <dcterms:created xsi:type="dcterms:W3CDTF">2016-09-02T12:09:13Z</dcterms:created>
  <dcterms:modified xsi:type="dcterms:W3CDTF">2019-03-19T13:00:47Z</dcterms:modified>
</cp:coreProperties>
</file>