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6" r:id="rId4"/>
    <p:sldId id="267" r:id="rId5"/>
    <p:sldId id="268" r:id="rId6"/>
    <p:sldId id="279" r:id="rId7"/>
    <p:sldId id="258" r:id="rId8"/>
    <p:sldId id="269" r:id="rId9"/>
    <p:sldId id="270" r:id="rId10"/>
    <p:sldId id="280" r:id="rId11"/>
    <p:sldId id="281" r:id="rId12"/>
    <p:sldId id="282" r:id="rId13"/>
    <p:sldId id="283" r:id="rId14"/>
    <p:sldId id="272" r:id="rId15"/>
    <p:sldId id="284" r:id="rId16"/>
    <p:sldId id="285" r:id="rId17"/>
    <p:sldId id="286" r:id="rId18"/>
    <p:sldId id="287" r:id="rId19"/>
    <p:sldId id="271" r:id="rId20"/>
    <p:sldId id="273" r:id="rId21"/>
    <p:sldId id="274" r:id="rId22"/>
    <p:sldId id="288" r:id="rId23"/>
    <p:sldId id="275" r:id="rId24"/>
    <p:sldId id="289" r:id="rId25"/>
    <p:sldId id="277" r:id="rId26"/>
    <p:sldId id="278" r:id="rId27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707" autoAdjust="0"/>
  </p:normalViewPr>
  <p:slideViewPr>
    <p:cSldViewPr>
      <p:cViewPr>
        <p:scale>
          <a:sx n="100" d="100"/>
          <a:sy n="100" d="100"/>
        </p:scale>
        <p:origin x="-1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B454A-BDFF-4B22-8AFD-4CCC18470CE5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52398"/>
            <a:ext cx="5438775" cy="38871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486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6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31E08-CF37-4EA2-A816-57BAD450D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1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1850638" y="1556082"/>
            <a:ext cx="5844572" cy="1481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7E7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8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Проведение котировочных сессий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3" y="836712"/>
            <a:ext cx="799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При работе со справочником Портала возможно выбирать только характеристики, по которым размещены оферты</a:t>
            </a:r>
            <a:endParaRPr lang="ru-RU" sz="2000" u="sng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4" y="3009146"/>
            <a:ext cx="799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При работе со справочником </a:t>
            </a:r>
            <a:r>
              <a:rPr lang="ru-RU" sz="2000" dirty="0">
                <a:latin typeface="+mj-lt"/>
              </a:rPr>
              <a:t>ОКПД 2 значения характеристик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задаются заказчиком самостоятельно</a:t>
            </a:r>
            <a:endParaRPr lang="ru-RU" sz="2000" u="sng" dirty="0">
              <a:latin typeface="+mj-lt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r="12862" b="25752"/>
          <a:stretch/>
        </p:blipFill>
        <p:spPr>
          <a:xfrm>
            <a:off x="1947804" y="1518285"/>
            <a:ext cx="5176384" cy="155067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58" y="3861048"/>
            <a:ext cx="5934075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6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Проведение котировочных сессий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3" y="836712"/>
            <a:ext cx="799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Карточка активной котировочной сессии</a:t>
            </a:r>
            <a:endParaRPr lang="ru-RU" sz="2000" u="sng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BAEE5CB-E2D3-4C8E-94D9-C96E8BAB7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236822"/>
            <a:ext cx="4514850" cy="51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1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Проведение котировочных сессий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D3F5F8-4AE1-4062-AA49-1F78D5850C64}"/>
              </a:ext>
            </a:extLst>
          </p:cNvPr>
          <p:cNvSpPr txBox="1"/>
          <p:nvPr/>
        </p:nvSpPr>
        <p:spPr>
          <a:xfrm>
            <a:off x="539553" y="836712"/>
            <a:ext cx="799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Карточка проведенной котировочной сессии (победитель не создал оферту)</a:t>
            </a:r>
            <a:endParaRPr lang="ru-RU" sz="2000" u="sng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B5513A-924F-4377-8F66-DEC44D65A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33" y="1484784"/>
            <a:ext cx="6029325" cy="43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3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Проведение котировочных сессий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3" y="836712"/>
            <a:ext cx="799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Карточка проведенной котировочной сессии (победитель создал и подписал оферту)</a:t>
            </a:r>
            <a:endParaRPr lang="ru-RU" sz="2000" u="sng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92C304-26A0-4C8A-9CE6-4CD923020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556792"/>
            <a:ext cx="6067425" cy="45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Проведение котировочных сессий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1196752"/>
            <a:ext cx="799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Далее между заказчиком и поставщиком в электронном виде происходит процедура согласования и подписания контракта</a:t>
            </a:r>
            <a:endParaRPr lang="ru-RU" sz="2000" u="sng" dirty="0">
              <a:latin typeface="+mj-lt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r="26300" b="32932"/>
          <a:stretch/>
        </p:blipFill>
        <p:spPr>
          <a:xfrm>
            <a:off x="1435179" y="2060848"/>
            <a:ext cx="62016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9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Проведение котировочных сессий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1196752"/>
            <a:ext cx="799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Карточка контракта</a:t>
            </a:r>
            <a:endParaRPr lang="ru-RU" sz="2000" u="sng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812BABD-5641-4A92-82E3-32FFD9374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57" y="1723975"/>
            <a:ext cx="63150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9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Проведение котировочных сессий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1196752"/>
            <a:ext cx="799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Карточка контракта</a:t>
            </a:r>
            <a:endParaRPr lang="ru-RU" sz="2000" u="sng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9EF96C-3409-4EF2-9D39-FA6E84894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1772816"/>
            <a:ext cx="57340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9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Проведение котировочных сессий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1196752"/>
            <a:ext cx="799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Карточка контракта</a:t>
            </a:r>
            <a:endParaRPr lang="ru-RU" sz="2000" u="sng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C7AB86-E4D1-4F0C-9EC3-FE76A1846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37" y="1844824"/>
            <a:ext cx="6391275" cy="44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93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Проведение котировочных сессий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1196752"/>
            <a:ext cx="799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Карточка контракта</a:t>
            </a:r>
            <a:endParaRPr lang="ru-RU" sz="2000" u="sng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E7B0B6A-36BB-4FF7-9650-0D1D5825E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2276872"/>
            <a:ext cx="5543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0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Проведение котировочных сессий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3" y="836712"/>
            <a:ext cx="799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По итогам котировочной сессии победитель подписывает оферту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на поставку товара согласно условиям котировочной сессии</a:t>
            </a:r>
            <a:endParaRPr lang="ru-RU" sz="2000" u="sng" dirty="0">
              <a:latin typeface="+mj-lt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r="27396" b="61157"/>
          <a:stretch/>
        </p:blipFill>
        <p:spPr>
          <a:xfrm>
            <a:off x="2153244" y="1772816"/>
            <a:ext cx="4765503" cy="42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3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8" y="188640"/>
            <a:ext cx="9157108" cy="647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866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Формирование закупки по потребности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/>
          <p:nvPr/>
        </p:nvPicPr>
        <p:blipFill rotWithShape="1">
          <a:blip r:embed="rId2"/>
          <a:srcRect r="24345" b="79185"/>
          <a:stretch/>
        </p:blipFill>
        <p:spPr>
          <a:xfrm>
            <a:off x="1171205" y="2337380"/>
            <a:ext cx="6729581" cy="1568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3" y="1153196"/>
            <a:ext cx="799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Для проведения закупки по потребности необходимо выбрать соответствующую вкладку в разделе «Магазин»</a:t>
            </a:r>
            <a:endParaRPr lang="ru-RU" sz="20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701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Формирование закупки по потребности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3" y="836712"/>
            <a:ext cx="799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Заказчиком заполняется описание, спецификация и прикрепляются необходимые документы</a:t>
            </a:r>
            <a:endParaRPr lang="ru-RU" sz="2000" u="sng" dirty="0">
              <a:latin typeface="+mj-lt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r="27277"/>
          <a:stretch/>
        </p:blipFill>
        <p:spPr>
          <a:xfrm>
            <a:off x="2375975" y="1528099"/>
            <a:ext cx="4320042" cy="52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6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Формирование закупки по потребности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3" y="836712"/>
            <a:ext cx="799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Заказчиком заполняется описание, спецификация и прикрепляются необходимые документы</a:t>
            </a:r>
            <a:endParaRPr lang="ru-RU" sz="2000" u="sng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1F09921-FD34-46D3-BF09-69D41B53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383" y="1844824"/>
            <a:ext cx="59912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40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Формирование закупки по потребности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3" y="836712"/>
            <a:ext cx="799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По итогам публикации потребности заказчиком поставщики могут подавать свои предложения в виде оферт или ручного ввода предложения</a:t>
            </a:r>
            <a:endParaRPr lang="ru-RU" sz="2000" u="sng" dirty="0">
              <a:latin typeface="+mj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65783" y="1988840"/>
            <a:ext cx="5940425" cy="29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Формирование закупки по потребности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3" y="836712"/>
            <a:ext cx="799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По итогам публикации потребности заказчиком поставщики могут подавать свои предложения в виде оферт или ручного ввода предложения</a:t>
            </a:r>
            <a:endParaRPr lang="ru-RU" sz="2000" u="sng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F247EEA-3C62-418E-A35A-303052778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924381"/>
            <a:ext cx="6286500" cy="431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21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Формирование закупки по потребности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/>
          <p:nvPr/>
        </p:nvPicPr>
        <p:blipFill rotWithShape="1">
          <a:blip r:embed="rId2"/>
          <a:srcRect t="39081"/>
          <a:stretch/>
        </p:blipFill>
        <p:spPr>
          <a:xfrm>
            <a:off x="1598970" y="1844824"/>
            <a:ext cx="5940425" cy="4312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3" y="836712"/>
            <a:ext cx="799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По окончанию срока подачи предложений заказчик выбирает одно из предложений и заключает с поставщиком контракт</a:t>
            </a:r>
            <a:endParaRPr lang="ru-RU" sz="20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3786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Вопросы и предложения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3" y="1196752"/>
            <a:ext cx="799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+mj-lt"/>
              </a:rPr>
              <a:t>В личном кабинете заказчика размещена инструкция по работе регионального заказчика на Портале, которая  будет регулярно обновляется.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3" y="2492896"/>
            <a:ext cx="799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+mj-lt"/>
              </a:rPr>
              <a:t>В случае возникновения вопросов – обращайтесь в службу технической поддержки Портала поставщиков:</a:t>
            </a:r>
          </a:p>
        </p:txBody>
      </p:sp>
      <p:sp>
        <p:nvSpPr>
          <p:cNvPr id="11" name="object 3"/>
          <p:cNvSpPr txBox="1"/>
          <p:nvPr/>
        </p:nvSpPr>
        <p:spPr>
          <a:xfrm>
            <a:off x="775796" y="3615556"/>
            <a:ext cx="7520400" cy="115416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marR="5080" algn="ctr">
              <a:lnSpc>
                <a:spcPts val="2620"/>
              </a:lnSpc>
              <a:spcBef>
                <a:spcPts val="400"/>
              </a:spcBef>
            </a:pPr>
            <a:r>
              <a:rPr lang="ru-RU" sz="2400" b="1" spc="-175" dirty="0">
                <a:latin typeface="Arial"/>
                <a:cs typeface="Arial"/>
              </a:rPr>
              <a:t>ЭЛЕКТРОННАЯ ПОЧТА </a:t>
            </a:r>
            <a:br>
              <a:rPr lang="ru-RU" sz="2400" b="1" spc="-175" dirty="0">
                <a:latin typeface="Arial"/>
                <a:cs typeface="Arial"/>
              </a:rPr>
            </a:br>
            <a:r>
              <a:rPr lang="ru-RU" sz="2400" b="1" spc="-175" dirty="0">
                <a:latin typeface="Arial"/>
                <a:cs typeface="Arial"/>
              </a:rPr>
              <a:t>СЛУЖБЫ ТЕХНИЧЕСКОЙ ПОДДЕРЖКИ</a:t>
            </a:r>
            <a:endParaRPr lang="ru-RU" sz="2400" b="1" spc="-125" dirty="0">
              <a:latin typeface="Arial"/>
              <a:cs typeface="Arial"/>
            </a:endParaRPr>
          </a:p>
          <a:p>
            <a:pPr marL="12065" marR="5080" algn="ctr">
              <a:lnSpc>
                <a:spcPts val="2620"/>
              </a:lnSpc>
              <a:spcBef>
                <a:spcPts val="800"/>
              </a:spcBef>
            </a:pPr>
            <a:r>
              <a:rPr lang="en-US" sz="2400" b="1" spc="-125" dirty="0">
                <a:latin typeface="Arial"/>
                <a:cs typeface="Arial"/>
              </a:rPr>
              <a:t>PP-TENDER@MOS.RU</a:t>
            </a:r>
            <a:endParaRPr lang="ru-RU" sz="2400" b="1" spc="-125" dirty="0"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56992"/>
            <a:ext cx="8547027" cy="1946106"/>
          </a:xfrm>
          <a:prstGeom prst="rect">
            <a:avLst/>
          </a:prstGeom>
          <a:noFill/>
          <a:ln w="28575">
            <a:solidFill>
              <a:srgbClr val="009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8" y="44624"/>
            <a:ext cx="9157108" cy="647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14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/>
          <a:stretch/>
        </p:blipFill>
        <p:spPr bwMode="auto">
          <a:xfrm>
            <a:off x="1332625" y="1789272"/>
            <a:ext cx="6840759" cy="4276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Регистрация на Портале поставщиков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599" y="965918"/>
            <a:ext cx="75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Для регистрации используется </a:t>
            </a:r>
            <a:r>
              <a:rPr lang="ru-RU" sz="2400" u="sng" dirty="0">
                <a:latin typeface="+mj-lt"/>
              </a:rPr>
              <a:t>усиленная квалифицированная</a:t>
            </a:r>
            <a:r>
              <a:rPr lang="ru-RU" sz="2400" dirty="0">
                <a:latin typeface="+mj-lt"/>
              </a:rPr>
              <a:t> ЭП </a:t>
            </a:r>
            <a:r>
              <a:rPr lang="ru-RU" sz="2400" u="sng" dirty="0">
                <a:latin typeface="+mj-lt"/>
              </a:rPr>
              <a:t>юридического лица</a:t>
            </a:r>
          </a:p>
        </p:txBody>
      </p:sp>
    </p:spTree>
    <p:extLst>
      <p:ext uri="{BB962C8B-B14F-4D97-AF65-F5344CB8AC3E}">
        <p14:creationId xmlns:p14="http://schemas.microsoft.com/office/powerpoint/2010/main" val="310224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Регистрация на Портале поставщиков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3" y="836712"/>
            <a:ext cx="799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После подтверждения электронной почты и смены временного пароля необходимо заполнить сведения об организации</a:t>
            </a:r>
            <a:endParaRPr lang="ru-RU" sz="2000" u="sng" dirty="0">
              <a:latin typeface="+mj-lt"/>
            </a:endParaRPr>
          </a:p>
        </p:txBody>
      </p:sp>
      <p:pic>
        <p:nvPicPr>
          <p:cNvPr id="6" name="pictur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7"/>
          <a:stretch/>
        </p:blipFill>
        <p:spPr>
          <a:xfrm>
            <a:off x="1804987" y="1481526"/>
            <a:ext cx="5534025" cy="52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Регистрация на Портале поставщиков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3" y="836712"/>
            <a:ext cx="799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После отправки заявки на регистрацию ее статус можно просмотреть в разделе</a:t>
            </a:r>
            <a:r>
              <a:rPr lang="en-US" sz="2000" dirty="0">
                <a:latin typeface="+mj-lt"/>
              </a:rPr>
              <a:t> “</a:t>
            </a:r>
            <a:r>
              <a:rPr lang="ru-RU" sz="2000" dirty="0">
                <a:latin typeface="+mj-lt"/>
              </a:rPr>
              <a:t>Отправленные заявки</a:t>
            </a:r>
            <a:r>
              <a:rPr lang="en-US" sz="2000" dirty="0">
                <a:latin typeface="+mj-lt"/>
              </a:rPr>
              <a:t>”</a:t>
            </a:r>
            <a:endParaRPr lang="ru-RU" sz="2000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2CB0A5-F881-40FF-8240-A76C8D694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33" y="1772816"/>
            <a:ext cx="64865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3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05"/>
            <a:ext cx="9144000" cy="646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90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Проведение котировочных сессий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3" y="836712"/>
            <a:ext cx="799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Для проведения котировочной сессии необходимо выбрать соответствующую вкладку в разделе «Магазин»</a:t>
            </a:r>
            <a:endParaRPr lang="ru-RU" sz="2000" u="sng" dirty="0">
              <a:latin typeface="+mj-lt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1565783" y="1484784"/>
            <a:ext cx="5940425" cy="148463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68"/>
          <a:stretch/>
        </p:blipFill>
        <p:spPr bwMode="auto">
          <a:xfrm>
            <a:off x="1565784" y="3645024"/>
            <a:ext cx="5940424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9" y="4653136"/>
            <a:ext cx="5544616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9554" y="3009146"/>
            <a:ext cx="799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Далее выбираем тип котировочной сессии (классификатора) – справочник продукции Портала или </a:t>
            </a:r>
            <a:r>
              <a:rPr lang="ru-RU" sz="2000" u="sng" dirty="0">
                <a:latin typeface="+mj-lt"/>
              </a:rPr>
              <a:t>ОКПД 2</a:t>
            </a:r>
          </a:p>
        </p:txBody>
      </p:sp>
    </p:spTree>
    <p:extLst>
      <p:ext uri="{BB962C8B-B14F-4D97-AF65-F5344CB8AC3E}">
        <p14:creationId xmlns:p14="http://schemas.microsoft.com/office/powerpoint/2010/main" val="107963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39"/>
            <a:ext cx="75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+mj-lt"/>
              </a:rPr>
              <a:t>Проведение котировочных сессий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63284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3" y="836712"/>
            <a:ext cx="799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Спецификация котировочной сессии</a:t>
            </a:r>
            <a:endParaRPr lang="ru-RU" sz="2000" u="sng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D8C07E-3503-496C-98D1-689B16C53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2276872"/>
            <a:ext cx="57721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9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332</Words>
  <Application>Microsoft Office PowerPoint</Application>
  <PresentationFormat>Экран (4:3)</PresentationFormat>
  <Paragraphs>49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 Владислав Валерьевич</dc:creator>
  <cp:lastModifiedBy>Маренов Павел Алексеевич</cp:lastModifiedBy>
  <cp:revision>50</cp:revision>
  <cp:lastPrinted>2018-08-20T12:52:20Z</cp:lastPrinted>
  <dcterms:created xsi:type="dcterms:W3CDTF">2018-08-17T10:44:59Z</dcterms:created>
  <dcterms:modified xsi:type="dcterms:W3CDTF">2018-12-07T06:49:13Z</dcterms:modified>
</cp:coreProperties>
</file>