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61" r:id="rId4"/>
    <p:sldId id="272" r:id="rId5"/>
    <p:sldId id="291" r:id="rId6"/>
    <p:sldId id="292" r:id="rId7"/>
    <p:sldId id="259" r:id="rId8"/>
    <p:sldId id="293" r:id="rId9"/>
    <p:sldId id="294" r:id="rId10"/>
    <p:sldId id="295" r:id="rId11"/>
    <p:sldId id="304" r:id="rId12"/>
    <p:sldId id="305" r:id="rId13"/>
    <p:sldId id="258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64" r:id="rId23"/>
    <p:sldId id="263" r:id="rId24"/>
    <p:sldId id="262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9"/>
    <a:srgbClr val="55C3D8"/>
    <a:srgbClr val="C5C3C3"/>
    <a:srgbClr val="5B9BD5"/>
    <a:srgbClr val="4BD1FA"/>
    <a:srgbClr val="ED1160"/>
    <a:srgbClr val="3BC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2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0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1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6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9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15FF-5B23-4B5C-BE76-F5F059CFD1B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732A-4DD6-4599-AEE8-3F899A245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4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2400" y="2555530"/>
            <a:ext cx="50085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54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54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0999" y="2550913"/>
            <a:ext cx="477040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600" b="0" dirty="0">
                <a:solidFill>
                  <a:srgbClr val="55C3D8"/>
                </a:solidFill>
                <a:latin typeface="+mj-lt"/>
              </a:rPr>
              <a:t>ИНСТРУМЕНТ</a:t>
            </a:r>
          </a:p>
          <a:p>
            <a:pPr algn="l"/>
            <a:r>
              <a:rPr lang="ru-RU" sz="3600" b="0" dirty="0">
                <a:solidFill>
                  <a:srgbClr val="55C3D8"/>
                </a:solidFill>
                <a:latin typeface="+mj-lt"/>
              </a:rPr>
              <a:t>ГАРАНТИРОВАННОГО</a:t>
            </a:r>
          </a:p>
          <a:p>
            <a:pPr algn="l"/>
            <a:r>
              <a:rPr lang="ru-RU" sz="3600" b="0" dirty="0">
                <a:solidFill>
                  <a:srgbClr val="55C3D8"/>
                </a:solidFill>
                <a:latin typeface="+mj-lt"/>
              </a:rPr>
              <a:t>ДОСТУПА К ЗАКУПКАМ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5617" y="299801"/>
            <a:ext cx="2180991" cy="48021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95788" y="4286579"/>
            <a:ext cx="4770401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3600" b="0" dirty="0">
                <a:solidFill>
                  <a:srgbClr val="55C3D8"/>
                </a:solidFill>
                <a:latin typeface="+mj-lt"/>
              </a:rPr>
              <a:t>zakupki.mos.ru</a:t>
            </a:r>
            <a:endParaRPr lang="ru-RU" sz="3600" b="0" dirty="0">
              <a:solidFill>
                <a:srgbClr val="55C3D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45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98" y="183736"/>
            <a:ext cx="369739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Публикация</a:t>
            </a:r>
          </a:p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оферт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85" y="1341095"/>
            <a:ext cx="5130800" cy="3507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56518"/>
          <a:stretch/>
        </p:blipFill>
        <p:spPr>
          <a:xfrm>
            <a:off x="848186" y="4848224"/>
            <a:ext cx="5130800" cy="1628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t="60369" b="-1"/>
          <a:stretch/>
        </p:blipFill>
        <p:spPr>
          <a:xfrm>
            <a:off x="6631496" y="1341095"/>
            <a:ext cx="5130800" cy="1484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b="7244"/>
          <a:stretch/>
        </p:blipFill>
        <p:spPr>
          <a:xfrm>
            <a:off x="6631496" y="2976319"/>
            <a:ext cx="5130800" cy="1805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496" y="4848224"/>
            <a:ext cx="5130800" cy="16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97" y="359125"/>
            <a:ext cx="3697398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Развитие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r="43950"/>
          <a:stretch/>
        </p:blipFill>
        <p:spPr>
          <a:xfrm>
            <a:off x="450817" y="2180522"/>
            <a:ext cx="4420722" cy="4623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818" y="1163250"/>
            <a:ext cx="442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Переход на массовую загрузку структурированных предложений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рыночном формате </a:t>
            </a:r>
            <a:r>
              <a:rPr lang="en-US" sz="2000" b="1" dirty="0">
                <a:solidFill>
                  <a:schemeClr val="bg1"/>
                </a:solidFill>
              </a:rPr>
              <a:t>YML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717" y="1163249"/>
            <a:ext cx="442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ИЗМЕНЕНИЕ ФОРМАТА ПУБЛИКАЦИИ ПРЕДЛОЖЕНИЙ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7022" y="2397281"/>
            <a:ext cx="2968000" cy="755356"/>
          </a:xfrm>
          <a:prstGeom prst="roundRect">
            <a:avLst/>
          </a:prstGeom>
          <a:solidFill>
            <a:srgbClr val="DB01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ПОЗИЦИЯ КАТАЛОГА ПОРТАЛА/ОКПД2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7021" y="3532317"/>
            <a:ext cx="2968001" cy="1164444"/>
          </a:xfrm>
          <a:prstGeom prst="roundRect">
            <a:avLst/>
          </a:prstGeom>
          <a:solidFill>
            <a:srgbClr val="DB01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СТАНДАРТИЗИРОВАННАЯ ТОВАРНАЯ ЕДИНИЦА (СТЕ)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конкретный товар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87020" y="5049493"/>
            <a:ext cx="2968001" cy="1164444"/>
          </a:xfrm>
          <a:prstGeom prst="roundRect">
            <a:avLst/>
          </a:prstGeom>
          <a:solidFill>
            <a:srgbClr val="DB01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ОФЕРТЫ ПОСТАВЩИКА ПО КОНКРЕТНОЙ СТЕ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9930257" y="3552351"/>
            <a:ext cx="1956326" cy="1144410"/>
          </a:xfrm>
          <a:prstGeom prst="wedgeRectCallout">
            <a:avLst>
              <a:gd name="adj1" fmla="val -123946"/>
              <a:gd name="adj2" fmla="val -9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ЗАКАЗЧИК ВЫБИРАЕТ ТОВАР, А НЕ ОФЕРТУ</a:t>
            </a:r>
          </a:p>
        </p:txBody>
      </p:sp>
    </p:spTree>
    <p:extLst>
      <p:ext uri="{BB962C8B-B14F-4D97-AF65-F5344CB8AC3E}">
        <p14:creationId xmlns:p14="http://schemas.microsoft.com/office/powerpoint/2010/main" val="310495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97" y="359125"/>
            <a:ext cx="3697398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Развитие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818" y="1163250"/>
            <a:ext cx="442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Переход на массовую загрузку структурированных предложений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рыночном формат </a:t>
            </a:r>
            <a:r>
              <a:rPr lang="en-US" sz="2000" b="1" dirty="0">
                <a:solidFill>
                  <a:schemeClr val="bg1"/>
                </a:solidFill>
              </a:rPr>
              <a:t>YML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717" y="1163249"/>
            <a:ext cx="442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ИЗМЕНЕНИЕ ФОРМАТА ПУБЛИКАЦИИ ПРЕДЛОЖЕНИЙ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F34D7-87EA-40BC-AAEB-E8B63AA6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2" y="1871135"/>
            <a:ext cx="4976623" cy="46835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D1B29C-140B-4AC0-BA01-D6582542E4F5}"/>
              </a:ext>
            </a:extLst>
          </p:cNvPr>
          <p:cNvSpPr txBox="1"/>
          <p:nvPr/>
        </p:nvSpPr>
        <p:spPr>
          <a:xfrm>
            <a:off x="450818" y="2351674"/>
            <a:ext cx="4420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err="1">
                <a:solidFill>
                  <a:schemeClr val="bg1"/>
                </a:solidFill>
              </a:rPr>
              <a:t>Общерыночный</a:t>
            </a:r>
            <a:r>
              <a:rPr lang="ru-RU" sz="2000" b="1" dirty="0">
                <a:solidFill>
                  <a:schemeClr val="bg1"/>
                </a:solidFill>
              </a:rPr>
              <a:t> формат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</a:rPr>
              <a:t>Указание всех сведений о товаре, работе, услуге без необходимости конвертации в формат Портала поставщиков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</a:rPr>
              <a:t>Структурированный и содержательный каталог, охватывающий значительную часть номенклатуры рынка</a:t>
            </a:r>
          </a:p>
        </p:txBody>
      </p:sp>
    </p:spTree>
    <p:extLst>
      <p:ext uri="{BB962C8B-B14F-4D97-AF65-F5344CB8AC3E}">
        <p14:creationId xmlns:p14="http://schemas.microsoft.com/office/powerpoint/2010/main" val="376960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855" t="22642" r="3727" b="15902"/>
          <a:stretch/>
        </p:blipFill>
        <p:spPr>
          <a:xfrm>
            <a:off x="1023214" y="2083844"/>
            <a:ext cx="10115550" cy="3683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5249" y="158995"/>
            <a:ext cx="381642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КОТИРОВОЧНЫЕ СЕССИИ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7775" y="84843"/>
            <a:ext cx="529580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МЕХАНИЗМ КОНКУРЕНТНОГО ОПРЕДЕЛЕНИЯ ПОСТАВЩИКА В ЗАКУПКАХ МАЛОГО ОБЪЕМА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6785" y="1059167"/>
            <a:ext cx="2994118" cy="1158806"/>
          </a:xfrm>
          <a:prstGeom prst="roundRect">
            <a:avLst/>
          </a:prstGeom>
          <a:solidFill>
            <a:schemeClr val="bg1">
              <a:alpha val="29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27914" y="1039397"/>
            <a:ext cx="3215970" cy="1201232"/>
          </a:xfrm>
          <a:prstGeom prst="roundRect">
            <a:avLst/>
          </a:prstGeom>
          <a:solidFill>
            <a:schemeClr val="bg1">
              <a:alpha val="32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55" y="1071078"/>
            <a:ext cx="53435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0" u="none" strike="noStrike" baseline="0" dirty="0">
                <a:solidFill>
                  <a:schemeClr val="bg1"/>
                </a:solidFill>
                <a:latin typeface="DINPro-Medium"/>
              </a:rPr>
              <a:t>ШАГ </a:t>
            </a:r>
          </a:p>
          <a:p>
            <a:r>
              <a:rPr lang="ru-RU" sz="1600" i="0" u="none" strike="noStrike" baseline="0" dirty="0">
                <a:solidFill>
                  <a:schemeClr val="bg1"/>
                </a:solidFill>
                <a:latin typeface="DINPro-Medium"/>
              </a:rPr>
              <a:t>Котировочной</a:t>
            </a:r>
            <a:r>
              <a:rPr lang="ru-RU" sz="1600" dirty="0">
                <a:solidFill>
                  <a:schemeClr val="bg1"/>
                </a:solidFill>
                <a:latin typeface="DINPro-Medium"/>
              </a:rPr>
              <a:t> </a:t>
            </a:r>
            <a:r>
              <a:rPr lang="ru-RU" sz="1600" b="0" i="0" u="none" strike="noStrike" baseline="0" dirty="0">
                <a:solidFill>
                  <a:schemeClr val="bg1"/>
                </a:solidFill>
                <a:latin typeface="DINPro-Medium"/>
              </a:rPr>
              <a:t>сессии </a:t>
            </a:r>
          </a:p>
          <a:p>
            <a:r>
              <a:rPr lang="ru-RU" sz="2400" b="1" i="0" u="none" strike="noStrike" baseline="0" dirty="0">
                <a:solidFill>
                  <a:srgbClr val="00CDFF"/>
                </a:solidFill>
                <a:latin typeface="DINPro-Bold"/>
              </a:rPr>
              <a:t>0,5 %</a:t>
            </a:r>
          </a:p>
          <a:p>
            <a:r>
              <a:rPr lang="ru-RU" sz="1400" b="1" i="0" u="none" strike="noStrike" baseline="0" dirty="0">
                <a:solidFill>
                  <a:schemeClr val="bg1"/>
                </a:solidFill>
                <a:latin typeface="DINPro-Medium"/>
              </a:rPr>
              <a:t>кратно 10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58523" y="1059167"/>
            <a:ext cx="3521684" cy="1158806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84430" y="1076092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0" u="none" strike="noStrike" baseline="0" dirty="0">
                <a:solidFill>
                  <a:schemeClr val="bg1"/>
                </a:solidFill>
                <a:latin typeface="DINPro-Medium"/>
              </a:rPr>
              <a:t>ВРЕМЯ ПРОВЕДЕНИЯ</a:t>
            </a:r>
          </a:p>
          <a:p>
            <a:r>
              <a:rPr lang="ru-RU" sz="2400" b="1" i="0" u="none" strike="noStrike" baseline="0" dirty="0">
                <a:solidFill>
                  <a:srgbClr val="00CDFF"/>
                </a:solidFill>
                <a:latin typeface="DINPro-Bold"/>
              </a:rPr>
              <a:t>24/7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03908" y="1059430"/>
            <a:ext cx="5343525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0" u="none" strike="noStrike" baseline="0" dirty="0">
                <a:solidFill>
                  <a:schemeClr val="bg1"/>
                </a:solidFill>
                <a:latin typeface="DINPro-Medium"/>
              </a:rPr>
              <a:t>СРОК ПОДПИСАНИЯ ОФЕРТЫ</a:t>
            </a:r>
          </a:p>
          <a:p>
            <a:r>
              <a:rPr lang="ru-RU" b="1" i="0" u="none" strike="noStrike" baseline="0" dirty="0">
                <a:solidFill>
                  <a:schemeClr val="bg1"/>
                </a:solidFill>
                <a:latin typeface="DINPro-Medium"/>
              </a:rPr>
              <a:t>ПОБЕДИТЕЛЕМ </a:t>
            </a:r>
          </a:p>
          <a:p>
            <a:r>
              <a:rPr lang="ru-RU" b="1" i="0" u="none" strike="noStrike" baseline="0" dirty="0">
                <a:solidFill>
                  <a:srgbClr val="00CDFF"/>
                </a:solidFill>
                <a:latin typeface="DINPro-Bold"/>
              </a:rPr>
              <a:t>1 РАБОЧИЙ ДЕНЬ</a:t>
            </a:r>
          </a:p>
          <a:p>
            <a:r>
              <a:rPr lang="ru-RU" sz="1600" b="0" i="0" u="none" strike="noStrike" baseline="0" dirty="0">
                <a:solidFill>
                  <a:schemeClr val="bg1"/>
                </a:solidFill>
                <a:latin typeface="DINPro-Medium"/>
              </a:rPr>
              <a:t>с учетом выходных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971" y="216408"/>
            <a:ext cx="2180991" cy="4802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811" y="6362729"/>
            <a:ext cx="1660726" cy="266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0213" y="5789586"/>
            <a:ext cx="204392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ЭФФЕКТЫ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 января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4545" y="5834941"/>
            <a:ext cx="204392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</a:rPr>
              <a:t>ПРОВЕДЕНО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</a:rPr>
              <a:t>42 тыс.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</a:rPr>
              <a:t>КОТИРОВОЧНЫХ СЕССИЙ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6680" y="5858029"/>
            <a:ext cx="2043921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</a:rPr>
              <a:t>НА СУММУ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</a:rPr>
              <a:t>СВЫШЕ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0438" y="6280006"/>
            <a:ext cx="276116" cy="300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59086" y="5872340"/>
            <a:ext cx="204392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</a:rPr>
              <a:t>ЭКОНОМИЯ</a:t>
            </a: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</a:rPr>
              <a:t>825 </a:t>
            </a:r>
            <a:r>
              <a:rPr lang="ru-RU" b="1" dirty="0">
                <a:solidFill>
                  <a:schemeClr val="bg1"/>
                </a:solidFill>
              </a:rPr>
              <a:t>МЛН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26001" y="5852570"/>
            <a:ext cx="204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</a:rPr>
              <a:t>НОВЫХ ПОСТАВЩИКОВ</a:t>
            </a: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</a:rPr>
              <a:t>11 </a:t>
            </a:r>
            <a:r>
              <a:rPr lang="ru-RU" b="1" dirty="0">
                <a:solidFill>
                  <a:schemeClr val="bg1"/>
                </a:solidFill>
              </a:rPr>
              <a:t>ТЫС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65923" y="6235298"/>
            <a:ext cx="106150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</a:rPr>
              <a:t>4 </a:t>
            </a:r>
            <a:r>
              <a:rPr lang="ru-RU" b="1" dirty="0">
                <a:solidFill>
                  <a:schemeClr val="bg1"/>
                </a:solidFill>
              </a:rPr>
              <a:t>МЛРД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7118112" y="5947032"/>
            <a:ext cx="218548" cy="6659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9104526" y="5932938"/>
            <a:ext cx="218548" cy="6659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834" y="6262602"/>
            <a:ext cx="276116" cy="300479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4" t="42300" r="41540" b="34899"/>
          <a:stretch/>
        </p:blipFill>
        <p:spPr bwMode="auto">
          <a:xfrm>
            <a:off x="5617029" y="2891246"/>
            <a:ext cx="1497874" cy="15675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700824" y="2892623"/>
            <a:ext cx="969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ЗАКАЗЧИК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6630" y="3247900"/>
            <a:ext cx="146197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Формирует</a:t>
            </a:r>
          </a:p>
          <a:p>
            <a:r>
              <a:rPr lang="ru-RU" sz="1100" dirty="0">
                <a:solidFill>
                  <a:schemeClr val="bg1"/>
                </a:solidFill>
              </a:rPr>
              <a:t>экспресс-ТЗ </a:t>
            </a:r>
          </a:p>
          <a:p>
            <a:r>
              <a:rPr lang="ru-RU" sz="1100" dirty="0">
                <a:solidFill>
                  <a:schemeClr val="bg1"/>
                </a:solidFill>
              </a:rPr>
              <a:t>непосредственно </a:t>
            </a:r>
          </a:p>
          <a:p>
            <a:r>
              <a:rPr lang="ru-RU" sz="1100" dirty="0">
                <a:solidFill>
                  <a:schemeClr val="bg1"/>
                </a:solidFill>
              </a:rPr>
              <a:t>из ЕАИСТ </a:t>
            </a:r>
          </a:p>
          <a:p>
            <a:r>
              <a:rPr lang="ru-RU" sz="1100" dirty="0">
                <a:solidFill>
                  <a:schemeClr val="bg1"/>
                </a:solidFill>
              </a:rPr>
              <a:t>по нескольким </a:t>
            </a:r>
          </a:p>
          <a:p>
            <a:r>
              <a:rPr lang="ru-RU" sz="1100" dirty="0">
                <a:solidFill>
                  <a:schemeClr val="bg1"/>
                </a:solidFill>
              </a:rPr>
              <a:t>позициям одной </a:t>
            </a:r>
          </a:p>
          <a:p>
            <a:r>
              <a:rPr lang="ru-RU" sz="1100" dirty="0">
                <a:solidFill>
                  <a:schemeClr val="bg1"/>
                </a:solidFill>
              </a:rPr>
              <a:t>товарной группы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8" t="33061" r="20236" b="58705"/>
          <a:stretch/>
        </p:blipFill>
        <p:spPr bwMode="auto">
          <a:xfrm>
            <a:off x="7524206" y="2272937"/>
            <a:ext cx="2194560" cy="5660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24572" y="2268709"/>
            <a:ext cx="220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Автоматизированное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оповещение поставщиков требуемой продукции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5" t="38508" r="9046" b="57692"/>
          <a:stretch/>
        </p:blipFill>
        <p:spPr bwMode="auto">
          <a:xfrm>
            <a:off x="9927771" y="2647406"/>
            <a:ext cx="1175658" cy="2612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7" t="49338" r="9367" b="44709"/>
          <a:stretch/>
        </p:blipFill>
        <p:spPr bwMode="auto">
          <a:xfrm>
            <a:off x="9927771" y="3544389"/>
            <a:ext cx="1288869" cy="4093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3" t="61814" r="13037" b="34893"/>
          <a:stretch/>
        </p:blipFill>
        <p:spPr bwMode="auto">
          <a:xfrm>
            <a:off x="9945190" y="4554583"/>
            <a:ext cx="975360" cy="226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3" t="61814" r="13037" b="34893"/>
          <a:stretch/>
        </p:blipFill>
        <p:spPr bwMode="auto">
          <a:xfrm>
            <a:off x="10097590" y="4706983"/>
            <a:ext cx="975360" cy="226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8" t="50288" r="24295" b="39453"/>
          <a:stretch/>
        </p:blipFill>
        <p:spPr bwMode="auto">
          <a:xfrm>
            <a:off x="8138162" y="4045177"/>
            <a:ext cx="1654628" cy="705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8" t="65993" r="16812" b="28181"/>
          <a:stretch/>
        </p:blipFill>
        <p:spPr bwMode="auto">
          <a:xfrm>
            <a:off x="8952411" y="5146766"/>
            <a:ext cx="1811383" cy="4005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3" t="63523" r="42212" b="30904"/>
          <a:stretch/>
        </p:blipFill>
        <p:spPr bwMode="auto">
          <a:xfrm>
            <a:off x="6244047" y="5129350"/>
            <a:ext cx="1567542" cy="383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7" t="75241" r="58137" b="18806"/>
          <a:stretch/>
        </p:blipFill>
        <p:spPr bwMode="auto">
          <a:xfrm>
            <a:off x="3648891" y="5164182"/>
            <a:ext cx="1428206" cy="4093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72518" r="80759" b="21909"/>
          <a:stretch/>
        </p:blipFill>
        <p:spPr bwMode="auto">
          <a:xfrm>
            <a:off x="1550127" y="5129350"/>
            <a:ext cx="914400" cy="383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033430" y="2738734"/>
            <a:ext cx="116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ПОСТАВЩИК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006178" y="3624926"/>
            <a:ext cx="121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ПОСТАВЩИК-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ПОБЕДИТЕЛЬ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60680" y="4648200"/>
            <a:ext cx="116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ПОСТАВЩИК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3390" y="4128577"/>
            <a:ext cx="1863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По итогам проведения котировочной сессии формируется проект контракта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4748" y="5107041"/>
            <a:ext cx="80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БЕЗ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ЗАЯВОК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85449" y="5081236"/>
            <a:ext cx="1439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МГНОВЕННАЯ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АККРЕДИТАЦИЯ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91960" y="5064766"/>
            <a:ext cx="160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БЕЗ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ПОРУЧИТЕЛЬСТВА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60242" y="5107041"/>
            <a:ext cx="188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СНИЖЕНИЕ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НАГРУЗКИ НА БИЗНЕС</a:t>
            </a:r>
          </a:p>
        </p:txBody>
      </p:sp>
    </p:spTree>
    <p:extLst>
      <p:ext uri="{BB962C8B-B14F-4D97-AF65-F5344CB8AC3E}">
        <p14:creationId xmlns:p14="http://schemas.microsoft.com/office/powerpoint/2010/main" val="271355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10799"/>
            <a:ext cx="529580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МЕХАНИЗМ КОНКУРЕНТНОГО ОПРЕДЕЛЕНИЯ ПОСТАВЩИКА В ЗАКУПКАХ МАЛОГО ОБЪЕМА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789" y="1345229"/>
            <a:ext cx="9296400" cy="473412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7476742" y="3990975"/>
            <a:ext cx="609983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10799"/>
            <a:ext cx="529580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МЕХАНИЗМ КОНКУРЕНТНОГО ОПРЕДЕЛЕНИЯ ПОСТАВЩИКА В ЗАКУПКАХ МАЛОГО ОБЪЕМА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4" y="1207702"/>
            <a:ext cx="10310089" cy="504651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895592" y="1448033"/>
            <a:ext cx="609983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5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10799"/>
            <a:ext cx="529580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МЕХАНИЗМ КОНКУРЕНТНОГО ОПРЕДЕЛЕНИЯ ПОСТАВЩИКА В ЗАКУПКАХ МАЛОГО ОБЪЕМА</a:t>
            </a:r>
          </a:p>
        </p:txBody>
      </p:sp>
      <p:pic>
        <p:nvPicPr>
          <p:cNvPr id="8196" name="Picture 4" descr="http://zakupki.mos.ru/Content/design/images/guide/_2017-12-19_html_9b4570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207703"/>
            <a:ext cx="4681735" cy="52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019167" y="5696183"/>
            <a:ext cx="609983" cy="5048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005" y="1207702"/>
            <a:ext cx="6359514" cy="52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10799"/>
            <a:ext cx="529580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МЕХАНИЗМ КОНКУРЕНТНОГО ОПРЕДЕЛЕНИЯ ПОСТАВЩИКА В ЗАКУПКАХ МАЛОГО ОБЪЕМА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1285256"/>
            <a:ext cx="5518932" cy="3115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679" y="1285256"/>
            <a:ext cx="5910904" cy="47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10799"/>
            <a:ext cx="529580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МЕХАНИЗМ КОНКУРЕНТНОГО ОПРЕДЕЛЕНИЯ ПОСТАВЩИКА В ЗАКУПКАХ МАЛОГО ОБЪЕМА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273" y="1376618"/>
            <a:ext cx="6488097" cy="47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92687"/>
            <a:ext cx="5295801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ПОДАЧА ПРЕДЛОЖЕНИЙ </a:t>
            </a:r>
            <a:br>
              <a:rPr lang="ru-RU" sz="2400" b="0" dirty="0">
                <a:solidFill>
                  <a:srgbClr val="55C3D8"/>
                </a:solidFill>
              </a:rPr>
            </a:br>
            <a:r>
              <a:rPr lang="ru-RU" sz="2400" b="0" dirty="0">
                <a:solidFill>
                  <a:srgbClr val="55C3D8"/>
                </a:solidFill>
              </a:rPr>
              <a:t>ПО ПОТРЕБНОСТИ</a:t>
            </a:r>
          </a:p>
        </p:txBody>
      </p:sp>
      <p:pic>
        <p:nvPicPr>
          <p:cNvPr id="1026" name="Рисунок 933121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162050"/>
            <a:ext cx="59436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8435662" y="2293034"/>
            <a:ext cx="2539860" cy="1575581"/>
          </a:xfrm>
          <a:prstGeom prst="wedgeRectCallout">
            <a:avLst>
              <a:gd name="adj1" fmla="val -124408"/>
              <a:gd name="adj2" fmla="val -4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Необходимо выбрать потребность в статусе «Прием предложений»</a:t>
            </a:r>
          </a:p>
        </p:txBody>
      </p:sp>
    </p:spTree>
    <p:extLst>
      <p:ext uri="{BB962C8B-B14F-4D97-AF65-F5344CB8AC3E}">
        <p14:creationId xmlns:p14="http://schemas.microsoft.com/office/powerpoint/2010/main" val="206222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5617" y="299801"/>
            <a:ext cx="2180991" cy="480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69" t="24741" r="57222" b="17766"/>
          <a:stretch/>
        </p:blipFill>
        <p:spPr>
          <a:xfrm>
            <a:off x="8467" y="1710267"/>
            <a:ext cx="5207000" cy="3945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44861" t="25851" r="5417" b="62675"/>
          <a:stretch/>
        </p:blipFill>
        <p:spPr>
          <a:xfrm>
            <a:off x="5477934" y="1769532"/>
            <a:ext cx="6062133" cy="787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4375" t="48922" r="20625" b="42318"/>
          <a:stretch/>
        </p:blipFill>
        <p:spPr>
          <a:xfrm>
            <a:off x="5435600" y="3352800"/>
            <a:ext cx="4267201" cy="601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44306" t="65085" r="4861" b="31337"/>
          <a:stretch/>
        </p:blipFill>
        <p:spPr>
          <a:xfrm>
            <a:off x="5367868" y="4461932"/>
            <a:ext cx="6197600" cy="2455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58958" t="71623" r="37362" b="16163"/>
          <a:stretch/>
        </p:blipFill>
        <p:spPr>
          <a:xfrm>
            <a:off x="7188200" y="4910666"/>
            <a:ext cx="448734" cy="838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21528" t="85935" r="5625" b="10857"/>
          <a:stretch/>
        </p:blipFill>
        <p:spPr>
          <a:xfrm>
            <a:off x="2556933" y="5892800"/>
            <a:ext cx="8881533" cy="220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44575" y="21872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0999" y="214108"/>
            <a:ext cx="4770401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600" b="0" dirty="0">
                <a:solidFill>
                  <a:srgbClr val="55C3D8"/>
                </a:solidFill>
                <a:latin typeface="+mj-lt"/>
              </a:rPr>
              <a:t>инструмент гарантированного доступа к закупкам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018" y="1402113"/>
            <a:ext cx="148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ДЛЯ ВСЕХ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7934" y="2532950"/>
            <a:ext cx="1278084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Витрина контрактной системы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8352" y="2532950"/>
            <a:ext cx="127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Участие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в закупках регионов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5335" y="2532950"/>
            <a:ext cx="144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Информация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о заказчиках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и поставщиках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0318" y="2556933"/>
            <a:ext cx="144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Котировочные сессии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7934" y="3935567"/>
            <a:ext cx="116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Подписка на закупки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8351" y="3952499"/>
            <a:ext cx="152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Закупки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малого объема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22732" y="3952499"/>
            <a:ext cx="171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Электронный документооборот</a:t>
            </a:r>
          </a:p>
          <a:p>
            <a:pPr>
              <a:lnSpc>
                <a:spcPct val="7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018" y="4773783"/>
            <a:ext cx="165026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>
                <a:solidFill>
                  <a:srgbClr val="4BD0F9"/>
                </a:solidFill>
              </a:rPr>
              <a:t>БОЛЕЕ</a:t>
            </a:r>
          </a:p>
          <a:p>
            <a:pPr>
              <a:lnSpc>
                <a:spcPct val="75000"/>
              </a:lnSpc>
            </a:pPr>
            <a:r>
              <a:rPr lang="ru-RU" sz="2800" b="1" dirty="0">
                <a:solidFill>
                  <a:srgbClr val="4BD0F9"/>
                </a:solidFill>
              </a:rPr>
              <a:t>102 ТЫС.</a:t>
            </a:r>
          </a:p>
          <a:p>
            <a:pPr>
              <a:lnSpc>
                <a:spcPct val="75000"/>
              </a:lnSpc>
            </a:pPr>
            <a:r>
              <a:rPr lang="ru-RU" sz="2000" b="1" dirty="0">
                <a:solidFill>
                  <a:srgbClr val="4BD0F9"/>
                </a:solidFill>
              </a:rPr>
              <a:t>поставщиков</a:t>
            </a:r>
          </a:p>
          <a:p>
            <a:pPr>
              <a:lnSpc>
                <a:spcPct val="75000"/>
              </a:lnSpc>
            </a:pPr>
            <a:r>
              <a:rPr lang="ru-RU" sz="1600" dirty="0">
                <a:solidFill>
                  <a:srgbClr val="4BD0F9"/>
                </a:solidFill>
              </a:rPr>
              <a:t>с 2013 года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83870" y="4773783"/>
            <a:ext cx="1650260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endParaRPr lang="ru-RU" sz="2000" b="1" dirty="0">
              <a:solidFill>
                <a:srgbClr val="4BD0F9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2800" b="1" dirty="0">
                <a:solidFill>
                  <a:srgbClr val="4BD0F9"/>
                </a:solidFill>
              </a:rPr>
              <a:t>86 %</a:t>
            </a:r>
          </a:p>
          <a:p>
            <a:pPr>
              <a:lnSpc>
                <a:spcPct val="75000"/>
              </a:lnSpc>
            </a:pPr>
            <a:r>
              <a:rPr lang="ru-RU" sz="2000" b="1" dirty="0">
                <a:solidFill>
                  <a:srgbClr val="4BD0F9"/>
                </a:solidFill>
              </a:rPr>
              <a:t>поставщиков</a:t>
            </a:r>
          </a:p>
          <a:p>
            <a:pPr>
              <a:lnSpc>
                <a:spcPct val="75000"/>
              </a:lnSpc>
            </a:pPr>
            <a:r>
              <a:rPr lang="ru-RU" sz="1600" dirty="0">
                <a:solidFill>
                  <a:srgbClr val="4BD0F9"/>
                </a:solidFill>
              </a:rPr>
              <a:t>СМП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88206" y="4787310"/>
            <a:ext cx="208787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endParaRPr lang="ru-RU" sz="2000" b="1" dirty="0">
              <a:solidFill>
                <a:srgbClr val="4BD0F9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2800" b="1" dirty="0">
                <a:solidFill>
                  <a:srgbClr val="4BD0F9"/>
                </a:solidFill>
              </a:rPr>
              <a:t>90 %</a:t>
            </a:r>
          </a:p>
          <a:p>
            <a:pPr>
              <a:lnSpc>
                <a:spcPct val="75000"/>
              </a:lnSpc>
            </a:pPr>
            <a:r>
              <a:rPr lang="ru-RU" sz="2000" b="1" dirty="0">
                <a:solidFill>
                  <a:srgbClr val="4BD0F9"/>
                </a:solidFill>
              </a:rPr>
              <a:t>поставщиков</a:t>
            </a:r>
          </a:p>
          <a:p>
            <a:pPr>
              <a:lnSpc>
                <a:spcPct val="75000"/>
              </a:lnSpc>
            </a:pPr>
            <a:r>
              <a:rPr lang="ru-RU" sz="1600" dirty="0">
                <a:solidFill>
                  <a:srgbClr val="4BD0F9"/>
                </a:solidFill>
              </a:rPr>
              <a:t>заключают контракты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09218" y="6026033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ЗАКЛЮЧЕНО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33957" y="6026033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1,7 МЛН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14072" y="6195468"/>
            <a:ext cx="1278084" cy="3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более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3841" y="6195468"/>
            <a:ext cx="1278084" cy="3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контрактов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19812" y="6195468"/>
            <a:ext cx="1278084" cy="3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на сумму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87072" y="6026033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85 МЛРД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₽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0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92687"/>
            <a:ext cx="5295801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ПОДАЧА ПРЕДЛОЖЕНИЙ </a:t>
            </a:r>
            <a:br>
              <a:rPr lang="ru-RU" sz="2400" b="0" dirty="0">
                <a:solidFill>
                  <a:srgbClr val="55C3D8"/>
                </a:solidFill>
              </a:rPr>
            </a:br>
            <a:r>
              <a:rPr lang="ru-RU" sz="2400" b="0" dirty="0">
                <a:solidFill>
                  <a:srgbClr val="55C3D8"/>
                </a:solidFill>
              </a:rPr>
              <a:t>ПО ПОТРЕБНОСТИ</a:t>
            </a:r>
          </a:p>
        </p:txBody>
      </p:sp>
      <p:pic>
        <p:nvPicPr>
          <p:cNvPr id="2050" name="Рисунок 9331213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47" y="1019350"/>
            <a:ext cx="5255847" cy="577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8435662" y="2293034"/>
            <a:ext cx="2539860" cy="1575581"/>
          </a:xfrm>
          <a:prstGeom prst="wedgeRectCallout">
            <a:avLst>
              <a:gd name="adj1" fmla="val -139991"/>
              <a:gd name="adj2" fmla="val -9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Публикуем предложение выбирая оферту либо заполняя сведения вручную</a:t>
            </a:r>
          </a:p>
        </p:txBody>
      </p:sp>
    </p:spTree>
    <p:extLst>
      <p:ext uri="{BB962C8B-B14F-4D97-AF65-F5344CB8AC3E}">
        <p14:creationId xmlns:p14="http://schemas.microsoft.com/office/powerpoint/2010/main" val="314815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6400" y="192687"/>
            <a:ext cx="5295801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400" b="0" dirty="0">
                <a:solidFill>
                  <a:srgbClr val="55C3D8"/>
                </a:solidFill>
              </a:rPr>
              <a:t>ПОДАЧА ПРЕДЛОЖЕНИЙ </a:t>
            </a:r>
            <a:br>
              <a:rPr lang="ru-RU" sz="2400" b="0" dirty="0">
                <a:solidFill>
                  <a:srgbClr val="55C3D8"/>
                </a:solidFill>
              </a:rPr>
            </a:br>
            <a:r>
              <a:rPr lang="ru-RU" sz="2400" b="0" dirty="0">
                <a:solidFill>
                  <a:srgbClr val="55C3D8"/>
                </a:solidFill>
              </a:rPr>
              <a:t>ПО ПОТРЕБНОСТИ</a:t>
            </a:r>
          </a:p>
        </p:txBody>
      </p:sp>
      <p:pic>
        <p:nvPicPr>
          <p:cNvPr id="3074" name="Рисунок 933121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1019350"/>
            <a:ext cx="51530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8256227" y="3169009"/>
            <a:ext cx="2539860" cy="1575581"/>
          </a:xfrm>
          <a:prstGeom prst="wedgeRectCallout">
            <a:avLst>
              <a:gd name="adj1" fmla="val -149663"/>
              <a:gd name="adj2" fmla="val 70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отличие от котировочной сессии поданное предложение можно удалить</a:t>
            </a:r>
          </a:p>
        </p:txBody>
      </p:sp>
    </p:spTree>
    <p:extLst>
      <p:ext uri="{BB962C8B-B14F-4D97-AF65-F5344CB8AC3E}">
        <p14:creationId xmlns:p14="http://schemas.microsoft.com/office/powerpoint/2010/main" val="241947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TextBox 10"/>
          <p:cNvSpPr txBox="1"/>
          <p:nvPr/>
        </p:nvSpPr>
        <p:spPr>
          <a:xfrm>
            <a:off x="1091884" y="3355094"/>
            <a:ext cx="2268252" cy="24160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РАБОТА С ОФЕРТАМИ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3724" y="2674253"/>
            <a:ext cx="2268252" cy="24160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СЕРТИФИКАТЫ ЭЦП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0786" y="3023196"/>
            <a:ext cx="2268252" cy="24160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ТЕХНИЧЕСКИЕ ВОПРОСЫ</a:t>
            </a:r>
          </a:p>
        </p:txBody>
      </p:sp>
      <p:grpSp>
        <p:nvGrpSpPr>
          <p:cNvPr id="14" name="Group 38"/>
          <p:cNvGrpSpPr>
            <a:grpSpLocks noChangeAspect="1"/>
          </p:cNvGrpSpPr>
          <p:nvPr/>
        </p:nvGrpSpPr>
        <p:grpSpPr>
          <a:xfrm>
            <a:off x="884388" y="2297937"/>
            <a:ext cx="216741" cy="216000"/>
            <a:chOff x="8588375" y="100013"/>
            <a:chExt cx="930276" cy="927101"/>
          </a:xfrm>
          <a:solidFill>
            <a:schemeClr val="bg1"/>
          </a:solidFill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23" name="Freeform 24"/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00018" y="2224834"/>
            <a:ext cx="3180433" cy="41395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РЕГИСТРАЦИЯ НА ПОРТАЛЕ ПОСТАВЩИКОВ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0786" y="3700499"/>
            <a:ext cx="2268252" cy="24160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РАБОТА С КОНТРАКТАМИ</a:t>
            </a:r>
          </a:p>
        </p:txBody>
      </p:sp>
      <p:grpSp>
        <p:nvGrpSpPr>
          <p:cNvPr id="26" name="Группа 25"/>
          <p:cNvGrpSpPr>
            <a:grpSpLocks noChangeAspect="1"/>
          </p:cNvGrpSpPr>
          <p:nvPr/>
        </p:nvGrpSpPr>
        <p:grpSpPr>
          <a:xfrm>
            <a:off x="869568" y="2666917"/>
            <a:ext cx="216000" cy="216000"/>
            <a:chOff x="1637252" y="4342379"/>
            <a:chExt cx="400024" cy="400024"/>
          </a:xfrm>
          <a:solidFill>
            <a:schemeClr val="bg1"/>
          </a:solidFill>
        </p:grpSpPr>
        <p:sp>
          <p:nvSpPr>
            <p:cNvPr id="27" name="Freeform 57"/>
            <p:cNvSpPr>
              <a:spLocks noEditPoints="1"/>
            </p:cNvSpPr>
            <p:nvPr/>
          </p:nvSpPr>
          <p:spPr bwMode="auto">
            <a:xfrm>
              <a:off x="1637252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28" name="Freeform 58"/>
            <p:cNvSpPr>
              <a:spLocks noEditPoints="1"/>
            </p:cNvSpPr>
            <p:nvPr/>
          </p:nvSpPr>
          <p:spPr bwMode="auto">
            <a:xfrm>
              <a:off x="1911856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29" name="Freeform 59"/>
            <p:cNvSpPr>
              <a:spLocks noEditPoints="1"/>
            </p:cNvSpPr>
            <p:nvPr/>
          </p:nvSpPr>
          <p:spPr bwMode="auto">
            <a:xfrm>
              <a:off x="1774554" y="4342379"/>
              <a:ext cx="125420" cy="400024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51"/>
          <p:cNvGrpSpPr>
            <a:grpSpLocks noChangeAspect="1"/>
          </p:cNvGrpSpPr>
          <p:nvPr/>
        </p:nvGrpSpPr>
        <p:grpSpPr>
          <a:xfrm>
            <a:off x="895135" y="2996193"/>
            <a:ext cx="150785" cy="216000"/>
            <a:chOff x="4452747" y="2883819"/>
            <a:chExt cx="451304" cy="646496"/>
          </a:xfrm>
          <a:solidFill>
            <a:schemeClr val="bg1"/>
          </a:solidFill>
        </p:grpSpPr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4452747" y="2883819"/>
              <a:ext cx="451304" cy="646496"/>
            </a:xfrm>
            <a:custGeom>
              <a:avLst/>
              <a:gdLst>
                <a:gd name="T0" fmla="*/ 814 w 1023"/>
                <a:gd name="T1" fmla="*/ 1469 h 1469"/>
                <a:gd name="T2" fmla="*/ 1023 w 1023"/>
                <a:gd name="T3" fmla="*/ 1260 h 1469"/>
                <a:gd name="T4" fmla="*/ 1023 w 1023"/>
                <a:gd name="T5" fmla="*/ 209 h 1469"/>
                <a:gd name="T6" fmla="*/ 814 w 1023"/>
                <a:gd name="T7" fmla="*/ 0 h 1469"/>
                <a:gd name="T8" fmla="*/ 208 w 1023"/>
                <a:gd name="T9" fmla="*/ 0 h 1469"/>
                <a:gd name="T10" fmla="*/ 0 w 1023"/>
                <a:gd name="T11" fmla="*/ 209 h 1469"/>
                <a:gd name="T12" fmla="*/ 0 w 1023"/>
                <a:gd name="T13" fmla="*/ 1260 h 1469"/>
                <a:gd name="T14" fmla="*/ 208 w 1023"/>
                <a:gd name="T15" fmla="*/ 1469 h 1469"/>
                <a:gd name="T16" fmla="*/ 814 w 1023"/>
                <a:gd name="T17" fmla="*/ 1469 h 1469"/>
                <a:gd name="T18" fmla="*/ 84 w 1023"/>
                <a:gd name="T19" fmla="*/ 1260 h 1469"/>
                <a:gd name="T20" fmla="*/ 84 w 1023"/>
                <a:gd name="T21" fmla="*/ 209 h 1469"/>
                <a:gd name="T22" fmla="*/ 208 w 1023"/>
                <a:gd name="T23" fmla="*/ 85 h 1469"/>
                <a:gd name="T24" fmla="*/ 814 w 1023"/>
                <a:gd name="T25" fmla="*/ 85 h 1469"/>
                <a:gd name="T26" fmla="*/ 938 w 1023"/>
                <a:gd name="T27" fmla="*/ 209 h 1469"/>
                <a:gd name="T28" fmla="*/ 938 w 1023"/>
                <a:gd name="T29" fmla="*/ 1260 h 1469"/>
                <a:gd name="T30" fmla="*/ 814 w 1023"/>
                <a:gd name="T31" fmla="*/ 1384 h 1469"/>
                <a:gd name="T32" fmla="*/ 208 w 1023"/>
                <a:gd name="T33" fmla="*/ 1384 h 1469"/>
                <a:gd name="T34" fmla="*/ 84 w 1023"/>
                <a:gd name="T35" fmla="*/ 126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3" h="1469">
                  <a:moveTo>
                    <a:pt x="814" y="1469"/>
                  </a:moveTo>
                  <a:cubicBezTo>
                    <a:pt x="929" y="1469"/>
                    <a:pt x="1023" y="1375"/>
                    <a:pt x="1023" y="1260"/>
                  </a:cubicBezTo>
                  <a:cubicBezTo>
                    <a:pt x="1023" y="209"/>
                    <a:pt x="1023" y="209"/>
                    <a:pt x="1023" y="209"/>
                  </a:cubicBezTo>
                  <a:cubicBezTo>
                    <a:pt x="1023" y="94"/>
                    <a:pt x="929" y="0"/>
                    <a:pt x="81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93" y="0"/>
                    <a:pt x="0" y="94"/>
                    <a:pt x="0" y="209"/>
                  </a:cubicBezTo>
                  <a:cubicBezTo>
                    <a:pt x="0" y="1260"/>
                    <a:pt x="0" y="1260"/>
                    <a:pt x="0" y="1260"/>
                  </a:cubicBezTo>
                  <a:cubicBezTo>
                    <a:pt x="0" y="1375"/>
                    <a:pt x="93" y="1469"/>
                    <a:pt x="208" y="1469"/>
                  </a:cubicBezTo>
                  <a:lnTo>
                    <a:pt x="814" y="1469"/>
                  </a:lnTo>
                  <a:close/>
                  <a:moveTo>
                    <a:pt x="84" y="1260"/>
                  </a:moveTo>
                  <a:cubicBezTo>
                    <a:pt x="84" y="209"/>
                    <a:pt x="84" y="209"/>
                    <a:pt x="84" y="209"/>
                  </a:cubicBezTo>
                  <a:cubicBezTo>
                    <a:pt x="84" y="140"/>
                    <a:pt x="140" y="85"/>
                    <a:pt x="208" y="85"/>
                  </a:cubicBezTo>
                  <a:cubicBezTo>
                    <a:pt x="814" y="85"/>
                    <a:pt x="814" y="85"/>
                    <a:pt x="814" y="85"/>
                  </a:cubicBezTo>
                  <a:cubicBezTo>
                    <a:pt x="883" y="85"/>
                    <a:pt x="938" y="140"/>
                    <a:pt x="938" y="209"/>
                  </a:cubicBezTo>
                  <a:cubicBezTo>
                    <a:pt x="938" y="1260"/>
                    <a:pt x="938" y="1260"/>
                    <a:pt x="938" y="1260"/>
                  </a:cubicBezTo>
                  <a:cubicBezTo>
                    <a:pt x="938" y="1329"/>
                    <a:pt x="883" y="1384"/>
                    <a:pt x="814" y="1384"/>
                  </a:cubicBezTo>
                  <a:cubicBezTo>
                    <a:pt x="208" y="1384"/>
                    <a:pt x="208" y="1384"/>
                    <a:pt x="208" y="1384"/>
                  </a:cubicBezTo>
                  <a:cubicBezTo>
                    <a:pt x="140" y="1384"/>
                    <a:pt x="84" y="1329"/>
                    <a:pt x="84" y="1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4521748" y="2954063"/>
              <a:ext cx="312681" cy="458764"/>
            </a:xfrm>
            <a:custGeom>
              <a:avLst/>
              <a:gdLst>
                <a:gd name="T0" fmla="*/ 503 w 503"/>
                <a:gd name="T1" fmla="*/ 0 h 738"/>
                <a:gd name="T2" fmla="*/ 0 w 503"/>
                <a:gd name="T3" fmla="*/ 0 h 738"/>
                <a:gd name="T4" fmla="*/ 0 w 503"/>
                <a:gd name="T5" fmla="*/ 738 h 738"/>
                <a:gd name="T6" fmla="*/ 503 w 503"/>
                <a:gd name="T7" fmla="*/ 738 h 738"/>
                <a:gd name="T8" fmla="*/ 503 w 503"/>
                <a:gd name="T9" fmla="*/ 0 h 738"/>
                <a:gd name="T10" fmla="*/ 474 w 503"/>
                <a:gd name="T11" fmla="*/ 708 h 738"/>
                <a:gd name="T12" fmla="*/ 30 w 503"/>
                <a:gd name="T13" fmla="*/ 708 h 738"/>
                <a:gd name="T14" fmla="*/ 30 w 503"/>
                <a:gd name="T15" fmla="*/ 31 h 738"/>
                <a:gd name="T16" fmla="*/ 474 w 503"/>
                <a:gd name="T17" fmla="*/ 31 h 738"/>
                <a:gd name="T18" fmla="*/ 474 w 503"/>
                <a:gd name="T19" fmla="*/ 70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738">
                  <a:moveTo>
                    <a:pt x="503" y="0"/>
                  </a:moveTo>
                  <a:lnTo>
                    <a:pt x="0" y="0"/>
                  </a:lnTo>
                  <a:lnTo>
                    <a:pt x="0" y="738"/>
                  </a:lnTo>
                  <a:lnTo>
                    <a:pt x="503" y="738"/>
                  </a:lnTo>
                  <a:lnTo>
                    <a:pt x="503" y="0"/>
                  </a:lnTo>
                  <a:close/>
                  <a:moveTo>
                    <a:pt x="474" y="708"/>
                  </a:moveTo>
                  <a:lnTo>
                    <a:pt x="30" y="708"/>
                  </a:lnTo>
                  <a:lnTo>
                    <a:pt x="30" y="31"/>
                  </a:lnTo>
                  <a:lnTo>
                    <a:pt x="474" y="31"/>
                  </a:lnTo>
                  <a:lnTo>
                    <a:pt x="474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4646696" y="3419665"/>
              <a:ext cx="62785" cy="63406"/>
            </a:xfrm>
            <a:custGeom>
              <a:avLst/>
              <a:gdLst>
                <a:gd name="T0" fmla="*/ 101 w 143"/>
                <a:gd name="T1" fmla="*/ 0 h 144"/>
                <a:gd name="T2" fmla="*/ 42 w 143"/>
                <a:gd name="T3" fmla="*/ 0 h 144"/>
                <a:gd name="T4" fmla="*/ 0 w 143"/>
                <a:gd name="T5" fmla="*/ 43 h 144"/>
                <a:gd name="T6" fmla="*/ 0 w 143"/>
                <a:gd name="T7" fmla="*/ 101 h 144"/>
                <a:gd name="T8" fmla="*/ 42 w 143"/>
                <a:gd name="T9" fmla="*/ 144 h 144"/>
                <a:gd name="T10" fmla="*/ 101 w 143"/>
                <a:gd name="T11" fmla="*/ 144 h 144"/>
                <a:gd name="T12" fmla="*/ 143 w 143"/>
                <a:gd name="T13" fmla="*/ 101 h 144"/>
                <a:gd name="T14" fmla="*/ 143 w 143"/>
                <a:gd name="T15" fmla="*/ 43 h 144"/>
                <a:gd name="T16" fmla="*/ 101 w 143"/>
                <a:gd name="T17" fmla="*/ 0 h 144"/>
                <a:gd name="T18" fmla="*/ 101 w 143"/>
                <a:gd name="T19" fmla="*/ 101 h 144"/>
                <a:gd name="T20" fmla="*/ 101 w 143"/>
                <a:gd name="T21" fmla="*/ 102 h 144"/>
                <a:gd name="T22" fmla="*/ 42 w 143"/>
                <a:gd name="T23" fmla="*/ 102 h 144"/>
                <a:gd name="T24" fmla="*/ 42 w 143"/>
                <a:gd name="T25" fmla="*/ 101 h 144"/>
                <a:gd name="T26" fmla="*/ 42 w 143"/>
                <a:gd name="T27" fmla="*/ 43 h 144"/>
                <a:gd name="T28" fmla="*/ 42 w 143"/>
                <a:gd name="T29" fmla="*/ 43 h 144"/>
                <a:gd name="T30" fmla="*/ 101 w 143"/>
                <a:gd name="T31" fmla="*/ 43 h 144"/>
                <a:gd name="T32" fmla="*/ 101 w 143"/>
                <a:gd name="T33" fmla="*/ 43 h 144"/>
                <a:gd name="T34" fmla="*/ 101 w 143"/>
                <a:gd name="T35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44">
                  <a:moveTo>
                    <a:pt x="101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25"/>
                    <a:pt x="19" y="144"/>
                    <a:pt x="42" y="144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24" y="144"/>
                    <a:pt x="143" y="125"/>
                    <a:pt x="143" y="101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19"/>
                    <a:pt x="124" y="0"/>
                    <a:pt x="101" y="0"/>
                  </a:cubicBezTo>
                  <a:close/>
                  <a:moveTo>
                    <a:pt x="101" y="101"/>
                  </a:moveTo>
                  <a:cubicBezTo>
                    <a:pt x="101" y="101"/>
                    <a:pt x="101" y="102"/>
                    <a:pt x="101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1"/>
                    <a:pt x="42" y="10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lnTo>
                    <a:pt x="10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4653534" y="3226337"/>
              <a:ext cx="143597" cy="143597"/>
            </a:xfrm>
            <a:custGeom>
              <a:avLst/>
              <a:gdLst>
                <a:gd name="T0" fmla="*/ 163 w 326"/>
                <a:gd name="T1" fmla="*/ 326 h 326"/>
                <a:gd name="T2" fmla="*/ 0 w 326"/>
                <a:gd name="T3" fmla="*/ 163 h 326"/>
                <a:gd name="T4" fmla="*/ 163 w 326"/>
                <a:gd name="T5" fmla="*/ 0 h 326"/>
                <a:gd name="T6" fmla="*/ 326 w 326"/>
                <a:gd name="T7" fmla="*/ 163 h 326"/>
                <a:gd name="T8" fmla="*/ 163 w 326"/>
                <a:gd name="T9" fmla="*/ 326 h 326"/>
                <a:gd name="T10" fmla="*/ 163 w 326"/>
                <a:gd name="T11" fmla="*/ 25 h 326"/>
                <a:gd name="T12" fmla="*/ 25 w 326"/>
                <a:gd name="T13" fmla="*/ 163 h 326"/>
                <a:gd name="T14" fmla="*/ 163 w 326"/>
                <a:gd name="T15" fmla="*/ 301 h 326"/>
                <a:gd name="T16" fmla="*/ 301 w 326"/>
                <a:gd name="T17" fmla="*/ 163 h 326"/>
                <a:gd name="T18" fmla="*/ 163 w 326"/>
                <a:gd name="T19" fmla="*/ 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73" y="326"/>
                    <a:pt x="0" y="253"/>
                    <a:pt x="0" y="163"/>
                  </a:cubicBezTo>
                  <a:cubicBezTo>
                    <a:pt x="0" y="73"/>
                    <a:pt x="73" y="0"/>
                    <a:pt x="163" y="0"/>
                  </a:cubicBezTo>
                  <a:cubicBezTo>
                    <a:pt x="253" y="0"/>
                    <a:pt x="326" y="73"/>
                    <a:pt x="326" y="163"/>
                  </a:cubicBezTo>
                  <a:cubicBezTo>
                    <a:pt x="326" y="253"/>
                    <a:pt x="253" y="326"/>
                    <a:pt x="163" y="326"/>
                  </a:cubicBezTo>
                  <a:close/>
                  <a:moveTo>
                    <a:pt x="163" y="25"/>
                  </a:moveTo>
                  <a:cubicBezTo>
                    <a:pt x="87" y="25"/>
                    <a:pt x="25" y="87"/>
                    <a:pt x="25" y="163"/>
                  </a:cubicBezTo>
                  <a:cubicBezTo>
                    <a:pt x="25" y="239"/>
                    <a:pt x="87" y="301"/>
                    <a:pt x="163" y="301"/>
                  </a:cubicBezTo>
                  <a:cubicBezTo>
                    <a:pt x="239" y="301"/>
                    <a:pt x="301" y="239"/>
                    <a:pt x="301" y="163"/>
                  </a:cubicBezTo>
                  <a:cubicBezTo>
                    <a:pt x="301" y="87"/>
                    <a:pt x="239" y="25"/>
                    <a:pt x="16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4686480" y="3259905"/>
              <a:ext cx="77704" cy="77082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25 h 176"/>
                <a:gd name="T12" fmla="*/ 25 w 176"/>
                <a:gd name="T13" fmla="*/ 88 h 176"/>
                <a:gd name="T14" fmla="*/ 88 w 176"/>
                <a:gd name="T15" fmla="*/ 151 h 176"/>
                <a:gd name="T16" fmla="*/ 151 w 176"/>
                <a:gd name="T17" fmla="*/ 88 h 176"/>
                <a:gd name="T18" fmla="*/ 88 w 176"/>
                <a:gd name="T19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40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6"/>
                    <a:pt x="137" y="176"/>
                    <a:pt x="88" y="176"/>
                  </a:cubicBezTo>
                  <a:close/>
                  <a:moveTo>
                    <a:pt x="88" y="25"/>
                  </a:moveTo>
                  <a:cubicBezTo>
                    <a:pt x="54" y="25"/>
                    <a:pt x="25" y="53"/>
                    <a:pt x="25" y="88"/>
                  </a:cubicBezTo>
                  <a:cubicBezTo>
                    <a:pt x="25" y="122"/>
                    <a:pt x="54" y="151"/>
                    <a:pt x="88" y="151"/>
                  </a:cubicBezTo>
                  <a:cubicBezTo>
                    <a:pt x="123" y="151"/>
                    <a:pt x="151" y="122"/>
                    <a:pt x="151" y="88"/>
                  </a:cubicBezTo>
                  <a:cubicBezTo>
                    <a:pt x="151" y="53"/>
                    <a:pt x="123" y="25"/>
                    <a:pt x="8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4570235" y="3143661"/>
              <a:ext cx="189598" cy="202030"/>
            </a:xfrm>
            <a:custGeom>
              <a:avLst/>
              <a:gdLst>
                <a:gd name="T0" fmla="*/ 376 w 429"/>
                <a:gd name="T1" fmla="*/ 0 h 459"/>
                <a:gd name="T2" fmla="*/ 326 w 429"/>
                <a:gd name="T3" fmla="*/ 0 h 459"/>
                <a:gd name="T4" fmla="*/ 251 w 429"/>
                <a:gd name="T5" fmla="*/ 68 h 459"/>
                <a:gd name="T6" fmla="*/ 221 w 429"/>
                <a:gd name="T7" fmla="*/ 81 h 459"/>
                <a:gd name="T8" fmla="*/ 174 w 429"/>
                <a:gd name="T9" fmla="*/ 64 h 459"/>
                <a:gd name="T10" fmla="*/ 120 w 429"/>
                <a:gd name="T11" fmla="*/ 86 h 459"/>
                <a:gd name="T12" fmla="*/ 85 w 429"/>
                <a:gd name="T13" fmla="*/ 121 h 459"/>
                <a:gd name="T14" fmla="*/ 63 w 429"/>
                <a:gd name="T15" fmla="*/ 174 h 459"/>
                <a:gd name="T16" fmla="*/ 80 w 429"/>
                <a:gd name="T17" fmla="*/ 222 h 459"/>
                <a:gd name="T18" fmla="*/ 67 w 429"/>
                <a:gd name="T19" fmla="*/ 252 h 459"/>
                <a:gd name="T20" fmla="*/ 0 w 429"/>
                <a:gd name="T21" fmla="*/ 327 h 459"/>
                <a:gd name="T22" fmla="*/ 0 w 429"/>
                <a:gd name="T23" fmla="*/ 377 h 459"/>
                <a:gd name="T24" fmla="*/ 67 w 429"/>
                <a:gd name="T25" fmla="*/ 452 h 459"/>
                <a:gd name="T26" fmla="*/ 70 w 429"/>
                <a:gd name="T27" fmla="*/ 459 h 459"/>
                <a:gd name="T28" fmla="*/ 125 w 429"/>
                <a:gd name="T29" fmla="*/ 459 h 459"/>
                <a:gd name="T30" fmla="*/ 105 w 429"/>
                <a:gd name="T31" fmla="*/ 402 h 459"/>
                <a:gd name="T32" fmla="*/ 75 w 429"/>
                <a:gd name="T33" fmla="*/ 402 h 459"/>
                <a:gd name="T34" fmla="*/ 50 w 429"/>
                <a:gd name="T35" fmla="*/ 377 h 459"/>
                <a:gd name="T36" fmla="*/ 50 w 429"/>
                <a:gd name="T37" fmla="*/ 327 h 459"/>
                <a:gd name="T38" fmla="*/ 75 w 429"/>
                <a:gd name="T39" fmla="*/ 302 h 459"/>
                <a:gd name="T40" fmla="*/ 105 w 429"/>
                <a:gd name="T41" fmla="*/ 302 h 459"/>
                <a:gd name="T42" fmla="*/ 142 w 429"/>
                <a:gd name="T43" fmla="*/ 214 h 459"/>
                <a:gd name="T44" fmla="*/ 120 w 429"/>
                <a:gd name="T45" fmla="*/ 192 h 459"/>
                <a:gd name="T46" fmla="*/ 120 w 429"/>
                <a:gd name="T47" fmla="*/ 157 h 459"/>
                <a:gd name="T48" fmla="*/ 156 w 429"/>
                <a:gd name="T49" fmla="*/ 121 h 459"/>
                <a:gd name="T50" fmla="*/ 174 w 429"/>
                <a:gd name="T51" fmla="*/ 114 h 459"/>
                <a:gd name="T52" fmla="*/ 192 w 429"/>
                <a:gd name="T53" fmla="*/ 121 h 459"/>
                <a:gd name="T54" fmla="*/ 213 w 429"/>
                <a:gd name="T55" fmla="*/ 143 h 459"/>
                <a:gd name="T56" fmla="*/ 301 w 429"/>
                <a:gd name="T57" fmla="*/ 106 h 459"/>
                <a:gd name="T58" fmla="*/ 301 w 429"/>
                <a:gd name="T59" fmla="*/ 76 h 459"/>
                <a:gd name="T60" fmla="*/ 326 w 429"/>
                <a:gd name="T61" fmla="*/ 51 h 459"/>
                <a:gd name="T62" fmla="*/ 376 w 429"/>
                <a:gd name="T63" fmla="*/ 51 h 459"/>
                <a:gd name="T64" fmla="*/ 401 w 429"/>
                <a:gd name="T65" fmla="*/ 76 h 459"/>
                <a:gd name="T66" fmla="*/ 401 w 429"/>
                <a:gd name="T67" fmla="*/ 106 h 459"/>
                <a:gd name="T68" fmla="*/ 429 w 429"/>
                <a:gd name="T69" fmla="*/ 113 h 459"/>
                <a:gd name="T70" fmla="*/ 429 w 429"/>
                <a:gd name="T71" fmla="*/ 22 h 459"/>
                <a:gd name="T72" fmla="*/ 376 w 429"/>
                <a:gd name="T7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459">
                  <a:moveTo>
                    <a:pt x="37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87" y="0"/>
                    <a:pt x="255" y="30"/>
                    <a:pt x="251" y="68"/>
                  </a:cubicBezTo>
                  <a:cubicBezTo>
                    <a:pt x="241" y="72"/>
                    <a:pt x="231" y="76"/>
                    <a:pt x="221" y="81"/>
                  </a:cubicBezTo>
                  <a:cubicBezTo>
                    <a:pt x="208" y="70"/>
                    <a:pt x="191" y="64"/>
                    <a:pt x="174" y="64"/>
                  </a:cubicBezTo>
                  <a:cubicBezTo>
                    <a:pt x="154" y="64"/>
                    <a:pt x="135" y="71"/>
                    <a:pt x="120" y="86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71" y="135"/>
                    <a:pt x="63" y="154"/>
                    <a:pt x="63" y="174"/>
                  </a:cubicBezTo>
                  <a:cubicBezTo>
                    <a:pt x="63" y="192"/>
                    <a:pt x="69" y="209"/>
                    <a:pt x="80" y="222"/>
                  </a:cubicBezTo>
                  <a:cubicBezTo>
                    <a:pt x="75" y="232"/>
                    <a:pt x="71" y="242"/>
                    <a:pt x="67" y="252"/>
                  </a:cubicBezTo>
                  <a:cubicBezTo>
                    <a:pt x="30" y="256"/>
                    <a:pt x="0" y="288"/>
                    <a:pt x="0" y="32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6"/>
                    <a:pt x="30" y="448"/>
                    <a:pt x="67" y="452"/>
                  </a:cubicBezTo>
                  <a:cubicBezTo>
                    <a:pt x="68" y="454"/>
                    <a:pt x="69" y="457"/>
                    <a:pt x="70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16" y="441"/>
                    <a:pt x="110" y="422"/>
                    <a:pt x="105" y="402"/>
                  </a:cubicBezTo>
                  <a:cubicBezTo>
                    <a:pt x="75" y="402"/>
                    <a:pt x="75" y="402"/>
                    <a:pt x="75" y="402"/>
                  </a:cubicBezTo>
                  <a:cubicBezTo>
                    <a:pt x="61" y="402"/>
                    <a:pt x="50" y="391"/>
                    <a:pt x="50" y="377"/>
                  </a:cubicBezTo>
                  <a:cubicBezTo>
                    <a:pt x="50" y="327"/>
                    <a:pt x="50" y="327"/>
                    <a:pt x="50" y="327"/>
                  </a:cubicBezTo>
                  <a:cubicBezTo>
                    <a:pt x="50" y="313"/>
                    <a:pt x="61" y="302"/>
                    <a:pt x="75" y="302"/>
                  </a:cubicBezTo>
                  <a:cubicBezTo>
                    <a:pt x="105" y="302"/>
                    <a:pt x="105" y="302"/>
                    <a:pt x="105" y="302"/>
                  </a:cubicBezTo>
                  <a:cubicBezTo>
                    <a:pt x="112" y="270"/>
                    <a:pt x="125" y="240"/>
                    <a:pt x="142" y="214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11" y="182"/>
                    <a:pt x="111" y="166"/>
                    <a:pt x="120" y="157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61" y="116"/>
                    <a:pt x="167" y="114"/>
                    <a:pt x="174" y="114"/>
                  </a:cubicBezTo>
                  <a:cubicBezTo>
                    <a:pt x="180" y="114"/>
                    <a:pt x="187" y="116"/>
                    <a:pt x="192" y="121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40" y="126"/>
                    <a:pt x="269" y="112"/>
                    <a:pt x="301" y="106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301" y="62"/>
                    <a:pt x="312" y="51"/>
                    <a:pt x="326" y="51"/>
                  </a:cubicBezTo>
                  <a:cubicBezTo>
                    <a:pt x="376" y="51"/>
                    <a:pt x="376" y="51"/>
                    <a:pt x="376" y="51"/>
                  </a:cubicBezTo>
                  <a:cubicBezTo>
                    <a:pt x="390" y="51"/>
                    <a:pt x="401" y="62"/>
                    <a:pt x="401" y="7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11" y="108"/>
                    <a:pt x="420" y="110"/>
                    <a:pt x="429" y="113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15" y="9"/>
                    <a:pt x="397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87"/>
          <p:cNvGrpSpPr>
            <a:grpSpLocks noChangeAspect="1"/>
          </p:cNvGrpSpPr>
          <p:nvPr/>
        </p:nvGrpSpPr>
        <p:grpSpPr>
          <a:xfrm>
            <a:off x="882292" y="3343063"/>
            <a:ext cx="216000" cy="216000"/>
            <a:chOff x="5384800" y="5175251"/>
            <a:chExt cx="808037" cy="808037"/>
          </a:xfrm>
          <a:solidFill>
            <a:schemeClr val="bg1"/>
          </a:solidFill>
        </p:grpSpPr>
        <p:sp>
          <p:nvSpPr>
            <p:cNvPr id="38" name="Freeform 64"/>
            <p:cNvSpPr>
              <a:spLocks noEditPoints="1"/>
            </p:cNvSpPr>
            <p:nvPr/>
          </p:nvSpPr>
          <p:spPr bwMode="auto">
            <a:xfrm>
              <a:off x="5384800" y="5175251"/>
              <a:ext cx="808037" cy="808037"/>
            </a:xfrm>
            <a:custGeom>
              <a:avLst/>
              <a:gdLst>
                <a:gd name="T0" fmla="*/ 216 w 432"/>
                <a:gd name="T1" fmla="*/ 0 h 432"/>
                <a:gd name="T2" fmla="*/ 0 w 432"/>
                <a:gd name="T3" fmla="*/ 216 h 432"/>
                <a:gd name="T4" fmla="*/ 216 w 432"/>
                <a:gd name="T5" fmla="*/ 432 h 432"/>
                <a:gd name="T6" fmla="*/ 432 w 432"/>
                <a:gd name="T7" fmla="*/ 216 h 432"/>
                <a:gd name="T8" fmla="*/ 216 w 432"/>
                <a:gd name="T9" fmla="*/ 0 h 432"/>
                <a:gd name="T10" fmla="*/ 231 w 432"/>
                <a:gd name="T11" fmla="*/ 403 h 432"/>
                <a:gd name="T12" fmla="*/ 231 w 432"/>
                <a:gd name="T13" fmla="*/ 374 h 432"/>
                <a:gd name="T14" fmla="*/ 216 w 432"/>
                <a:gd name="T15" fmla="*/ 360 h 432"/>
                <a:gd name="T16" fmla="*/ 202 w 432"/>
                <a:gd name="T17" fmla="*/ 374 h 432"/>
                <a:gd name="T18" fmla="*/ 202 w 432"/>
                <a:gd name="T19" fmla="*/ 403 h 432"/>
                <a:gd name="T20" fmla="*/ 29 w 432"/>
                <a:gd name="T21" fmla="*/ 230 h 432"/>
                <a:gd name="T22" fmla="*/ 58 w 432"/>
                <a:gd name="T23" fmla="*/ 230 h 432"/>
                <a:gd name="T24" fmla="*/ 72 w 432"/>
                <a:gd name="T25" fmla="*/ 216 h 432"/>
                <a:gd name="T26" fmla="*/ 58 w 432"/>
                <a:gd name="T27" fmla="*/ 202 h 432"/>
                <a:gd name="T28" fmla="*/ 29 w 432"/>
                <a:gd name="T29" fmla="*/ 202 h 432"/>
                <a:gd name="T30" fmla="*/ 202 w 432"/>
                <a:gd name="T31" fmla="*/ 29 h 432"/>
                <a:gd name="T32" fmla="*/ 202 w 432"/>
                <a:gd name="T33" fmla="*/ 58 h 432"/>
                <a:gd name="T34" fmla="*/ 216 w 432"/>
                <a:gd name="T35" fmla="*/ 72 h 432"/>
                <a:gd name="T36" fmla="*/ 231 w 432"/>
                <a:gd name="T37" fmla="*/ 58 h 432"/>
                <a:gd name="T38" fmla="*/ 231 w 432"/>
                <a:gd name="T39" fmla="*/ 29 h 432"/>
                <a:gd name="T40" fmla="*/ 404 w 432"/>
                <a:gd name="T41" fmla="*/ 202 h 432"/>
                <a:gd name="T42" fmla="*/ 375 w 432"/>
                <a:gd name="T43" fmla="*/ 202 h 432"/>
                <a:gd name="T44" fmla="*/ 360 w 432"/>
                <a:gd name="T45" fmla="*/ 216 h 432"/>
                <a:gd name="T46" fmla="*/ 375 w 432"/>
                <a:gd name="T47" fmla="*/ 230 h 432"/>
                <a:gd name="T48" fmla="*/ 404 w 432"/>
                <a:gd name="T49" fmla="*/ 230 h 432"/>
                <a:gd name="T50" fmla="*/ 231 w 432"/>
                <a:gd name="T51" fmla="*/ 403 h 432"/>
                <a:gd name="T52" fmla="*/ 231 w 432"/>
                <a:gd name="T53" fmla="*/ 403 h 432"/>
                <a:gd name="T54" fmla="*/ 231 w 432"/>
                <a:gd name="T55" fmla="*/ 40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2" h="432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5"/>
                    <a:pt x="97" y="432"/>
                    <a:pt x="216" y="432"/>
                  </a:cubicBezTo>
                  <a:cubicBezTo>
                    <a:pt x="336" y="432"/>
                    <a:pt x="432" y="335"/>
                    <a:pt x="432" y="216"/>
                  </a:cubicBezTo>
                  <a:cubicBezTo>
                    <a:pt x="432" y="97"/>
                    <a:pt x="336" y="0"/>
                    <a:pt x="216" y="0"/>
                  </a:cubicBezTo>
                  <a:close/>
                  <a:moveTo>
                    <a:pt x="231" y="403"/>
                  </a:moveTo>
                  <a:cubicBezTo>
                    <a:pt x="231" y="374"/>
                    <a:pt x="231" y="374"/>
                    <a:pt x="231" y="374"/>
                  </a:cubicBezTo>
                  <a:cubicBezTo>
                    <a:pt x="231" y="366"/>
                    <a:pt x="224" y="360"/>
                    <a:pt x="216" y="360"/>
                  </a:cubicBezTo>
                  <a:cubicBezTo>
                    <a:pt x="209" y="360"/>
                    <a:pt x="202" y="366"/>
                    <a:pt x="202" y="374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110" y="396"/>
                    <a:pt x="36" y="322"/>
                    <a:pt x="29" y="230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66" y="230"/>
                    <a:pt x="72" y="224"/>
                    <a:pt x="72" y="216"/>
                  </a:cubicBezTo>
                  <a:cubicBezTo>
                    <a:pt x="72" y="208"/>
                    <a:pt x="66" y="202"/>
                    <a:pt x="58" y="202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36" y="110"/>
                    <a:pt x="110" y="36"/>
                    <a:pt x="202" y="29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66"/>
                    <a:pt x="209" y="72"/>
                    <a:pt x="216" y="72"/>
                  </a:cubicBezTo>
                  <a:cubicBezTo>
                    <a:pt x="224" y="72"/>
                    <a:pt x="231" y="66"/>
                    <a:pt x="231" y="58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323" y="36"/>
                    <a:pt x="397" y="110"/>
                    <a:pt x="404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67" y="202"/>
                    <a:pt x="360" y="208"/>
                    <a:pt x="360" y="216"/>
                  </a:cubicBezTo>
                  <a:cubicBezTo>
                    <a:pt x="360" y="224"/>
                    <a:pt x="367" y="230"/>
                    <a:pt x="375" y="230"/>
                  </a:cubicBezTo>
                  <a:cubicBezTo>
                    <a:pt x="404" y="230"/>
                    <a:pt x="404" y="230"/>
                    <a:pt x="404" y="230"/>
                  </a:cubicBezTo>
                  <a:cubicBezTo>
                    <a:pt x="397" y="322"/>
                    <a:pt x="323" y="396"/>
                    <a:pt x="231" y="403"/>
                  </a:cubicBezTo>
                  <a:close/>
                  <a:moveTo>
                    <a:pt x="231" y="403"/>
                  </a:moveTo>
                  <a:cubicBezTo>
                    <a:pt x="231" y="403"/>
                    <a:pt x="231" y="403"/>
                    <a:pt x="231" y="4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9" name="Freeform 65"/>
            <p:cNvSpPr>
              <a:spLocks noEditPoints="1"/>
            </p:cNvSpPr>
            <p:nvPr/>
          </p:nvSpPr>
          <p:spPr bwMode="auto">
            <a:xfrm>
              <a:off x="5640388" y="5351463"/>
              <a:ext cx="346075" cy="254000"/>
            </a:xfrm>
            <a:custGeom>
              <a:avLst/>
              <a:gdLst>
                <a:gd name="T0" fmla="*/ 171 w 185"/>
                <a:gd name="T1" fmla="*/ 108 h 136"/>
                <a:gd name="T2" fmla="*/ 92 w 185"/>
                <a:gd name="T3" fmla="*/ 108 h 136"/>
                <a:gd name="T4" fmla="*/ 28 w 185"/>
                <a:gd name="T5" fmla="*/ 8 h 136"/>
                <a:gd name="T6" fmla="*/ 8 w 185"/>
                <a:gd name="T7" fmla="*/ 4 h 136"/>
                <a:gd name="T8" fmla="*/ 4 w 185"/>
                <a:gd name="T9" fmla="*/ 24 h 136"/>
                <a:gd name="T10" fmla="*/ 72 w 185"/>
                <a:gd name="T11" fmla="*/ 130 h 136"/>
                <a:gd name="T12" fmla="*/ 72 w 185"/>
                <a:gd name="T13" fmla="*/ 130 h 136"/>
                <a:gd name="T14" fmla="*/ 73 w 185"/>
                <a:gd name="T15" fmla="*/ 131 h 136"/>
                <a:gd name="T16" fmla="*/ 74 w 185"/>
                <a:gd name="T17" fmla="*/ 131 h 136"/>
                <a:gd name="T18" fmla="*/ 74 w 185"/>
                <a:gd name="T19" fmla="*/ 132 h 136"/>
                <a:gd name="T20" fmla="*/ 75 w 185"/>
                <a:gd name="T21" fmla="*/ 133 h 136"/>
                <a:gd name="T22" fmla="*/ 76 w 185"/>
                <a:gd name="T23" fmla="*/ 133 h 136"/>
                <a:gd name="T24" fmla="*/ 76 w 185"/>
                <a:gd name="T25" fmla="*/ 134 h 136"/>
                <a:gd name="T26" fmla="*/ 77 w 185"/>
                <a:gd name="T27" fmla="*/ 135 h 136"/>
                <a:gd name="T28" fmla="*/ 78 w 185"/>
                <a:gd name="T29" fmla="*/ 135 h 136"/>
                <a:gd name="T30" fmla="*/ 79 w 185"/>
                <a:gd name="T31" fmla="*/ 135 h 136"/>
                <a:gd name="T32" fmla="*/ 79 w 185"/>
                <a:gd name="T33" fmla="*/ 135 h 136"/>
                <a:gd name="T34" fmla="*/ 80 w 185"/>
                <a:gd name="T35" fmla="*/ 136 h 136"/>
                <a:gd name="T36" fmla="*/ 81 w 185"/>
                <a:gd name="T37" fmla="*/ 136 h 136"/>
                <a:gd name="T38" fmla="*/ 82 w 185"/>
                <a:gd name="T39" fmla="*/ 136 h 136"/>
                <a:gd name="T40" fmla="*/ 83 w 185"/>
                <a:gd name="T41" fmla="*/ 136 h 136"/>
                <a:gd name="T42" fmla="*/ 84 w 185"/>
                <a:gd name="T43" fmla="*/ 136 h 136"/>
                <a:gd name="T44" fmla="*/ 84 w 185"/>
                <a:gd name="T45" fmla="*/ 136 h 136"/>
                <a:gd name="T46" fmla="*/ 84 w 185"/>
                <a:gd name="T47" fmla="*/ 136 h 136"/>
                <a:gd name="T48" fmla="*/ 171 w 185"/>
                <a:gd name="T49" fmla="*/ 136 h 136"/>
                <a:gd name="T50" fmla="*/ 185 w 185"/>
                <a:gd name="T51" fmla="*/ 122 h 136"/>
                <a:gd name="T52" fmla="*/ 171 w 185"/>
                <a:gd name="T53" fmla="*/ 108 h 136"/>
                <a:gd name="T54" fmla="*/ 171 w 185"/>
                <a:gd name="T55" fmla="*/ 108 h 136"/>
                <a:gd name="T56" fmla="*/ 171 w 185"/>
                <a:gd name="T57" fmla="*/ 10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5" h="136">
                  <a:moveTo>
                    <a:pt x="171" y="108"/>
                  </a:moveTo>
                  <a:cubicBezTo>
                    <a:pt x="92" y="108"/>
                    <a:pt x="92" y="108"/>
                    <a:pt x="92" y="10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2"/>
                    <a:pt x="15" y="0"/>
                    <a:pt x="8" y="4"/>
                  </a:cubicBezTo>
                  <a:cubicBezTo>
                    <a:pt x="2" y="8"/>
                    <a:pt x="0" y="17"/>
                    <a:pt x="4" y="24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3" y="130"/>
                    <a:pt x="73" y="131"/>
                    <a:pt x="73" y="131"/>
                  </a:cubicBezTo>
                  <a:cubicBezTo>
                    <a:pt x="73" y="131"/>
                    <a:pt x="73" y="131"/>
                    <a:pt x="74" y="131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5" y="132"/>
                    <a:pt x="75" y="133"/>
                    <a:pt x="75" y="133"/>
                  </a:cubicBezTo>
                  <a:cubicBezTo>
                    <a:pt x="75" y="133"/>
                    <a:pt x="75" y="133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4"/>
                    <a:pt x="77" y="134"/>
                    <a:pt x="77" y="135"/>
                  </a:cubicBezTo>
                  <a:cubicBezTo>
                    <a:pt x="77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3" y="136"/>
                  </a:cubicBezTo>
                  <a:cubicBezTo>
                    <a:pt x="83" y="136"/>
                    <a:pt x="84" y="136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9" y="136"/>
                    <a:pt x="185" y="130"/>
                    <a:pt x="185" y="122"/>
                  </a:cubicBezTo>
                  <a:cubicBezTo>
                    <a:pt x="185" y="114"/>
                    <a:pt x="179" y="108"/>
                    <a:pt x="171" y="108"/>
                  </a:cubicBezTo>
                  <a:close/>
                  <a:moveTo>
                    <a:pt x="171" y="108"/>
                  </a:moveTo>
                  <a:cubicBezTo>
                    <a:pt x="171" y="108"/>
                    <a:pt x="171" y="108"/>
                    <a:pt x="17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>
            <a:grpSpLocks noChangeAspect="1"/>
          </p:cNvGrpSpPr>
          <p:nvPr/>
        </p:nvGrpSpPr>
        <p:grpSpPr>
          <a:xfrm>
            <a:off x="877912" y="3679534"/>
            <a:ext cx="216000" cy="216000"/>
            <a:chOff x="1637252" y="4342379"/>
            <a:chExt cx="400024" cy="400024"/>
          </a:xfrm>
          <a:solidFill>
            <a:schemeClr val="bg1"/>
          </a:solidFill>
        </p:grpSpPr>
        <p:sp>
          <p:nvSpPr>
            <p:cNvPr id="41" name="Freeform 57"/>
            <p:cNvSpPr>
              <a:spLocks noEditPoints="1"/>
            </p:cNvSpPr>
            <p:nvPr/>
          </p:nvSpPr>
          <p:spPr bwMode="auto">
            <a:xfrm>
              <a:off x="1637252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42" name="Freeform 58"/>
            <p:cNvSpPr>
              <a:spLocks noEditPoints="1"/>
            </p:cNvSpPr>
            <p:nvPr/>
          </p:nvSpPr>
          <p:spPr bwMode="auto">
            <a:xfrm>
              <a:off x="1911856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43" name="Freeform 59"/>
            <p:cNvSpPr>
              <a:spLocks noEditPoints="1"/>
            </p:cNvSpPr>
            <p:nvPr/>
          </p:nvSpPr>
          <p:spPr bwMode="auto">
            <a:xfrm>
              <a:off x="1774554" y="4342379"/>
              <a:ext cx="125420" cy="400024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38"/>
          <p:cNvGrpSpPr>
            <a:grpSpLocks noChangeAspect="1"/>
          </p:cNvGrpSpPr>
          <p:nvPr/>
        </p:nvGrpSpPr>
        <p:grpSpPr>
          <a:xfrm>
            <a:off x="875721" y="3999316"/>
            <a:ext cx="216741" cy="216000"/>
            <a:chOff x="8588375" y="100013"/>
            <a:chExt cx="930276" cy="927101"/>
          </a:xfrm>
          <a:solidFill>
            <a:schemeClr val="bg1"/>
          </a:solidFill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  <p:sp>
          <p:nvSpPr>
            <p:cNvPr id="53" name="Freeform 24"/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id-ID" sz="1400">
                <a:solidFill>
                  <a:srgbClr val="FFC000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084322" y="4041205"/>
            <a:ext cx="2268252" cy="24160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КОТИРОВОЧНЫЕ СЕССИИ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81519" y="1965972"/>
            <a:ext cx="3818981" cy="0"/>
          </a:xfrm>
          <a:prstGeom prst="line">
            <a:avLst/>
          </a:prstGeom>
          <a:ln w="12700">
            <a:solidFill>
              <a:srgbClr val="04B3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7528" y="1453526"/>
            <a:ext cx="3871109" cy="5124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НАИБОЛЕЕ РАСПРАСТРАНЕННЫЕ ВОПРОСЫ И ОТВЕТЫ ПО БЛОКАМ:</a:t>
            </a:r>
          </a:p>
        </p:txBody>
      </p:sp>
      <p:sp>
        <p:nvSpPr>
          <p:cNvPr id="57" name="Freeform 163"/>
          <p:cNvSpPr>
            <a:spLocks noChangeAspect="1" noEditPoints="1"/>
          </p:cNvSpPr>
          <p:nvPr/>
        </p:nvSpPr>
        <p:spPr bwMode="auto">
          <a:xfrm>
            <a:off x="249180" y="1615589"/>
            <a:ext cx="270000" cy="265532"/>
          </a:xfrm>
          <a:custGeom>
            <a:avLst/>
            <a:gdLst>
              <a:gd name="T0" fmla="*/ 170 w 179"/>
              <a:gd name="T1" fmla="*/ 35 h 176"/>
              <a:gd name="T2" fmla="*/ 166 w 179"/>
              <a:gd name="T3" fmla="*/ 38 h 176"/>
              <a:gd name="T4" fmla="*/ 166 w 179"/>
              <a:gd name="T5" fmla="*/ 38 h 176"/>
              <a:gd name="T6" fmla="*/ 146 w 179"/>
              <a:gd name="T7" fmla="*/ 58 h 176"/>
              <a:gd name="T8" fmla="*/ 146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2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7 h 176"/>
              <a:gd name="T30" fmla="*/ 140 w 179"/>
              <a:gd name="T31" fmla="*/ 99 h 176"/>
              <a:gd name="T32" fmla="*/ 129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6 w 179"/>
              <a:gd name="T43" fmla="*/ 96 h 176"/>
              <a:gd name="T44" fmla="*/ 35 w 179"/>
              <a:gd name="T45" fmla="*/ 163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0 w 179"/>
              <a:gd name="T53" fmla="*/ 80 h 176"/>
              <a:gd name="T54" fmla="*/ 80 w 179"/>
              <a:gd name="T55" fmla="*/ 80 h 176"/>
              <a:gd name="T56" fmla="*/ 82 w 179"/>
              <a:gd name="T57" fmla="*/ 76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0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7 w 179"/>
              <a:gd name="T71" fmla="*/ 9 h 176"/>
              <a:gd name="T72" fmla="*/ 112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1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3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29 w 179"/>
              <a:gd name="T103" fmla="*/ 112 h 176"/>
              <a:gd name="T104" fmla="*/ 146 w 179"/>
              <a:gd name="T105" fmla="*/ 105 h 176"/>
              <a:gd name="T106" fmla="*/ 167 w 179"/>
              <a:gd name="T107" fmla="*/ 83 h 176"/>
              <a:gd name="T108" fmla="*/ 170 w 179"/>
              <a:gd name="T109" fmla="*/ 35 h 176"/>
              <a:gd name="T110" fmla="*/ 21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1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6" y="38"/>
                  <a:pt x="166" y="38"/>
                  <a:pt x="166" y="38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2" y="62"/>
                  <a:pt x="137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8"/>
                  <a:pt x="114" y="34"/>
                  <a:pt x="118" y="3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7" y="29"/>
                  <a:pt x="104" y="36"/>
                  <a:pt x="104" y="44"/>
                </a:cubicBezTo>
                <a:cubicBezTo>
                  <a:pt x="104" y="59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8" y="71"/>
                  <a:pt x="162" y="77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37" y="102"/>
                  <a:pt x="133" y="104"/>
                  <a:pt x="129" y="104"/>
                </a:cubicBezTo>
                <a:cubicBezTo>
                  <a:pt x="129" y="104"/>
                  <a:pt x="115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1" y="94"/>
                  <a:pt x="101" y="94"/>
                  <a:pt x="100" y="94"/>
                </a:cubicBezTo>
                <a:cubicBezTo>
                  <a:pt x="98" y="94"/>
                  <a:pt x="97" y="95"/>
                  <a:pt x="97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2" y="166"/>
                  <a:pt x="28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69" y="59"/>
                  <a:pt x="69" y="47"/>
                  <a:pt x="79" y="3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8"/>
                  <a:pt x="127" y="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6"/>
                  <a:pt x="141" y="6"/>
                  <a:pt x="141" y="6"/>
                </a:cubicBezTo>
                <a:cubicBezTo>
                  <a:pt x="133" y="2"/>
                  <a:pt x="125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3" y="31"/>
                  <a:pt x="73" y="31"/>
                  <a:pt x="73" y="31"/>
                </a:cubicBezTo>
                <a:cubicBezTo>
                  <a:pt x="59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9"/>
                  <a:pt x="0" y="145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3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4" y="111"/>
                  <a:pt x="127" y="112"/>
                  <a:pt x="129" y="112"/>
                </a:cubicBezTo>
                <a:cubicBezTo>
                  <a:pt x="135" y="112"/>
                  <a:pt x="141" y="110"/>
                  <a:pt x="146" y="105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8" y="72"/>
                  <a:pt x="179" y="52"/>
                  <a:pt x="170" y="35"/>
                </a:cubicBezTo>
                <a:moveTo>
                  <a:pt x="21" y="149"/>
                </a:moveTo>
                <a:cubicBezTo>
                  <a:pt x="20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3" y="148"/>
                  <a:pt x="22" y="148"/>
                  <a:pt x="21" y="149"/>
                </a:cubicBezTo>
              </a:path>
            </a:pathLst>
          </a:custGeom>
          <a:solidFill>
            <a:srgbClr val="04B3AC"/>
          </a:solidFill>
          <a:ln>
            <a:solidFill>
              <a:srgbClr val="04B3A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55720" tIns="27860" rIns="55720" bIns="2786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en-US" sz="110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1294" y="2263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87717" y="221747"/>
            <a:ext cx="61463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техническая </a:t>
            </a:r>
            <a:br>
              <a:rPr lang="ru-RU" b="0" dirty="0">
                <a:solidFill>
                  <a:srgbClr val="55C3D8"/>
                </a:solidFill>
                <a:latin typeface="+mj-lt"/>
              </a:rPr>
            </a:br>
            <a:r>
              <a:rPr lang="ru-RU" b="0" dirty="0">
                <a:solidFill>
                  <a:srgbClr val="55C3D8"/>
                </a:solidFill>
                <a:latin typeface="+mj-lt"/>
              </a:rPr>
              <a:t>поддержка пользователей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1355" y="246629"/>
            <a:ext cx="2180991" cy="4802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17" y="1459084"/>
            <a:ext cx="5264830" cy="2898754"/>
          </a:xfrm>
          <a:prstGeom prst="rect">
            <a:avLst/>
          </a:prstGeom>
        </p:spPr>
      </p:pic>
      <p:cxnSp>
        <p:nvCxnSpPr>
          <p:cNvPr id="80" name="Прямая со стрелкой 79"/>
          <p:cNvCxnSpPr/>
          <p:nvPr/>
        </p:nvCxnSpPr>
        <p:spPr>
          <a:xfrm flipH="1">
            <a:off x="9407364" y="3390815"/>
            <a:ext cx="1091950" cy="640124"/>
          </a:xfrm>
          <a:prstGeom prst="straightConnector1">
            <a:avLst/>
          </a:prstGeom>
          <a:ln w="19050">
            <a:solidFill>
              <a:srgbClr val="4BD1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ject 3"/>
          <p:cNvSpPr txBox="1"/>
          <p:nvPr/>
        </p:nvSpPr>
        <p:spPr>
          <a:xfrm>
            <a:off x="1908797" y="4977560"/>
            <a:ext cx="8177931" cy="115416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algn="ctr">
              <a:lnSpc>
                <a:spcPts val="2620"/>
              </a:lnSpc>
              <a:spcBef>
                <a:spcPts val="400"/>
              </a:spcBef>
            </a:pPr>
            <a:r>
              <a:rPr lang="ru-RU" sz="2400" b="1" spc="-175" dirty="0">
                <a:solidFill>
                  <a:schemeClr val="bg1"/>
                </a:solidFill>
                <a:latin typeface="Arial"/>
                <a:cs typeface="Arial"/>
              </a:rPr>
              <a:t>ЭЛЕКТРОННАЯ ПОЧТА </a:t>
            </a:r>
            <a:br>
              <a:rPr lang="ru-RU" sz="2400" b="1" spc="-175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b="1" spc="-175" dirty="0">
                <a:solidFill>
                  <a:schemeClr val="bg1"/>
                </a:solidFill>
                <a:latin typeface="Arial"/>
                <a:cs typeface="Arial"/>
              </a:rPr>
              <a:t>СЛУЖБЫ ТЕХНИЧЕСКОЙ ПОДДЕРЖКИ</a:t>
            </a:r>
            <a:endParaRPr lang="ru-RU" sz="2400" b="1" spc="-12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2620"/>
              </a:lnSpc>
              <a:spcBef>
                <a:spcPts val="800"/>
              </a:spcBef>
            </a:pPr>
            <a:r>
              <a:rPr lang="en-US" sz="2400" b="1" spc="-125" dirty="0">
                <a:solidFill>
                  <a:schemeClr val="bg1"/>
                </a:solidFill>
                <a:latin typeface="Arial"/>
                <a:cs typeface="Arial"/>
              </a:rPr>
              <a:t>PP-TENDER@MOS.RU</a:t>
            </a:r>
            <a:endParaRPr lang="ru-RU" sz="2400" b="1" spc="-1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539701" y="4754945"/>
            <a:ext cx="9294319" cy="1946106"/>
          </a:xfrm>
          <a:prstGeom prst="rect">
            <a:avLst/>
          </a:prstGeom>
          <a:noFill/>
          <a:ln w="28575">
            <a:solidFill>
              <a:srgbClr val="009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9499691" y="2781027"/>
            <a:ext cx="250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BD1FA"/>
                </a:solidFill>
                <a:latin typeface="ArialNarrow"/>
              </a:rPr>
              <a:t>ЗАПУЩЕН ОНЛАЙН КОНСУЛЬТАНТ</a:t>
            </a:r>
          </a:p>
        </p:txBody>
      </p:sp>
      <p:sp>
        <p:nvSpPr>
          <p:cNvPr id="92" name="Freeform 149"/>
          <p:cNvSpPr>
            <a:spLocks noEditPoints="1"/>
          </p:cNvSpPr>
          <p:nvPr/>
        </p:nvSpPr>
        <p:spPr bwMode="auto">
          <a:xfrm>
            <a:off x="10585182" y="2431906"/>
            <a:ext cx="357982" cy="357983"/>
          </a:xfrm>
          <a:custGeom>
            <a:avLst/>
            <a:gdLst>
              <a:gd name="T0" fmla="*/ 2147483646 w 555"/>
              <a:gd name="T1" fmla="*/ 0 h 554"/>
              <a:gd name="T2" fmla="*/ 2147483646 w 555"/>
              <a:gd name="T3" fmla="*/ 2147483646 h 554"/>
              <a:gd name="T4" fmla="*/ 2147483646 w 555"/>
              <a:gd name="T5" fmla="*/ 2147483646 h 554"/>
              <a:gd name="T6" fmla="*/ 2147483646 w 555"/>
              <a:gd name="T7" fmla="*/ 2147483646 h 554"/>
              <a:gd name="T8" fmla="*/ 2147483646 w 555"/>
              <a:gd name="T9" fmla="*/ 2147483646 h 554"/>
              <a:gd name="T10" fmla="*/ 2147483646 w 555"/>
              <a:gd name="T11" fmla="*/ 2147483646 h 554"/>
              <a:gd name="T12" fmla="*/ 2147483646 w 555"/>
              <a:gd name="T13" fmla="*/ 2147483646 h 554"/>
              <a:gd name="T14" fmla="*/ 995013906 w 555"/>
              <a:gd name="T15" fmla="*/ 2147483646 h 554"/>
              <a:gd name="T16" fmla="*/ 995013906 w 555"/>
              <a:gd name="T17" fmla="*/ 2147483646 h 554"/>
              <a:gd name="T18" fmla="*/ 2147483646 w 555"/>
              <a:gd name="T19" fmla="*/ 2147483646 h 554"/>
              <a:gd name="T20" fmla="*/ 2147483646 w 555"/>
              <a:gd name="T21" fmla="*/ 2147483646 h 554"/>
              <a:gd name="T22" fmla="*/ 2147483646 w 555"/>
              <a:gd name="T23" fmla="*/ 2147483646 h 554"/>
              <a:gd name="T24" fmla="*/ 2147483646 w 555"/>
              <a:gd name="T25" fmla="*/ 2147483646 h 554"/>
              <a:gd name="T26" fmla="*/ 2147483646 w 555"/>
              <a:gd name="T27" fmla="*/ 2147483646 h 554"/>
              <a:gd name="T28" fmla="*/ 2147483646 w 555"/>
              <a:gd name="T29" fmla="*/ 2147483646 h 554"/>
              <a:gd name="T30" fmla="*/ 2147483646 w 555"/>
              <a:gd name="T31" fmla="*/ 2147483646 h 554"/>
              <a:gd name="T32" fmla="*/ 2147483646 w 555"/>
              <a:gd name="T33" fmla="*/ 2147483646 h 554"/>
              <a:gd name="T34" fmla="*/ 2147483646 w 555"/>
              <a:gd name="T35" fmla="*/ 2147483646 h 554"/>
              <a:gd name="T36" fmla="*/ 2147483646 w 555"/>
              <a:gd name="T37" fmla="*/ 2147483646 h 554"/>
              <a:gd name="T38" fmla="*/ 2147483646 w 555"/>
              <a:gd name="T39" fmla="*/ 2147483646 h 554"/>
              <a:gd name="T40" fmla="*/ 2147483646 w 555"/>
              <a:gd name="T41" fmla="*/ 2147483646 h 554"/>
              <a:gd name="T42" fmla="*/ 2147483646 w 555"/>
              <a:gd name="T43" fmla="*/ 2147483646 h 554"/>
              <a:gd name="T44" fmla="*/ 2147483646 w 555"/>
              <a:gd name="T45" fmla="*/ 2147483646 h 554"/>
              <a:gd name="T46" fmla="*/ 2147483646 w 555"/>
              <a:gd name="T47" fmla="*/ 2147483646 h 554"/>
              <a:gd name="T48" fmla="*/ 2147483646 w 555"/>
              <a:gd name="T49" fmla="*/ 2147483646 h 554"/>
              <a:gd name="T50" fmla="*/ 2147483646 w 555"/>
              <a:gd name="T51" fmla="*/ 2147483646 h 554"/>
              <a:gd name="T52" fmla="*/ 2147483646 w 555"/>
              <a:gd name="T53" fmla="*/ 2147483646 h 554"/>
              <a:gd name="T54" fmla="*/ 2147483646 w 555"/>
              <a:gd name="T55" fmla="*/ 2147483646 h 554"/>
              <a:gd name="T56" fmla="*/ 2147483646 w 555"/>
              <a:gd name="T57" fmla="*/ 2147483646 h 554"/>
              <a:gd name="T58" fmla="*/ 2147483646 w 555"/>
              <a:gd name="T59" fmla="*/ 2147483646 h 554"/>
              <a:gd name="T60" fmla="*/ 2147483646 w 555"/>
              <a:gd name="T61" fmla="*/ 2147483646 h 554"/>
              <a:gd name="T62" fmla="*/ 2147483646 w 555"/>
              <a:gd name="T63" fmla="*/ 0 h 554"/>
              <a:gd name="T64" fmla="*/ 2147483646 w 555"/>
              <a:gd name="T65" fmla="*/ 0 h 554"/>
              <a:gd name="T66" fmla="*/ 2147483646 w 555"/>
              <a:gd name="T67" fmla="*/ 2147483646 h 554"/>
              <a:gd name="T68" fmla="*/ 2147483646 w 555"/>
              <a:gd name="T69" fmla="*/ 2147483646 h 554"/>
              <a:gd name="T70" fmla="*/ 2147483646 w 555"/>
              <a:gd name="T71" fmla="*/ 2147483646 h 554"/>
              <a:gd name="T72" fmla="*/ 2147483646 w 555"/>
              <a:gd name="T73" fmla="*/ 2147483646 h 554"/>
              <a:gd name="T74" fmla="*/ 2147483646 w 555"/>
              <a:gd name="T75" fmla="*/ 2147483646 h 554"/>
              <a:gd name="T76" fmla="*/ 2147483646 w 555"/>
              <a:gd name="T77" fmla="*/ 2147483646 h 554"/>
              <a:gd name="T78" fmla="*/ 2147483646 w 555"/>
              <a:gd name="T79" fmla="*/ 2147483646 h 554"/>
              <a:gd name="T80" fmla="*/ 2147483646 w 555"/>
              <a:gd name="T81" fmla="*/ 2147483646 h 554"/>
              <a:gd name="T82" fmla="*/ 2147483646 w 555"/>
              <a:gd name="T83" fmla="*/ 2147483646 h 554"/>
              <a:gd name="T84" fmla="*/ 2147483646 w 555"/>
              <a:gd name="T85" fmla="*/ 2147483646 h 554"/>
              <a:gd name="T86" fmla="*/ 2147483646 w 555"/>
              <a:gd name="T87" fmla="*/ 2147483646 h 554"/>
              <a:gd name="T88" fmla="*/ 2147483646 w 555"/>
              <a:gd name="T89" fmla="*/ 2147483646 h 554"/>
              <a:gd name="T90" fmla="*/ 2147483646 w 555"/>
              <a:gd name="T91" fmla="*/ 2147483646 h 554"/>
              <a:gd name="T92" fmla="*/ 2147483646 w 555"/>
              <a:gd name="T93" fmla="*/ 2147483646 h 554"/>
              <a:gd name="T94" fmla="*/ 2147483646 w 555"/>
              <a:gd name="T95" fmla="*/ 2147483646 h 554"/>
              <a:gd name="T96" fmla="*/ 2147483646 w 555"/>
              <a:gd name="T97" fmla="*/ 2147483646 h 554"/>
              <a:gd name="T98" fmla="*/ 2147483646 w 555"/>
              <a:gd name="T99" fmla="*/ 2147483646 h 554"/>
              <a:gd name="T100" fmla="*/ 2147483646 w 555"/>
              <a:gd name="T101" fmla="*/ 2147483646 h 554"/>
              <a:gd name="T102" fmla="*/ 2147483646 w 555"/>
              <a:gd name="T103" fmla="*/ 2147483646 h 554"/>
              <a:gd name="T104" fmla="*/ 2147483646 w 555"/>
              <a:gd name="T105" fmla="*/ 2147483646 h 554"/>
              <a:gd name="T106" fmla="*/ 2147483646 w 555"/>
              <a:gd name="T107" fmla="*/ 2147483646 h 554"/>
              <a:gd name="T108" fmla="*/ 2147483646 w 555"/>
              <a:gd name="T109" fmla="*/ 2147483646 h 554"/>
              <a:gd name="T110" fmla="*/ 2147483646 w 555"/>
              <a:gd name="T111" fmla="*/ 2147483646 h 554"/>
              <a:gd name="T112" fmla="*/ 2147483646 w 555"/>
              <a:gd name="T113" fmla="*/ 2147483646 h 554"/>
              <a:gd name="T114" fmla="*/ 2147483646 w 555"/>
              <a:gd name="T115" fmla="*/ 2147483646 h 554"/>
              <a:gd name="T116" fmla="*/ 2147483646 w 555"/>
              <a:gd name="T117" fmla="*/ 2147483646 h 554"/>
              <a:gd name="T118" fmla="*/ 2147483646 w 555"/>
              <a:gd name="T119" fmla="*/ 2147483646 h 554"/>
              <a:gd name="T120" fmla="*/ 2147483646 w 555"/>
              <a:gd name="T121" fmla="*/ 2147483646 h 554"/>
              <a:gd name="T122" fmla="*/ 2147483646 w 555"/>
              <a:gd name="T123" fmla="*/ 2147483646 h 554"/>
              <a:gd name="T124" fmla="*/ 2147483646 w 555"/>
              <a:gd name="T125" fmla="*/ 2147483646 h 5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5" h="554">
                <a:moveTo>
                  <a:pt x="277" y="0"/>
                </a:moveTo>
                <a:lnTo>
                  <a:pt x="248" y="0"/>
                </a:lnTo>
                <a:lnTo>
                  <a:pt x="221" y="5"/>
                </a:lnTo>
                <a:lnTo>
                  <a:pt x="194" y="11"/>
                </a:lnTo>
                <a:lnTo>
                  <a:pt x="169" y="21"/>
                </a:lnTo>
                <a:lnTo>
                  <a:pt x="144" y="32"/>
                </a:lnTo>
                <a:lnTo>
                  <a:pt x="123" y="46"/>
                </a:lnTo>
                <a:lnTo>
                  <a:pt x="100" y="63"/>
                </a:lnTo>
                <a:lnTo>
                  <a:pt x="81" y="80"/>
                </a:lnTo>
                <a:lnTo>
                  <a:pt x="64" y="99"/>
                </a:lnTo>
                <a:lnTo>
                  <a:pt x="48" y="121"/>
                </a:lnTo>
                <a:lnTo>
                  <a:pt x="33" y="144"/>
                </a:lnTo>
                <a:lnTo>
                  <a:pt x="22" y="169"/>
                </a:lnTo>
                <a:lnTo>
                  <a:pt x="12" y="194"/>
                </a:lnTo>
                <a:lnTo>
                  <a:pt x="6" y="218"/>
                </a:lnTo>
                <a:lnTo>
                  <a:pt x="2" y="247"/>
                </a:lnTo>
                <a:lnTo>
                  <a:pt x="0" y="276"/>
                </a:lnTo>
                <a:lnTo>
                  <a:pt x="2" y="303"/>
                </a:lnTo>
                <a:lnTo>
                  <a:pt x="6" y="332"/>
                </a:lnTo>
                <a:lnTo>
                  <a:pt x="12" y="359"/>
                </a:lnTo>
                <a:lnTo>
                  <a:pt x="22" y="384"/>
                </a:lnTo>
                <a:lnTo>
                  <a:pt x="33" y="408"/>
                </a:lnTo>
                <a:lnTo>
                  <a:pt x="48" y="432"/>
                </a:lnTo>
                <a:lnTo>
                  <a:pt x="64" y="453"/>
                </a:lnTo>
                <a:lnTo>
                  <a:pt x="81" y="474"/>
                </a:lnTo>
                <a:lnTo>
                  <a:pt x="100" y="491"/>
                </a:lnTo>
                <a:lnTo>
                  <a:pt x="123" y="506"/>
                </a:lnTo>
                <a:lnTo>
                  <a:pt x="144" y="522"/>
                </a:lnTo>
                <a:lnTo>
                  <a:pt x="169" y="533"/>
                </a:lnTo>
                <a:lnTo>
                  <a:pt x="194" y="541"/>
                </a:lnTo>
                <a:lnTo>
                  <a:pt x="221" y="549"/>
                </a:lnTo>
                <a:lnTo>
                  <a:pt x="248" y="552"/>
                </a:lnTo>
                <a:lnTo>
                  <a:pt x="277" y="554"/>
                </a:lnTo>
                <a:lnTo>
                  <a:pt x="306" y="552"/>
                </a:lnTo>
                <a:lnTo>
                  <a:pt x="333" y="549"/>
                </a:lnTo>
                <a:lnTo>
                  <a:pt x="359" y="541"/>
                </a:lnTo>
                <a:lnTo>
                  <a:pt x="386" y="533"/>
                </a:lnTo>
                <a:lnTo>
                  <a:pt x="409" y="522"/>
                </a:lnTo>
                <a:lnTo>
                  <a:pt x="434" y="506"/>
                </a:lnTo>
                <a:lnTo>
                  <a:pt x="455" y="491"/>
                </a:lnTo>
                <a:lnTo>
                  <a:pt x="475" y="474"/>
                </a:lnTo>
                <a:lnTo>
                  <a:pt x="492" y="453"/>
                </a:lnTo>
                <a:lnTo>
                  <a:pt x="509" y="432"/>
                </a:lnTo>
                <a:lnTo>
                  <a:pt x="523" y="408"/>
                </a:lnTo>
                <a:lnTo>
                  <a:pt x="534" y="384"/>
                </a:lnTo>
                <a:lnTo>
                  <a:pt x="544" y="359"/>
                </a:lnTo>
                <a:lnTo>
                  <a:pt x="550" y="332"/>
                </a:lnTo>
                <a:lnTo>
                  <a:pt x="555" y="303"/>
                </a:lnTo>
                <a:lnTo>
                  <a:pt x="555" y="276"/>
                </a:lnTo>
                <a:lnTo>
                  <a:pt x="555" y="247"/>
                </a:lnTo>
                <a:lnTo>
                  <a:pt x="550" y="218"/>
                </a:lnTo>
                <a:lnTo>
                  <a:pt x="544" y="194"/>
                </a:lnTo>
                <a:lnTo>
                  <a:pt x="534" y="169"/>
                </a:lnTo>
                <a:lnTo>
                  <a:pt x="523" y="144"/>
                </a:lnTo>
                <a:lnTo>
                  <a:pt x="509" y="121"/>
                </a:lnTo>
                <a:lnTo>
                  <a:pt x="492" y="99"/>
                </a:lnTo>
                <a:lnTo>
                  <a:pt x="475" y="80"/>
                </a:lnTo>
                <a:lnTo>
                  <a:pt x="455" y="63"/>
                </a:lnTo>
                <a:lnTo>
                  <a:pt x="434" y="46"/>
                </a:lnTo>
                <a:lnTo>
                  <a:pt x="409" y="32"/>
                </a:lnTo>
                <a:lnTo>
                  <a:pt x="386" y="21"/>
                </a:lnTo>
                <a:lnTo>
                  <a:pt x="359" y="11"/>
                </a:lnTo>
                <a:lnTo>
                  <a:pt x="333" y="5"/>
                </a:lnTo>
                <a:lnTo>
                  <a:pt x="306" y="0"/>
                </a:lnTo>
                <a:lnTo>
                  <a:pt x="277" y="0"/>
                </a:lnTo>
                <a:close/>
                <a:moveTo>
                  <a:pt x="277" y="529"/>
                </a:moveTo>
                <a:lnTo>
                  <a:pt x="252" y="528"/>
                </a:lnTo>
                <a:lnTo>
                  <a:pt x="227" y="526"/>
                </a:lnTo>
                <a:lnTo>
                  <a:pt x="202" y="518"/>
                </a:lnTo>
                <a:lnTo>
                  <a:pt x="179" y="510"/>
                </a:lnTo>
                <a:lnTo>
                  <a:pt x="158" y="499"/>
                </a:lnTo>
                <a:lnTo>
                  <a:pt x="137" y="485"/>
                </a:lnTo>
                <a:lnTo>
                  <a:pt x="100" y="455"/>
                </a:lnTo>
                <a:lnTo>
                  <a:pt x="68" y="418"/>
                </a:lnTo>
                <a:lnTo>
                  <a:pt x="56" y="397"/>
                </a:lnTo>
                <a:lnTo>
                  <a:pt x="45" y="374"/>
                </a:lnTo>
                <a:lnTo>
                  <a:pt x="37" y="351"/>
                </a:lnTo>
                <a:lnTo>
                  <a:pt x="29" y="326"/>
                </a:lnTo>
                <a:lnTo>
                  <a:pt x="27" y="301"/>
                </a:lnTo>
                <a:lnTo>
                  <a:pt x="25" y="276"/>
                </a:lnTo>
                <a:lnTo>
                  <a:pt x="27" y="249"/>
                </a:lnTo>
                <a:lnTo>
                  <a:pt x="29" y="224"/>
                </a:lnTo>
                <a:lnTo>
                  <a:pt x="37" y="201"/>
                </a:lnTo>
                <a:lnTo>
                  <a:pt x="45" y="178"/>
                </a:lnTo>
                <a:lnTo>
                  <a:pt x="56" y="157"/>
                </a:lnTo>
                <a:lnTo>
                  <a:pt x="68" y="136"/>
                </a:lnTo>
                <a:lnTo>
                  <a:pt x="100" y="98"/>
                </a:lnTo>
                <a:lnTo>
                  <a:pt x="137" y="67"/>
                </a:lnTo>
                <a:lnTo>
                  <a:pt x="158" y="55"/>
                </a:lnTo>
                <a:lnTo>
                  <a:pt x="179" y="44"/>
                </a:lnTo>
                <a:lnTo>
                  <a:pt x="202" y="34"/>
                </a:lnTo>
                <a:lnTo>
                  <a:pt x="227" y="28"/>
                </a:lnTo>
                <a:lnTo>
                  <a:pt x="252" y="25"/>
                </a:lnTo>
                <a:lnTo>
                  <a:pt x="277" y="25"/>
                </a:lnTo>
                <a:lnTo>
                  <a:pt x="302" y="25"/>
                </a:lnTo>
                <a:lnTo>
                  <a:pt x="327" y="28"/>
                </a:lnTo>
                <a:lnTo>
                  <a:pt x="352" y="34"/>
                </a:lnTo>
                <a:lnTo>
                  <a:pt x="375" y="44"/>
                </a:lnTo>
                <a:lnTo>
                  <a:pt x="398" y="55"/>
                </a:lnTo>
                <a:lnTo>
                  <a:pt x="419" y="67"/>
                </a:lnTo>
                <a:lnTo>
                  <a:pt x="455" y="98"/>
                </a:lnTo>
                <a:lnTo>
                  <a:pt x="488" y="136"/>
                </a:lnTo>
                <a:lnTo>
                  <a:pt x="500" y="157"/>
                </a:lnTo>
                <a:lnTo>
                  <a:pt x="511" y="178"/>
                </a:lnTo>
                <a:lnTo>
                  <a:pt x="519" y="201"/>
                </a:lnTo>
                <a:lnTo>
                  <a:pt x="527" y="224"/>
                </a:lnTo>
                <a:lnTo>
                  <a:pt x="530" y="249"/>
                </a:lnTo>
                <a:lnTo>
                  <a:pt x="530" y="276"/>
                </a:lnTo>
                <a:lnTo>
                  <a:pt x="530" y="301"/>
                </a:lnTo>
                <a:lnTo>
                  <a:pt x="527" y="326"/>
                </a:lnTo>
                <a:lnTo>
                  <a:pt x="519" y="351"/>
                </a:lnTo>
                <a:lnTo>
                  <a:pt x="511" y="374"/>
                </a:lnTo>
                <a:lnTo>
                  <a:pt x="500" y="397"/>
                </a:lnTo>
                <a:lnTo>
                  <a:pt x="488" y="418"/>
                </a:lnTo>
                <a:lnTo>
                  <a:pt x="455" y="455"/>
                </a:lnTo>
                <a:lnTo>
                  <a:pt x="419" y="485"/>
                </a:lnTo>
                <a:lnTo>
                  <a:pt x="398" y="499"/>
                </a:lnTo>
                <a:lnTo>
                  <a:pt x="375" y="510"/>
                </a:lnTo>
                <a:lnTo>
                  <a:pt x="352" y="518"/>
                </a:lnTo>
                <a:lnTo>
                  <a:pt x="327" y="526"/>
                </a:lnTo>
                <a:lnTo>
                  <a:pt x="302" y="528"/>
                </a:lnTo>
                <a:lnTo>
                  <a:pt x="277" y="529"/>
                </a:lnTo>
                <a:close/>
                <a:moveTo>
                  <a:pt x="277" y="529"/>
                </a:moveTo>
                <a:lnTo>
                  <a:pt x="277" y="529"/>
                </a:lnTo>
                <a:close/>
              </a:path>
            </a:pathLst>
          </a:custGeom>
          <a:solidFill>
            <a:srgbClr val="4BD1FA"/>
          </a:solidFill>
          <a:ln>
            <a:noFill/>
          </a:ln>
          <a:ex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3" name="Freeform 150"/>
          <p:cNvSpPr>
            <a:spLocks noEditPoints="1"/>
          </p:cNvSpPr>
          <p:nvPr/>
        </p:nvSpPr>
        <p:spPr bwMode="auto">
          <a:xfrm>
            <a:off x="10750280" y="2550969"/>
            <a:ext cx="45719" cy="172263"/>
          </a:xfrm>
          <a:custGeom>
            <a:avLst/>
            <a:gdLst>
              <a:gd name="T0" fmla="*/ 2147483646 w 38"/>
              <a:gd name="T1" fmla="*/ 0 h 247"/>
              <a:gd name="T2" fmla="*/ 2147483646 w 38"/>
              <a:gd name="T3" fmla="*/ 0 h 247"/>
              <a:gd name="T4" fmla="*/ 2147483646 w 38"/>
              <a:gd name="T5" fmla="*/ 2147483646 h 247"/>
              <a:gd name="T6" fmla="*/ 1166531763 w 38"/>
              <a:gd name="T7" fmla="*/ 2147483646 h 247"/>
              <a:gd name="T8" fmla="*/ 0 w 38"/>
              <a:gd name="T9" fmla="*/ 2147483646 h 247"/>
              <a:gd name="T10" fmla="*/ 0 w 38"/>
              <a:gd name="T11" fmla="*/ 2147483646 h 247"/>
              <a:gd name="T12" fmla="*/ 0 w 38"/>
              <a:gd name="T13" fmla="*/ 2147483646 h 247"/>
              <a:gd name="T14" fmla="*/ 0 w 38"/>
              <a:gd name="T15" fmla="*/ 2147483646 h 247"/>
              <a:gd name="T16" fmla="*/ 0 w 38"/>
              <a:gd name="T17" fmla="*/ 2147483646 h 247"/>
              <a:gd name="T18" fmla="*/ 0 w 38"/>
              <a:gd name="T19" fmla="*/ 2147483646 h 247"/>
              <a:gd name="T20" fmla="*/ 0 w 38"/>
              <a:gd name="T21" fmla="*/ 2147483646 h 247"/>
              <a:gd name="T22" fmla="*/ 0 w 38"/>
              <a:gd name="T23" fmla="*/ 2147483646 h 247"/>
              <a:gd name="T24" fmla="*/ 0 w 38"/>
              <a:gd name="T25" fmla="*/ 2147483646 h 247"/>
              <a:gd name="T26" fmla="*/ 0 w 38"/>
              <a:gd name="T27" fmla="*/ 2147483646 h 247"/>
              <a:gd name="T28" fmla="*/ 0 w 38"/>
              <a:gd name="T29" fmla="*/ 2147483646 h 247"/>
              <a:gd name="T30" fmla="*/ 0 w 38"/>
              <a:gd name="T31" fmla="*/ 2147483646 h 247"/>
              <a:gd name="T32" fmla="*/ 0 w 38"/>
              <a:gd name="T33" fmla="*/ 2147483646 h 247"/>
              <a:gd name="T34" fmla="*/ 0 w 38"/>
              <a:gd name="T35" fmla="*/ 2147483646 h 247"/>
              <a:gd name="T36" fmla="*/ 1166531763 w 38"/>
              <a:gd name="T37" fmla="*/ 2147483646 h 247"/>
              <a:gd name="T38" fmla="*/ 2147483646 w 38"/>
              <a:gd name="T39" fmla="*/ 2147483646 h 247"/>
              <a:gd name="T40" fmla="*/ 2147483646 w 38"/>
              <a:gd name="T41" fmla="*/ 2147483646 h 247"/>
              <a:gd name="T42" fmla="*/ 2147483646 w 38"/>
              <a:gd name="T43" fmla="*/ 2147483646 h 247"/>
              <a:gd name="T44" fmla="*/ 2147483646 w 38"/>
              <a:gd name="T45" fmla="*/ 2147483646 h 247"/>
              <a:gd name="T46" fmla="*/ 2147483646 w 38"/>
              <a:gd name="T47" fmla="*/ 2147483646 h 247"/>
              <a:gd name="T48" fmla="*/ 2147483646 w 38"/>
              <a:gd name="T49" fmla="*/ 2147483646 h 247"/>
              <a:gd name="T50" fmla="*/ 2147483646 w 38"/>
              <a:gd name="T51" fmla="*/ 2147483646 h 247"/>
              <a:gd name="T52" fmla="*/ 2147483646 w 38"/>
              <a:gd name="T53" fmla="*/ 2147483646 h 247"/>
              <a:gd name="T54" fmla="*/ 2147483646 w 38"/>
              <a:gd name="T55" fmla="*/ 2147483646 h 247"/>
              <a:gd name="T56" fmla="*/ 2147483646 w 38"/>
              <a:gd name="T57" fmla="*/ 2147483646 h 247"/>
              <a:gd name="T58" fmla="*/ 2147483646 w 38"/>
              <a:gd name="T59" fmla="*/ 2147483646 h 247"/>
              <a:gd name="T60" fmla="*/ 2147483646 w 38"/>
              <a:gd name="T61" fmla="*/ 2147483646 h 247"/>
              <a:gd name="T62" fmla="*/ 2147483646 w 38"/>
              <a:gd name="T63" fmla="*/ 2147483646 h 247"/>
              <a:gd name="T64" fmla="*/ 2147483646 w 38"/>
              <a:gd name="T65" fmla="*/ 2147483646 h 247"/>
              <a:gd name="T66" fmla="*/ 2147483646 w 38"/>
              <a:gd name="T67" fmla="*/ 2147483646 h 247"/>
              <a:gd name="T68" fmla="*/ 2147483646 w 38"/>
              <a:gd name="T69" fmla="*/ 2147483646 h 247"/>
              <a:gd name="T70" fmla="*/ 2147483646 w 38"/>
              <a:gd name="T71" fmla="*/ 2147483646 h 247"/>
              <a:gd name="T72" fmla="*/ 2147483646 w 38"/>
              <a:gd name="T73" fmla="*/ 2147483646 h 247"/>
              <a:gd name="T74" fmla="*/ 2147483646 w 38"/>
              <a:gd name="T75" fmla="*/ 2147483646 h 247"/>
              <a:gd name="T76" fmla="*/ 2147483646 w 38"/>
              <a:gd name="T77" fmla="*/ 2147483646 h 247"/>
              <a:gd name="T78" fmla="*/ 2147483646 w 38"/>
              <a:gd name="T79" fmla="*/ 2147483646 h 247"/>
              <a:gd name="T80" fmla="*/ 2147483646 w 38"/>
              <a:gd name="T81" fmla="*/ 2147483646 h 247"/>
              <a:gd name="T82" fmla="*/ 2147483646 w 38"/>
              <a:gd name="T83" fmla="*/ 0 h 247"/>
              <a:gd name="T84" fmla="*/ 2147483646 w 38"/>
              <a:gd name="T85" fmla="*/ 0 h 247"/>
              <a:gd name="T86" fmla="*/ 2147483646 w 38"/>
              <a:gd name="T87" fmla="*/ 0 h 247"/>
              <a:gd name="T88" fmla="*/ 2147483646 w 38"/>
              <a:gd name="T89" fmla="*/ 0 h 247"/>
              <a:gd name="T90" fmla="*/ 2147483646 w 38"/>
              <a:gd name="T91" fmla="*/ 0 h 2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" h="247">
                <a:moveTo>
                  <a:pt x="19" y="0"/>
                </a:moveTo>
                <a:lnTo>
                  <a:pt x="11" y="0"/>
                </a:lnTo>
                <a:lnTo>
                  <a:pt x="5" y="6"/>
                </a:lnTo>
                <a:lnTo>
                  <a:pt x="2" y="11"/>
                </a:lnTo>
                <a:lnTo>
                  <a:pt x="0" y="19"/>
                </a:lnTo>
                <a:lnTo>
                  <a:pt x="0" y="56"/>
                </a:lnTo>
                <a:lnTo>
                  <a:pt x="0" y="88"/>
                </a:lnTo>
                <a:lnTo>
                  <a:pt x="0" y="115"/>
                </a:lnTo>
                <a:lnTo>
                  <a:pt x="0" y="140"/>
                </a:lnTo>
                <a:lnTo>
                  <a:pt x="0" y="161"/>
                </a:lnTo>
                <a:lnTo>
                  <a:pt x="0" y="176"/>
                </a:lnTo>
                <a:lnTo>
                  <a:pt x="0" y="192"/>
                </a:lnTo>
                <a:lnTo>
                  <a:pt x="0" y="201"/>
                </a:lnTo>
                <a:lnTo>
                  <a:pt x="0" y="211"/>
                </a:lnTo>
                <a:lnTo>
                  <a:pt x="0" y="219"/>
                </a:lnTo>
                <a:lnTo>
                  <a:pt x="0" y="226"/>
                </a:lnTo>
                <a:lnTo>
                  <a:pt x="0" y="228"/>
                </a:lnTo>
                <a:lnTo>
                  <a:pt x="2" y="236"/>
                </a:lnTo>
                <a:lnTo>
                  <a:pt x="5" y="242"/>
                </a:lnTo>
                <a:lnTo>
                  <a:pt x="11" y="246"/>
                </a:lnTo>
                <a:lnTo>
                  <a:pt x="19" y="247"/>
                </a:lnTo>
                <a:lnTo>
                  <a:pt x="25" y="246"/>
                </a:lnTo>
                <a:lnTo>
                  <a:pt x="32" y="242"/>
                </a:lnTo>
                <a:lnTo>
                  <a:pt x="36" y="236"/>
                </a:lnTo>
                <a:lnTo>
                  <a:pt x="38" y="228"/>
                </a:lnTo>
                <a:lnTo>
                  <a:pt x="38" y="192"/>
                </a:lnTo>
                <a:lnTo>
                  <a:pt x="38" y="159"/>
                </a:lnTo>
                <a:lnTo>
                  <a:pt x="38" y="130"/>
                </a:lnTo>
                <a:lnTo>
                  <a:pt x="38" y="107"/>
                </a:lnTo>
                <a:lnTo>
                  <a:pt x="38" y="86"/>
                </a:lnTo>
                <a:lnTo>
                  <a:pt x="38" y="69"/>
                </a:lnTo>
                <a:lnTo>
                  <a:pt x="38" y="56"/>
                </a:lnTo>
                <a:lnTo>
                  <a:pt x="38" y="44"/>
                </a:lnTo>
                <a:lnTo>
                  <a:pt x="38" y="36"/>
                </a:lnTo>
                <a:lnTo>
                  <a:pt x="38" y="29"/>
                </a:lnTo>
                <a:lnTo>
                  <a:pt x="38" y="21"/>
                </a:lnTo>
                <a:lnTo>
                  <a:pt x="38" y="19"/>
                </a:lnTo>
                <a:lnTo>
                  <a:pt x="36" y="11"/>
                </a:lnTo>
                <a:lnTo>
                  <a:pt x="32" y="6"/>
                </a:lnTo>
                <a:lnTo>
                  <a:pt x="25" y="0"/>
                </a:lnTo>
                <a:lnTo>
                  <a:pt x="19" y="0"/>
                </a:lnTo>
                <a:close/>
                <a:moveTo>
                  <a:pt x="19" y="0"/>
                </a:moveTo>
                <a:lnTo>
                  <a:pt x="19" y="0"/>
                </a:lnTo>
                <a:close/>
              </a:path>
            </a:pathLst>
          </a:custGeom>
          <a:solidFill>
            <a:srgbClr val="4BD1FA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94" name="Freeform 151"/>
          <p:cNvSpPr>
            <a:spLocks noEditPoints="1"/>
          </p:cNvSpPr>
          <p:nvPr/>
        </p:nvSpPr>
        <p:spPr bwMode="auto">
          <a:xfrm>
            <a:off x="10748693" y="2490644"/>
            <a:ext cx="36513" cy="38100"/>
          </a:xfrm>
          <a:custGeom>
            <a:avLst/>
            <a:gdLst>
              <a:gd name="T0" fmla="*/ 2147483646 w 46"/>
              <a:gd name="T1" fmla="*/ 2147483646 h 46"/>
              <a:gd name="T2" fmla="*/ 2147483646 w 46"/>
              <a:gd name="T3" fmla="*/ 2147483646 h 46"/>
              <a:gd name="T4" fmla="*/ 2147483646 w 46"/>
              <a:gd name="T5" fmla="*/ 2147483646 h 46"/>
              <a:gd name="T6" fmla="*/ 2147483646 w 46"/>
              <a:gd name="T7" fmla="*/ 2147483646 h 46"/>
              <a:gd name="T8" fmla="*/ 2147483646 w 46"/>
              <a:gd name="T9" fmla="*/ 2147483646 h 46"/>
              <a:gd name="T10" fmla="*/ 2147483646 w 46"/>
              <a:gd name="T11" fmla="*/ 2147483646 h 46"/>
              <a:gd name="T12" fmla="*/ 2147483646 w 46"/>
              <a:gd name="T13" fmla="*/ 2147483646 h 46"/>
              <a:gd name="T14" fmla="*/ 0 w 46"/>
              <a:gd name="T15" fmla="*/ 2147483646 h 46"/>
              <a:gd name="T16" fmla="*/ 0 w 46"/>
              <a:gd name="T17" fmla="*/ 2147483646 h 46"/>
              <a:gd name="T18" fmla="*/ 0 w 46"/>
              <a:gd name="T19" fmla="*/ 2147483646 h 46"/>
              <a:gd name="T20" fmla="*/ 2147483646 w 46"/>
              <a:gd name="T21" fmla="*/ 2147483646 h 46"/>
              <a:gd name="T22" fmla="*/ 2147483646 w 46"/>
              <a:gd name="T23" fmla="*/ 1136728409 h 46"/>
              <a:gd name="T24" fmla="*/ 2147483646 w 46"/>
              <a:gd name="T25" fmla="*/ 0 h 46"/>
              <a:gd name="T26" fmla="*/ 2147483646 w 46"/>
              <a:gd name="T27" fmla="*/ 1136728409 h 46"/>
              <a:gd name="T28" fmla="*/ 2147483646 w 46"/>
              <a:gd name="T29" fmla="*/ 2147483646 h 46"/>
              <a:gd name="T30" fmla="*/ 2147483646 w 46"/>
              <a:gd name="T31" fmla="*/ 2147483646 h 46"/>
              <a:gd name="T32" fmla="*/ 2147483646 w 46"/>
              <a:gd name="T33" fmla="*/ 2147483646 h 46"/>
              <a:gd name="T34" fmla="*/ 2147483646 w 46"/>
              <a:gd name="T35" fmla="*/ 2147483646 h 46"/>
              <a:gd name="T36" fmla="*/ 2147483646 w 46"/>
              <a:gd name="T37" fmla="*/ 2147483646 h 46"/>
              <a:gd name="T38" fmla="*/ 2147483646 w 46"/>
              <a:gd name="T39" fmla="*/ 2147483646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" h="46">
                <a:moveTo>
                  <a:pt x="46" y="25"/>
                </a:moveTo>
                <a:lnTo>
                  <a:pt x="44" y="33"/>
                </a:lnTo>
                <a:lnTo>
                  <a:pt x="38" y="40"/>
                </a:lnTo>
                <a:lnTo>
                  <a:pt x="31" y="44"/>
                </a:lnTo>
                <a:lnTo>
                  <a:pt x="21" y="46"/>
                </a:lnTo>
                <a:lnTo>
                  <a:pt x="11" y="44"/>
                </a:lnTo>
                <a:lnTo>
                  <a:pt x="6" y="40"/>
                </a:lnTo>
                <a:lnTo>
                  <a:pt x="0" y="33"/>
                </a:lnTo>
                <a:lnTo>
                  <a:pt x="0" y="25"/>
                </a:lnTo>
                <a:lnTo>
                  <a:pt x="0" y="13"/>
                </a:lnTo>
                <a:lnTo>
                  <a:pt x="6" y="6"/>
                </a:lnTo>
                <a:lnTo>
                  <a:pt x="11" y="2"/>
                </a:lnTo>
                <a:lnTo>
                  <a:pt x="21" y="0"/>
                </a:lnTo>
                <a:lnTo>
                  <a:pt x="31" y="2"/>
                </a:lnTo>
                <a:lnTo>
                  <a:pt x="38" y="6"/>
                </a:lnTo>
                <a:lnTo>
                  <a:pt x="44" y="13"/>
                </a:lnTo>
                <a:lnTo>
                  <a:pt x="46" y="25"/>
                </a:lnTo>
                <a:close/>
                <a:moveTo>
                  <a:pt x="46" y="25"/>
                </a:moveTo>
                <a:lnTo>
                  <a:pt x="46" y="25"/>
                </a:lnTo>
                <a:close/>
              </a:path>
            </a:pathLst>
          </a:custGeom>
          <a:solidFill>
            <a:srgbClr val="4BD1FA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Picture 2" descr="Картинки по запросу пнг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3" y="1322436"/>
            <a:ext cx="480256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9" y="1503411"/>
            <a:ext cx="4464720" cy="33907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27087" y="4164086"/>
            <a:ext cx="5343525" cy="189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0" u="none" strike="noStrike" baseline="0" dirty="0">
                <a:solidFill>
                  <a:srgbClr val="4BD1FA"/>
                </a:solidFill>
                <a:latin typeface="ArialNarrow"/>
              </a:rPr>
              <a:t>АВТОМАТИЧЕСКОЕ</a:t>
            </a:r>
          </a:p>
          <a:p>
            <a:r>
              <a:rPr lang="ru-RU" sz="2670" i="0" u="none" strike="noStrike" baseline="0" dirty="0">
                <a:solidFill>
                  <a:srgbClr val="4BD1FA"/>
                </a:solidFill>
                <a:latin typeface="ArialNarrow"/>
              </a:rPr>
              <a:t>ИНФОРМИРОВАНИЕ</a:t>
            </a:r>
          </a:p>
          <a:p>
            <a:endParaRPr lang="ru-RU" sz="2670" i="0" u="none" strike="noStrike" baseline="0" dirty="0">
              <a:solidFill>
                <a:srgbClr val="4BD1FA"/>
              </a:solidFill>
              <a:latin typeface="ArialNarrow"/>
            </a:endParaRPr>
          </a:p>
          <a:p>
            <a:r>
              <a:rPr lang="ru-RU" b="0" i="0" u="none" strike="noStrike" baseline="0" dirty="0">
                <a:solidFill>
                  <a:srgbClr val="4BD1FA"/>
                </a:solidFill>
                <a:latin typeface="ArialNarrow"/>
              </a:rPr>
              <a:t>       </a:t>
            </a:r>
            <a:r>
              <a:rPr lang="ru-RU" b="0" i="0" u="none" strike="noStrike" dirty="0">
                <a:solidFill>
                  <a:srgbClr val="4BD1FA"/>
                </a:solidFill>
                <a:latin typeface="ArialNarrow"/>
              </a:rPr>
              <a:t> </a:t>
            </a:r>
            <a:r>
              <a:rPr lang="ru-RU" b="0" i="0" u="none" strike="noStrike" baseline="0" dirty="0">
                <a:solidFill>
                  <a:schemeClr val="bg1"/>
                </a:solidFill>
                <a:latin typeface="ArialNarrow"/>
              </a:rPr>
              <a:t>Подписка на закупки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ArialNarrow"/>
              </a:rPr>
              <a:t>        Интеллектуальная 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Freeform 317"/>
          <p:cNvSpPr>
            <a:spLocks noEditPoints="1"/>
          </p:cNvSpPr>
          <p:nvPr/>
        </p:nvSpPr>
        <p:spPr bwMode="auto">
          <a:xfrm>
            <a:off x="6644575" y="5469194"/>
            <a:ext cx="215900" cy="61912"/>
          </a:xfrm>
          <a:custGeom>
            <a:avLst/>
            <a:gdLst>
              <a:gd name="T0" fmla="*/ 2147483646 w 273"/>
              <a:gd name="T1" fmla="*/ 2147483646 h 79"/>
              <a:gd name="T2" fmla="*/ 2147483646 w 273"/>
              <a:gd name="T3" fmla="*/ 2147483646 h 79"/>
              <a:gd name="T4" fmla="*/ 2147483646 w 273"/>
              <a:gd name="T5" fmla="*/ 2147483646 h 79"/>
              <a:gd name="T6" fmla="*/ 2147483646 w 273"/>
              <a:gd name="T7" fmla="*/ 2147483646 h 79"/>
              <a:gd name="T8" fmla="*/ 2147483646 w 273"/>
              <a:gd name="T9" fmla="*/ 2147483646 h 79"/>
              <a:gd name="T10" fmla="*/ 2147483646 w 273"/>
              <a:gd name="T11" fmla="*/ 2147483646 h 79"/>
              <a:gd name="T12" fmla="*/ 2147483646 w 273"/>
              <a:gd name="T13" fmla="*/ 2147483646 h 79"/>
              <a:gd name="T14" fmla="*/ 2147483646 w 273"/>
              <a:gd name="T15" fmla="*/ 2147483646 h 79"/>
              <a:gd name="T16" fmla="*/ 2147483646 w 273"/>
              <a:gd name="T17" fmla="*/ 2147483646 h 79"/>
              <a:gd name="T18" fmla="*/ 2147483646 w 273"/>
              <a:gd name="T19" fmla="*/ 2147483646 h 79"/>
              <a:gd name="T20" fmla="*/ 2147483646 w 273"/>
              <a:gd name="T21" fmla="*/ 2147483646 h 79"/>
              <a:gd name="T22" fmla="*/ 2147483646 w 273"/>
              <a:gd name="T23" fmla="*/ 2147483646 h 79"/>
              <a:gd name="T24" fmla="*/ 2147483646 w 273"/>
              <a:gd name="T25" fmla="*/ 2147483646 h 79"/>
              <a:gd name="T26" fmla="*/ 2147483646 w 273"/>
              <a:gd name="T27" fmla="*/ 2147483646 h 79"/>
              <a:gd name="T28" fmla="*/ 2147483646 w 273"/>
              <a:gd name="T29" fmla="*/ 2147483646 h 79"/>
              <a:gd name="T30" fmla="*/ 2147483646 w 273"/>
              <a:gd name="T31" fmla="*/ 2147483646 h 79"/>
              <a:gd name="T32" fmla="*/ 2147483646 w 273"/>
              <a:gd name="T33" fmla="*/ 2147483646 h 79"/>
              <a:gd name="T34" fmla="*/ 2147483646 w 273"/>
              <a:gd name="T35" fmla="*/ 2147483646 h 79"/>
              <a:gd name="T36" fmla="*/ 2147483646 w 273"/>
              <a:gd name="T37" fmla="*/ 2147483646 h 79"/>
              <a:gd name="T38" fmla="*/ 2147483646 w 273"/>
              <a:gd name="T39" fmla="*/ 2147483646 h 79"/>
              <a:gd name="T40" fmla="*/ 2147483646 w 273"/>
              <a:gd name="T41" fmla="*/ 0 h 79"/>
              <a:gd name="T42" fmla="*/ 2147483646 w 273"/>
              <a:gd name="T43" fmla="*/ 2147483646 h 79"/>
              <a:gd name="T44" fmla="*/ 2147483646 w 273"/>
              <a:gd name="T45" fmla="*/ 2147483646 h 79"/>
              <a:gd name="T46" fmla="*/ 2147483646 w 273"/>
              <a:gd name="T47" fmla="*/ 2147483646 h 79"/>
              <a:gd name="T48" fmla="*/ 2147483646 w 273"/>
              <a:gd name="T49" fmla="*/ 2147483646 h 79"/>
              <a:gd name="T50" fmla="*/ 2147483646 w 273"/>
              <a:gd name="T51" fmla="*/ 2147483646 h 79"/>
              <a:gd name="T52" fmla="*/ 0 w 273"/>
              <a:gd name="T53" fmla="*/ 2147483646 h 79"/>
              <a:gd name="T54" fmla="*/ 2147483646 w 273"/>
              <a:gd name="T55" fmla="*/ 2147483646 h 79"/>
              <a:gd name="T56" fmla="*/ 2147483646 w 273"/>
              <a:gd name="T57" fmla="*/ 2147483646 h 79"/>
              <a:gd name="T58" fmla="*/ 2147483646 w 273"/>
              <a:gd name="T59" fmla="*/ 2147483646 h 79"/>
              <a:gd name="T60" fmla="*/ 2147483646 w 273"/>
              <a:gd name="T61" fmla="*/ 2147483646 h 79"/>
              <a:gd name="T62" fmla="*/ 2147483646 w 273"/>
              <a:gd name="T63" fmla="*/ 2147483646 h 79"/>
              <a:gd name="T64" fmla="*/ 2147483646 w 273"/>
              <a:gd name="T65" fmla="*/ 2147483646 h 79"/>
              <a:gd name="T66" fmla="*/ 2147483646 w 273"/>
              <a:gd name="T67" fmla="*/ 2147483646 h 79"/>
              <a:gd name="T68" fmla="*/ 2147483646 w 273"/>
              <a:gd name="T69" fmla="*/ 2147483646 h 79"/>
              <a:gd name="T70" fmla="*/ 2147483646 w 273"/>
              <a:gd name="T71" fmla="*/ 2147483646 h 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73" h="79">
                <a:moveTo>
                  <a:pt x="29" y="73"/>
                </a:moveTo>
                <a:lnTo>
                  <a:pt x="52" y="58"/>
                </a:lnTo>
                <a:lnTo>
                  <a:pt x="77" y="44"/>
                </a:lnTo>
                <a:lnTo>
                  <a:pt x="108" y="37"/>
                </a:lnTo>
                <a:lnTo>
                  <a:pt x="136" y="33"/>
                </a:lnTo>
                <a:lnTo>
                  <a:pt x="165" y="37"/>
                </a:lnTo>
                <a:lnTo>
                  <a:pt x="194" y="44"/>
                </a:lnTo>
                <a:lnTo>
                  <a:pt x="221" y="58"/>
                </a:lnTo>
                <a:lnTo>
                  <a:pt x="244" y="75"/>
                </a:lnTo>
                <a:lnTo>
                  <a:pt x="250" y="77"/>
                </a:lnTo>
                <a:lnTo>
                  <a:pt x="255" y="79"/>
                </a:lnTo>
                <a:lnTo>
                  <a:pt x="263" y="77"/>
                </a:lnTo>
                <a:lnTo>
                  <a:pt x="267" y="73"/>
                </a:lnTo>
                <a:lnTo>
                  <a:pt x="271" y="67"/>
                </a:lnTo>
                <a:lnTo>
                  <a:pt x="273" y="62"/>
                </a:lnTo>
                <a:lnTo>
                  <a:pt x="271" y="54"/>
                </a:lnTo>
                <a:lnTo>
                  <a:pt x="267" y="48"/>
                </a:lnTo>
                <a:lnTo>
                  <a:pt x="240" y="29"/>
                </a:lnTo>
                <a:lnTo>
                  <a:pt x="207" y="14"/>
                </a:lnTo>
                <a:lnTo>
                  <a:pt x="171" y="2"/>
                </a:lnTo>
                <a:lnTo>
                  <a:pt x="136" y="0"/>
                </a:lnTo>
                <a:lnTo>
                  <a:pt x="100" y="2"/>
                </a:lnTo>
                <a:lnTo>
                  <a:pt x="65" y="12"/>
                </a:lnTo>
                <a:lnTo>
                  <a:pt x="33" y="27"/>
                </a:lnTo>
                <a:lnTo>
                  <a:pt x="6" y="48"/>
                </a:lnTo>
                <a:lnTo>
                  <a:pt x="2" y="54"/>
                </a:lnTo>
                <a:lnTo>
                  <a:pt x="0" y="60"/>
                </a:lnTo>
                <a:lnTo>
                  <a:pt x="2" y="66"/>
                </a:lnTo>
                <a:lnTo>
                  <a:pt x="4" y="73"/>
                </a:lnTo>
                <a:lnTo>
                  <a:pt x="10" y="77"/>
                </a:lnTo>
                <a:lnTo>
                  <a:pt x="15" y="79"/>
                </a:lnTo>
                <a:lnTo>
                  <a:pt x="23" y="77"/>
                </a:lnTo>
                <a:lnTo>
                  <a:pt x="29" y="73"/>
                </a:lnTo>
                <a:close/>
                <a:moveTo>
                  <a:pt x="29" y="73"/>
                </a:moveTo>
                <a:lnTo>
                  <a:pt x="29" y="73"/>
                </a:lnTo>
                <a:close/>
              </a:path>
            </a:pathLst>
          </a:custGeom>
          <a:solidFill>
            <a:srgbClr val="ED116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318"/>
          <p:cNvSpPr>
            <a:spLocks noEditPoints="1"/>
          </p:cNvSpPr>
          <p:nvPr/>
        </p:nvSpPr>
        <p:spPr bwMode="auto">
          <a:xfrm>
            <a:off x="6679500" y="5529519"/>
            <a:ext cx="147637" cy="47625"/>
          </a:xfrm>
          <a:custGeom>
            <a:avLst/>
            <a:gdLst>
              <a:gd name="T0" fmla="*/ 2147483646 w 186"/>
              <a:gd name="T1" fmla="*/ 2147483646 h 62"/>
              <a:gd name="T2" fmla="*/ 0 w 186"/>
              <a:gd name="T3" fmla="*/ 2147483646 h 62"/>
              <a:gd name="T4" fmla="*/ 0 w 186"/>
              <a:gd name="T5" fmla="*/ 2147483646 h 62"/>
              <a:gd name="T6" fmla="*/ 0 w 186"/>
              <a:gd name="T7" fmla="*/ 2147483646 h 62"/>
              <a:gd name="T8" fmla="*/ 2147483646 w 186"/>
              <a:gd name="T9" fmla="*/ 2147483646 h 62"/>
              <a:gd name="T10" fmla="*/ 2147483646 w 186"/>
              <a:gd name="T11" fmla="*/ 2147483646 h 62"/>
              <a:gd name="T12" fmla="*/ 2147483646 w 186"/>
              <a:gd name="T13" fmla="*/ 2147483646 h 62"/>
              <a:gd name="T14" fmla="*/ 2147483646 w 186"/>
              <a:gd name="T15" fmla="*/ 2147483646 h 62"/>
              <a:gd name="T16" fmla="*/ 2147483646 w 186"/>
              <a:gd name="T17" fmla="*/ 2147483646 h 62"/>
              <a:gd name="T18" fmla="*/ 2147483646 w 186"/>
              <a:gd name="T19" fmla="*/ 2147483646 h 62"/>
              <a:gd name="T20" fmla="*/ 2147483646 w 186"/>
              <a:gd name="T21" fmla="*/ 2147483646 h 62"/>
              <a:gd name="T22" fmla="*/ 2147483646 w 186"/>
              <a:gd name="T23" fmla="*/ 2147483646 h 62"/>
              <a:gd name="T24" fmla="*/ 2147483646 w 186"/>
              <a:gd name="T25" fmla="*/ 2147483646 h 62"/>
              <a:gd name="T26" fmla="*/ 2147483646 w 186"/>
              <a:gd name="T27" fmla="*/ 2147483646 h 62"/>
              <a:gd name="T28" fmla="*/ 2147483646 w 186"/>
              <a:gd name="T29" fmla="*/ 2147483646 h 62"/>
              <a:gd name="T30" fmla="*/ 2147483646 w 186"/>
              <a:gd name="T31" fmla="*/ 2147483646 h 62"/>
              <a:gd name="T32" fmla="*/ 2147483646 w 186"/>
              <a:gd name="T33" fmla="*/ 2147483646 h 62"/>
              <a:gd name="T34" fmla="*/ 2147483646 w 186"/>
              <a:gd name="T35" fmla="*/ 2147483646 h 62"/>
              <a:gd name="T36" fmla="*/ 2147483646 w 186"/>
              <a:gd name="T37" fmla="*/ 2147483646 h 62"/>
              <a:gd name="T38" fmla="*/ 2147483646 w 186"/>
              <a:gd name="T39" fmla="*/ 2147483646 h 62"/>
              <a:gd name="T40" fmla="*/ 2147483646 w 186"/>
              <a:gd name="T41" fmla="*/ 2147483646 h 62"/>
              <a:gd name="T42" fmla="*/ 2147483646 w 186"/>
              <a:gd name="T43" fmla="*/ 2147483646 h 62"/>
              <a:gd name="T44" fmla="*/ 2147483646 w 186"/>
              <a:gd name="T45" fmla="*/ 2147483646 h 62"/>
              <a:gd name="T46" fmla="*/ 2147483646 w 186"/>
              <a:gd name="T47" fmla="*/ 2147483646 h 62"/>
              <a:gd name="T48" fmla="*/ 2147483646 w 186"/>
              <a:gd name="T49" fmla="*/ 2147483646 h 62"/>
              <a:gd name="T50" fmla="*/ 2147483646 w 186"/>
              <a:gd name="T51" fmla="*/ 2147483646 h 62"/>
              <a:gd name="T52" fmla="*/ 2147483646 w 186"/>
              <a:gd name="T53" fmla="*/ 2147483646 h 62"/>
              <a:gd name="T54" fmla="*/ 2147483646 w 186"/>
              <a:gd name="T55" fmla="*/ 2147483646 h 62"/>
              <a:gd name="T56" fmla="*/ 2147483646 w 186"/>
              <a:gd name="T57" fmla="*/ 0 h 62"/>
              <a:gd name="T58" fmla="*/ 2147483646 w 186"/>
              <a:gd name="T59" fmla="*/ 2147483646 h 62"/>
              <a:gd name="T60" fmla="*/ 2147483646 w 186"/>
              <a:gd name="T61" fmla="*/ 2147483646 h 62"/>
              <a:gd name="T62" fmla="*/ 2147483646 w 186"/>
              <a:gd name="T63" fmla="*/ 2147483646 h 62"/>
              <a:gd name="T64" fmla="*/ 2147483646 w 186"/>
              <a:gd name="T65" fmla="*/ 2147483646 h 62"/>
              <a:gd name="T66" fmla="*/ 2147483646 w 186"/>
              <a:gd name="T67" fmla="*/ 2147483646 h 62"/>
              <a:gd name="T68" fmla="*/ 2147483646 w 186"/>
              <a:gd name="T69" fmla="*/ 2147483646 h 62"/>
              <a:gd name="T70" fmla="*/ 2147483646 w 186"/>
              <a:gd name="T71" fmla="*/ 2147483646 h 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" h="62">
                <a:moveTo>
                  <a:pt x="6" y="31"/>
                </a:moveTo>
                <a:lnTo>
                  <a:pt x="0" y="37"/>
                </a:lnTo>
                <a:lnTo>
                  <a:pt x="0" y="42"/>
                </a:lnTo>
                <a:lnTo>
                  <a:pt x="0" y="48"/>
                </a:lnTo>
                <a:lnTo>
                  <a:pt x="4" y="56"/>
                </a:lnTo>
                <a:lnTo>
                  <a:pt x="10" y="60"/>
                </a:lnTo>
                <a:lnTo>
                  <a:pt x="16" y="62"/>
                </a:lnTo>
                <a:lnTo>
                  <a:pt x="21" y="60"/>
                </a:lnTo>
                <a:lnTo>
                  <a:pt x="27" y="56"/>
                </a:lnTo>
                <a:lnTo>
                  <a:pt x="41" y="46"/>
                </a:lnTo>
                <a:lnTo>
                  <a:pt x="56" y="40"/>
                </a:lnTo>
                <a:lnTo>
                  <a:pt x="75" y="35"/>
                </a:lnTo>
                <a:lnTo>
                  <a:pt x="92" y="33"/>
                </a:lnTo>
                <a:lnTo>
                  <a:pt x="110" y="35"/>
                </a:lnTo>
                <a:lnTo>
                  <a:pt x="129" y="40"/>
                </a:lnTo>
                <a:lnTo>
                  <a:pt x="144" y="46"/>
                </a:lnTo>
                <a:lnTo>
                  <a:pt x="158" y="56"/>
                </a:lnTo>
                <a:lnTo>
                  <a:pt x="163" y="60"/>
                </a:lnTo>
                <a:lnTo>
                  <a:pt x="169" y="62"/>
                </a:lnTo>
                <a:lnTo>
                  <a:pt x="175" y="60"/>
                </a:lnTo>
                <a:lnTo>
                  <a:pt x="181" y="56"/>
                </a:lnTo>
                <a:lnTo>
                  <a:pt x="185" y="50"/>
                </a:lnTo>
                <a:lnTo>
                  <a:pt x="186" y="44"/>
                </a:lnTo>
                <a:lnTo>
                  <a:pt x="185" y="37"/>
                </a:lnTo>
                <a:lnTo>
                  <a:pt x="181" y="31"/>
                </a:lnTo>
                <a:lnTo>
                  <a:pt x="161" y="17"/>
                </a:lnTo>
                <a:lnTo>
                  <a:pt x="140" y="8"/>
                </a:lnTo>
                <a:lnTo>
                  <a:pt x="117" y="2"/>
                </a:lnTo>
                <a:lnTo>
                  <a:pt x="92" y="0"/>
                </a:lnTo>
                <a:lnTo>
                  <a:pt x="71" y="2"/>
                </a:lnTo>
                <a:lnTo>
                  <a:pt x="48" y="8"/>
                </a:lnTo>
                <a:lnTo>
                  <a:pt x="25" y="17"/>
                </a:lnTo>
                <a:lnTo>
                  <a:pt x="6" y="31"/>
                </a:lnTo>
                <a:close/>
                <a:moveTo>
                  <a:pt x="6" y="31"/>
                </a:moveTo>
                <a:lnTo>
                  <a:pt x="6" y="31"/>
                </a:lnTo>
                <a:close/>
              </a:path>
            </a:pathLst>
          </a:custGeom>
          <a:solidFill>
            <a:srgbClr val="ED116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319"/>
          <p:cNvSpPr>
            <a:spLocks noEditPoints="1"/>
          </p:cNvSpPr>
          <p:nvPr/>
        </p:nvSpPr>
        <p:spPr bwMode="auto">
          <a:xfrm>
            <a:off x="6560437" y="5610481"/>
            <a:ext cx="385763" cy="280988"/>
          </a:xfrm>
          <a:custGeom>
            <a:avLst/>
            <a:gdLst>
              <a:gd name="T0" fmla="*/ 2147483646 w 486"/>
              <a:gd name="T1" fmla="*/ 0 h 353"/>
              <a:gd name="T2" fmla="*/ 2147483646 w 486"/>
              <a:gd name="T3" fmla="*/ 0 h 353"/>
              <a:gd name="T4" fmla="*/ 2147483646 w 486"/>
              <a:gd name="T5" fmla="*/ 0 h 353"/>
              <a:gd name="T6" fmla="*/ 2147483646 w 486"/>
              <a:gd name="T7" fmla="*/ 0 h 353"/>
              <a:gd name="T8" fmla="*/ 2147483646 w 486"/>
              <a:gd name="T9" fmla="*/ 0 h 353"/>
              <a:gd name="T10" fmla="*/ 0 w 486"/>
              <a:gd name="T11" fmla="*/ 2147483646 h 353"/>
              <a:gd name="T12" fmla="*/ 0 w 486"/>
              <a:gd name="T13" fmla="*/ 2147483646 h 353"/>
              <a:gd name="T14" fmla="*/ 0 w 486"/>
              <a:gd name="T15" fmla="*/ 2147483646 h 353"/>
              <a:gd name="T16" fmla="*/ 0 w 486"/>
              <a:gd name="T17" fmla="*/ 2147483646 h 353"/>
              <a:gd name="T18" fmla="*/ 2147483646 w 486"/>
              <a:gd name="T19" fmla="*/ 2147483646 h 353"/>
              <a:gd name="T20" fmla="*/ 2147483646 w 486"/>
              <a:gd name="T21" fmla="*/ 2147483646 h 353"/>
              <a:gd name="T22" fmla="*/ 2147483646 w 486"/>
              <a:gd name="T23" fmla="*/ 2147483646 h 353"/>
              <a:gd name="T24" fmla="*/ 2147483646 w 486"/>
              <a:gd name="T25" fmla="*/ 2147483646 h 353"/>
              <a:gd name="T26" fmla="*/ 2147483646 w 486"/>
              <a:gd name="T27" fmla="*/ 2147483646 h 353"/>
              <a:gd name="T28" fmla="*/ 2147483646 w 486"/>
              <a:gd name="T29" fmla="*/ 2147483646 h 353"/>
              <a:gd name="T30" fmla="*/ 2147483646 w 486"/>
              <a:gd name="T31" fmla="*/ 2147483646 h 353"/>
              <a:gd name="T32" fmla="*/ 2147483646 w 486"/>
              <a:gd name="T33" fmla="*/ 2147483646 h 353"/>
              <a:gd name="T34" fmla="*/ 2147483646 w 486"/>
              <a:gd name="T35" fmla="*/ 2147483646 h 353"/>
              <a:gd name="T36" fmla="*/ 2147483646 w 486"/>
              <a:gd name="T37" fmla="*/ 2147483646 h 353"/>
              <a:gd name="T38" fmla="*/ 2147483646 w 486"/>
              <a:gd name="T39" fmla="*/ 2147483646 h 353"/>
              <a:gd name="T40" fmla="*/ 2147483646 w 486"/>
              <a:gd name="T41" fmla="*/ 0 h 353"/>
              <a:gd name="T42" fmla="*/ 2147483646 w 486"/>
              <a:gd name="T43" fmla="*/ 2147483646 h 353"/>
              <a:gd name="T44" fmla="*/ 2147483646 w 486"/>
              <a:gd name="T45" fmla="*/ 2147483646 h 353"/>
              <a:gd name="T46" fmla="*/ 2147483646 w 486"/>
              <a:gd name="T47" fmla="*/ 2147483646 h 353"/>
              <a:gd name="T48" fmla="*/ 2147483646 w 486"/>
              <a:gd name="T49" fmla="*/ 2147483646 h 353"/>
              <a:gd name="T50" fmla="*/ 2147483646 w 486"/>
              <a:gd name="T51" fmla="*/ 2147483646 h 353"/>
              <a:gd name="T52" fmla="*/ 2147483646 w 486"/>
              <a:gd name="T53" fmla="*/ 2147483646 h 353"/>
              <a:gd name="T54" fmla="*/ 2147483646 w 486"/>
              <a:gd name="T55" fmla="*/ 2147483646 h 353"/>
              <a:gd name="T56" fmla="*/ 2147483646 w 486"/>
              <a:gd name="T57" fmla="*/ 2147483646 h 353"/>
              <a:gd name="T58" fmla="*/ 2147483646 w 486"/>
              <a:gd name="T59" fmla="*/ 2147483646 h 353"/>
              <a:gd name="T60" fmla="*/ 2147483646 w 486"/>
              <a:gd name="T61" fmla="*/ 2147483646 h 353"/>
              <a:gd name="T62" fmla="*/ 2147483646 w 486"/>
              <a:gd name="T63" fmla="*/ 2147483646 h 353"/>
              <a:gd name="T64" fmla="*/ 2147483646 w 486"/>
              <a:gd name="T65" fmla="*/ 2147483646 h 353"/>
              <a:gd name="T66" fmla="*/ 2147483646 w 486"/>
              <a:gd name="T67" fmla="*/ 2147483646 h 353"/>
              <a:gd name="T68" fmla="*/ 2147483646 w 486"/>
              <a:gd name="T69" fmla="*/ 2147483646 h 353"/>
              <a:gd name="T70" fmla="*/ 2147483646 w 486"/>
              <a:gd name="T71" fmla="*/ 2147483646 h 353"/>
              <a:gd name="T72" fmla="*/ 2147483646 w 486"/>
              <a:gd name="T73" fmla="*/ 2147483646 h 353"/>
              <a:gd name="T74" fmla="*/ 2147483646 w 486"/>
              <a:gd name="T75" fmla="*/ 2147483646 h 353"/>
              <a:gd name="T76" fmla="*/ 2147483646 w 486"/>
              <a:gd name="T77" fmla="*/ 2147483646 h 353"/>
              <a:gd name="T78" fmla="*/ 2147483646 w 486"/>
              <a:gd name="T79" fmla="*/ 2147483646 h 353"/>
              <a:gd name="T80" fmla="*/ 2147483646 w 486"/>
              <a:gd name="T81" fmla="*/ 2147483646 h 353"/>
              <a:gd name="T82" fmla="*/ 2147483646 w 486"/>
              <a:gd name="T83" fmla="*/ 2147483646 h 353"/>
              <a:gd name="T84" fmla="*/ 2147483646 w 486"/>
              <a:gd name="T85" fmla="*/ 2147483646 h 353"/>
              <a:gd name="T86" fmla="*/ 2147483646 w 486"/>
              <a:gd name="T87" fmla="*/ 2147483646 h 353"/>
              <a:gd name="T88" fmla="*/ 2147483646 w 486"/>
              <a:gd name="T89" fmla="*/ 2147483646 h 353"/>
              <a:gd name="T90" fmla="*/ 2147483646 w 486"/>
              <a:gd name="T91" fmla="*/ 2147483646 h 353"/>
              <a:gd name="T92" fmla="*/ 2147483646 w 486"/>
              <a:gd name="T93" fmla="*/ 2147483646 h 353"/>
              <a:gd name="T94" fmla="*/ 2147483646 w 486"/>
              <a:gd name="T95" fmla="*/ 2147483646 h 353"/>
              <a:gd name="T96" fmla="*/ 2147483646 w 486"/>
              <a:gd name="T97" fmla="*/ 2147483646 h 353"/>
              <a:gd name="T98" fmla="*/ 2147483646 w 486"/>
              <a:gd name="T99" fmla="*/ 2147483646 h 3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86" h="353">
                <a:moveTo>
                  <a:pt x="446" y="0"/>
                </a:moveTo>
                <a:lnTo>
                  <a:pt x="409" y="0"/>
                </a:lnTo>
                <a:lnTo>
                  <a:pt x="375" y="0"/>
                </a:lnTo>
                <a:lnTo>
                  <a:pt x="342" y="0"/>
                </a:lnTo>
                <a:lnTo>
                  <a:pt x="311" y="0"/>
                </a:lnTo>
                <a:lnTo>
                  <a:pt x="283" y="0"/>
                </a:lnTo>
                <a:lnTo>
                  <a:pt x="258" y="0"/>
                </a:lnTo>
                <a:lnTo>
                  <a:pt x="233" y="0"/>
                </a:lnTo>
                <a:lnTo>
                  <a:pt x="210" y="0"/>
                </a:lnTo>
                <a:lnTo>
                  <a:pt x="171" y="0"/>
                </a:lnTo>
                <a:lnTo>
                  <a:pt x="139" y="0"/>
                </a:lnTo>
                <a:lnTo>
                  <a:pt x="112" y="0"/>
                </a:lnTo>
                <a:lnTo>
                  <a:pt x="89" y="0"/>
                </a:lnTo>
                <a:lnTo>
                  <a:pt x="73" y="0"/>
                </a:lnTo>
                <a:lnTo>
                  <a:pt x="60" y="0"/>
                </a:lnTo>
                <a:lnTo>
                  <a:pt x="50" y="0"/>
                </a:lnTo>
                <a:lnTo>
                  <a:pt x="45" y="0"/>
                </a:lnTo>
                <a:lnTo>
                  <a:pt x="41" y="0"/>
                </a:lnTo>
                <a:lnTo>
                  <a:pt x="39" y="0"/>
                </a:lnTo>
                <a:lnTo>
                  <a:pt x="23" y="2"/>
                </a:lnTo>
                <a:lnTo>
                  <a:pt x="10" y="9"/>
                </a:lnTo>
                <a:lnTo>
                  <a:pt x="2" y="23"/>
                </a:lnTo>
                <a:lnTo>
                  <a:pt x="0" y="38"/>
                </a:lnTo>
                <a:lnTo>
                  <a:pt x="0" y="86"/>
                </a:lnTo>
                <a:lnTo>
                  <a:pt x="0" y="128"/>
                </a:lnTo>
                <a:lnTo>
                  <a:pt x="0" y="165"/>
                </a:lnTo>
                <a:lnTo>
                  <a:pt x="0" y="198"/>
                </a:lnTo>
                <a:lnTo>
                  <a:pt x="0" y="224"/>
                </a:lnTo>
                <a:lnTo>
                  <a:pt x="0" y="246"/>
                </a:lnTo>
                <a:lnTo>
                  <a:pt x="0" y="265"/>
                </a:lnTo>
                <a:lnTo>
                  <a:pt x="0" y="278"/>
                </a:lnTo>
                <a:lnTo>
                  <a:pt x="0" y="290"/>
                </a:lnTo>
                <a:lnTo>
                  <a:pt x="0" y="299"/>
                </a:lnTo>
                <a:lnTo>
                  <a:pt x="0" y="305"/>
                </a:lnTo>
                <a:lnTo>
                  <a:pt x="0" y="309"/>
                </a:lnTo>
                <a:lnTo>
                  <a:pt x="0" y="313"/>
                </a:lnTo>
                <a:lnTo>
                  <a:pt x="2" y="328"/>
                </a:lnTo>
                <a:lnTo>
                  <a:pt x="10" y="341"/>
                </a:lnTo>
                <a:lnTo>
                  <a:pt x="23" y="349"/>
                </a:lnTo>
                <a:lnTo>
                  <a:pt x="39" y="353"/>
                </a:lnTo>
                <a:lnTo>
                  <a:pt x="75" y="353"/>
                </a:lnTo>
                <a:lnTo>
                  <a:pt x="110" y="353"/>
                </a:lnTo>
                <a:lnTo>
                  <a:pt x="143" y="353"/>
                </a:lnTo>
                <a:lnTo>
                  <a:pt x="173" y="353"/>
                </a:lnTo>
                <a:lnTo>
                  <a:pt x="202" y="353"/>
                </a:lnTo>
                <a:lnTo>
                  <a:pt x="227" y="353"/>
                </a:lnTo>
                <a:lnTo>
                  <a:pt x="252" y="353"/>
                </a:lnTo>
                <a:lnTo>
                  <a:pt x="275" y="353"/>
                </a:lnTo>
                <a:lnTo>
                  <a:pt x="313" y="353"/>
                </a:lnTo>
                <a:lnTo>
                  <a:pt x="346" y="353"/>
                </a:lnTo>
                <a:lnTo>
                  <a:pt x="375" y="353"/>
                </a:lnTo>
                <a:lnTo>
                  <a:pt x="396" y="353"/>
                </a:lnTo>
                <a:lnTo>
                  <a:pt x="413" y="353"/>
                </a:lnTo>
                <a:lnTo>
                  <a:pt x="425" y="353"/>
                </a:lnTo>
                <a:lnTo>
                  <a:pt x="434" y="353"/>
                </a:lnTo>
                <a:lnTo>
                  <a:pt x="440" y="353"/>
                </a:lnTo>
                <a:lnTo>
                  <a:pt x="444" y="353"/>
                </a:lnTo>
                <a:lnTo>
                  <a:pt x="446" y="353"/>
                </a:lnTo>
                <a:lnTo>
                  <a:pt x="461" y="349"/>
                </a:lnTo>
                <a:lnTo>
                  <a:pt x="475" y="341"/>
                </a:lnTo>
                <a:lnTo>
                  <a:pt x="482" y="328"/>
                </a:lnTo>
                <a:lnTo>
                  <a:pt x="486" y="313"/>
                </a:lnTo>
                <a:lnTo>
                  <a:pt x="486" y="265"/>
                </a:lnTo>
                <a:lnTo>
                  <a:pt x="486" y="222"/>
                </a:lnTo>
                <a:lnTo>
                  <a:pt x="486" y="186"/>
                </a:lnTo>
                <a:lnTo>
                  <a:pt x="486" y="153"/>
                </a:lnTo>
                <a:lnTo>
                  <a:pt x="486" y="126"/>
                </a:lnTo>
                <a:lnTo>
                  <a:pt x="486" y="105"/>
                </a:lnTo>
                <a:lnTo>
                  <a:pt x="486" y="86"/>
                </a:lnTo>
                <a:lnTo>
                  <a:pt x="486" y="73"/>
                </a:lnTo>
                <a:lnTo>
                  <a:pt x="486" y="61"/>
                </a:lnTo>
                <a:lnTo>
                  <a:pt x="486" y="52"/>
                </a:lnTo>
                <a:lnTo>
                  <a:pt x="486" y="46"/>
                </a:lnTo>
                <a:lnTo>
                  <a:pt x="486" y="42"/>
                </a:lnTo>
                <a:lnTo>
                  <a:pt x="486" y="38"/>
                </a:lnTo>
                <a:lnTo>
                  <a:pt x="482" y="23"/>
                </a:lnTo>
                <a:lnTo>
                  <a:pt x="475" y="9"/>
                </a:lnTo>
                <a:lnTo>
                  <a:pt x="461" y="2"/>
                </a:lnTo>
                <a:lnTo>
                  <a:pt x="446" y="0"/>
                </a:lnTo>
                <a:close/>
                <a:moveTo>
                  <a:pt x="446" y="32"/>
                </a:moveTo>
                <a:lnTo>
                  <a:pt x="448" y="32"/>
                </a:lnTo>
                <a:lnTo>
                  <a:pt x="413" y="59"/>
                </a:lnTo>
                <a:lnTo>
                  <a:pt x="383" y="82"/>
                </a:lnTo>
                <a:lnTo>
                  <a:pt x="356" y="103"/>
                </a:lnTo>
                <a:lnTo>
                  <a:pt x="335" y="121"/>
                </a:lnTo>
                <a:lnTo>
                  <a:pt x="313" y="134"/>
                </a:lnTo>
                <a:lnTo>
                  <a:pt x="298" y="148"/>
                </a:lnTo>
                <a:lnTo>
                  <a:pt x="285" y="157"/>
                </a:lnTo>
                <a:lnTo>
                  <a:pt x="275" y="165"/>
                </a:lnTo>
                <a:lnTo>
                  <a:pt x="267" y="171"/>
                </a:lnTo>
                <a:lnTo>
                  <a:pt x="260" y="176"/>
                </a:lnTo>
                <a:lnTo>
                  <a:pt x="252" y="182"/>
                </a:lnTo>
                <a:lnTo>
                  <a:pt x="250" y="184"/>
                </a:lnTo>
                <a:lnTo>
                  <a:pt x="242" y="186"/>
                </a:lnTo>
                <a:lnTo>
                  <a:pt x="235" y="184"/>
                </a:lnTo>
                <a:lnTo>
                  <a:pt x="200" y="157"/>
                </a:lnTo>
                <a:lnTo>
                  <a:pt x="169" y="134"/>
                </a:lnTo>
                <a:lnTo>
                  <a:pt x="143" y="113"/>
                </a:lnTo>
                <a:lnTo>
                  <a:pt x="119" y="96"/>
                </a:lnTo>
                <a:lnTo>
                  <a:pt x="100" y="82"/>
                </a:lnTo>
                <a:lnTo>
                  <a:pt x="85" y="69"/>
                </a:lnTo>
                <a:lnTo>
                  <a:pt x="71" y="59"/>
                </a:lnTo>
                <a:lnTo>
                  <a:pt x="62" y="52"/>
                </a:lnTo>
                <a:lnTo>
                  <a:pt x="52" y="44"/>
                </a:lnTo>
                <a:lnTo>
                  <a:pt x="47" y="40"/>
                </a:lnTo>
                <a:lnTo>
                  <a:pt x="39" y="34"/>
                </a:lnTo>
                <a:lnTo>
                  <a:pt x="37" y="32"/>
                </a:lnTo>
                <a:lnTo>
                  <a:pt x="39" y="32"/>
                </a:lnTo>
                <a:lnTo>
                  <a:pt x="446" y="32"/>
                </a:lnTo>
                <a:close/>
                <a:moveTo>
                  <a:pt x="446" y="318"/>
                </a:moveTo>
                <a:lnTo>
                  <a:pt x="409" y="318"/>
                </a:lnTo>
                <a:lnTo>
                  <a:pt x="375" y="318"/>
                </a:lnTo>
                <a:lnTo>
                  <a:pt x="342" y="318"/>
                </a:lnTo>
                <a:lnTo>
                  <a:pt x="311" y="318"/>
                </a:lnTo>
                <a:lnTo>
                  <a:pt x="283" y="318"/>
                </a:lnTo>
                <a:lnTo>
                  <a:pt x="258" y="318"/>
                </a:lnTo>
                <a:lnTo>
                  <a:pt x="233" y="318"/>
                </a:lnTo>
                <a:lnTo>
                  <a:pt x="210" y="318"/>
                </a:lnTo>
                <a:lnTo>
                  <a:pt x="171" y="318"/>
                </a:lnTo>
                <a:lnTo>
                  <a:pt x="139" y="318"/>
                </a:lnTo>
                <a:lnTo>
                  <a:pt x="112" y="318"/>
                </a:lnTo>
                <a:lnTo>
                  <a:pt x="89" y="318"/>
                </a:lnTo>
                <a:lnTo>
                  <a:pt x="73" y="318"/>
                </a:lnTo>
                <a:lnTo>
                  <a:pt x="60" y="318"/>
                </a:lnTo>
                <a:lnTo>
                  <a:pt x="50" y="318"/>
                </a:lnTo>
                <a:lnTo>
                  <a:pt x="45" y="318"/>
                </a:lnTo>
                <a:lnTo>
                  <a:pt x="41" y="318"/>
                </a:lnTo>
                <a:lnTo>
                  <a:pt x="39" y="318"/>
                </a:lnTo>
                <a:lnTo>
                  <a:pt x="35" y="317"/>
                </a:lnTo>
                <a:lnTo>
                  <a:pt x="33" y="313"/>
                </a:lnTo>
                <a:lnTo>
                  <a:pt x="33" y="270"/>
                </a:lnTo>
                <a:lnTo>
                  <a:pt x="33" y="234"/>
                </a:lnTo>
                <a:lnTo>
                  <a:pt x="33" y="201"/>
                </a:lnTo>
                <a:lnTo>
                  <a:pt x="33" y="174"/>
                </a:lnTo>
                <a:lnTo>
                  <a:pt x="33" y="150"/>
                </a:lnTo>
                <a:lnTo>
                  <a:pt x="33" y="130"/>
                </a:lnTo>
                <a:lnTo>
                  <a:pt x="33" y="115"/>
                </a:lnTo>
                <a:lnTo>
                  <a:pt x="33" y="102"/>
                </a:lnTo>
                <a:lnTo>
                  <a:pt x="33" y="92"/>
                </a:lnTo>
                <a:lnTo>
                  <a:pt x="33" y="84"/>
                </a:lnTo>
                <a:lnTo>
                  <a:pt x="33" y="78"/>
                </a:lnTo>
                <a:lnTo>
                  <a:pt x="33" y="75"/>
                </a:lnTo>
                <a:lnTo>
                  <a:pt x="33" y="73"/>
                </a:lnTo>
                <a:lnTo>
                  <a:pt x="33" y="71"/>
                </a:lnTo>
                <a:lnTo>
                  <a:pt x="66" y="96"/>
                </a:lnTo>
                <a:lnTo>
                  <a:pt x="93" y="117"/>
                </a:lnTo>
                <a:lnTo>
                  <a:pt x="118" y="136"/>
                </a:lnTo>
                <a:lnTo>
                  <a:pt x="139" y="151"/>
                </a:lnTo>
                <a:lnTo>
                  <a:pt x="156" y="165"/>
                </a:lnTo>
                <a:lnTo>
                  <a:pt x="169" y="176"/>
                </a:lnTo>
                <a:lnTo>
                  <a:pt x="183" y="186"/>
                </a:lnTo>
                <a:lnTo>
                  <a:pt x="192" y="194"/>
                </a:lnTo>
                <a:lnTo>
                  <a:pt x="200" y="199"/>
                </a:lnTo>
                <a:lnTo>
                  <a:pt x="204" y="203"/>
                </a:lnTo>
                <a:lnTo>
                  <a:pt x="212" y="209"/>
                </a:lnTo>
                <a:lnTo>
                  <a:pt x="214" y="211"/>
                </a:lnTo>
                <a:lnTo>
                  <a:pt x="227" y="217"/>
                </a:lnTo>
                <a:lnTo>
                  <a:pt x="242" y="219"/>
                </a:lnTo>
                <a:lnTo>
                  <a:pt x="258" y="217"/>
                </a:lnTo>
                <a:lnTo>
                  <a:pt x="269" y="211"/>
                </a:lnTo>
                <a:lnTo>
                  <a:pt x="302" y="186"/>
                </a:lnTo>
                <a:lnTo>
                  <a:pt x="331" y="165"/>
                </a:lnTo>
                <a:lnTo>
                  <a:pt x="354" y="146"/>
                </a:lnTo>
                <a:lnTo>
                  <a:pt x="375" y="130"/>
                </a:lnTo>
                <a:lnTo>
                  <a:pt x="392" y="117"/>
                </a:lnTo>
                <a:lnTo>
                  <a:pt x="408" y="105"/>
                </a:lnTo>
                <a:lnTo>
                  <a:pt x="419" y="96"/>
                </a:lnTo>
                <a:lnTo>
                  <a:pt x="429" y="88"/>
                </a:lnTo>
                <a:lnTo>
                  <a:pt x="436" y="82"/>
                </a:lnTo>
                <a:lnTo>
                  <a:pt x="442" y="78"/>
                </a:lnTo>
                <a:lnTo>
                  <a:pt x="450" y="73"/>
                </a:lnTo>
                <a:lnTo>
                  <a:pt x="452" y="71"/>
                </a:lnTo>
                <a:lnTo>
                  <a:pt x="452" y="115"/>
                </a:lnTo>
                <a:lnTo>
                  <a:pt x="452" y="151"/>
                </a:lnTo>
                <a:lnTo>
                  <a:pt x="452" y="184"/>
                </a:lnTo>
                <a:lnTo>
                  <a:pt x="452" y="211"/>
                </a:lnTo>
                <a:lnTo>
                  <a:pt x="452" y="234"/>
                </a:lnTo>
                <a:lnTo>
                  <a:pt x="452" y="255"/>
                </a:lnTo>
                <a:lnTo>
                  <a:pt x="452" y="270"/>
                </a:lnTo>
                <a:lnTo>
                  <a:pt x="452" y="284"/>
                </a:lnTo>
                <a:lnTo>
                  <a:pt x="452" y="293"/>
                </a:lnTo>
                <a:lnTo>
                  <a:pt x="452" y="301"/>
                </a:lnTo>
                <a:lnTo>
                  <a:pt x="452" y="307"/>
                </a:lnTo>
                <a:lnTo>
                  <a:pt x="452" y="309"/>
                </a:lnTo>
                <a:lnTo>
                  <a:pt x="452" y="313"/>
                </a:lnTo>
                <a:lnTo>
                  <a:pt x="450" y="317"/>
                </a:lnTo>
                <a:lnTo>
                  <a:pt x="446" y="318"/>
                </a:lnTo>
                <a:close/>
                <a:moveTo>
                  <a:pt x="446" y="318"/>
                </a:moveTo>
                <a:lnTo>
                  <a:pt x="446" y="318"/>
                </a:lnTo>
                <a:close/>
              </a:path>
            </a:pathLst>
          </a:custGeom>
          <a:solidFill>
            <a:srgbClr val="ED116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16841" y="1015844"/>
            <a:ext cx="5698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помощью 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виджета</a:t>
            </a:r>
            <a:r>
              <a:rPr lang="ru-RU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отслеживаются </a:t>
            </a:r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</a:t>
            </a:r>
            <a:r>
              <a:rPr lang="ru-RU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и, что важно, </a:t>
            </a:r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опубликованные</a:t>
            </a:r>
            <a:r>
              <a:rPr lang="ru-RU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закупки заказчиков города Москвы. Данный раздел представляет собой консолидированный, интерактивный свод информации, сгруппированный по блокам:</a:t>
            </a:r>
          </a:p>
        </p:txBody>
      </p:sp>
      <p:sp>
        <p:nvSpPr>
          <p:cNvPr id="11" name="Freeform 380"/>
          <p:cNvSpPr>
            <a:spLocks noEditPoints="1"/>
          </p:cNvSpPr>
          <p:nvPr/>
        </p:nvSpPr>
        <p:spPr bwMode="auto">
          <a:xfrm>
            <a:off x="6675822" y="2541400"/>
            <a:ext cx="23813" cy="23812"/>
          </a:xfrm>
          <a:custGeom>
            <a:avLst/>
            <a:gdLst>
              <a:gd name="T0" fmla="*/ 2147483646 w 31"/>
              <a:gd name="T1" fmla="*/ 2147483646 h 31"/>
              <a:gd name="T2" fmla="*/ 2147483646 w 31"/>
              <a:gd name="T3" fmla="*/ 2147483646 h 31"/>
              <a:gd name="T4" fmla="*/ 2147483646 w 31"/>
              <a:gd name="T5" fmla="*/ 2147483646 h 31"/>
              <a:gd name="T6" fmla="*/ 2147483646 w 31"/>
              <a:gd name="T7" fmla="*/ 2147483646 h 31"/>
              <a:gd name="T8" fmla="*/ 2147483646 w 31"/>
              <a:gd name="T9" fmla="*/ 2147483646 h 31"/>
              <a:gd name="T10" fmla="*/ 2147483646 w 31"/>
              <a:gd name="T11" fmla="*/ 2147483646 h 31"/>
              <a:gd name="T12" fmla="*/ 1813290815 w 31"/>
              <a:gd name="T13" fmla="*/ 2147483646 h 31"/>
              <a:gd name="T14" fmla="*/ 0 w 31"/>
              <a:gd name="T15" fmla="*/ 2147483646 h 31"/>
              <a:gd name="T16" fmla="*/ 0 w 31"/>
              <a:gd name="T17" fmla="*/ 2147483646 h 31"/>
              <a:gd name="T18" fmla="*/ 0 w 31"/>
              <a:gd name="T19" fmla="*/ 2147483646 h 31"/>
              <a:gd name="T20" fmla="*/ 1813290815 w 31"/>
              <a:gd name="T21" fmla="*/ 1813138624 h 31"/>
              <a:gd name="T22" fmla="*/ 2147483646 w 31"/>
              <a:gd name="T23" fmla="*/ 0 h 31"/>
              <a:gd name="T24" fmla="*/ 2147483646 w 31"/>
              <a:gd name="T25" fmla="*/ 0 h 31"/>
              <a:gd name="T26" fmla="*/ 2147483646 w 31"/>
              <a:gd name="T27" fmla="*/ 0 h 31"/>
              <a:gd name="T28" fmla="*/ 2147483646 w 31"/>
              <a:gd name="T29" fmla="*/ 1813138624 h 31"/>
              <a:gd name="T30" fmla="*/ 2147483646 w 31"/>
              <a:gd name="T31" fmla="*/ 2147483646 h 31"/>
              <a:gd name="T32" fmla="*/ 2147483646 w 31"/>
              <a:gd name="T33" fmla="*/ 2147483646 h 31"/>
              <a:gd name="T34" fmla="*/ 2147483646 w 31"/>
              <a:gd name="T35" fmla="*/ 2147483646 h 31"/>
              <a:gd name="T36" fmla="*/ 2147483646 w 31"/>
              <a:gd name="T37" fmla="*/ 2147483646 h 31"/>
              <a:gd name="T38" fmla="*/ 2147483646 w 31"/>
              <a:gd name="T39" fmla="*/ 2147483646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" h="31">
                <a:moveTo>
                  <a:pt x="31" y="15"/>
                </a:moveTo>
                <a:lnTo>
                  <a:pt x="29" y="21"/>
                </a:lnTo>
                <a:lnTo>
                  <a:pt x="27" y="27"/>
                </a:lnTo>
                <a:lnTo>
                  <a:pt x="21" y="29"/>
                </a:lnTo>
                <a:lnTo>
                  <a:pt x="15" y="31"/>
                </a:lnTo>
                <a:lnTo>
                  <a:pt x="8" y="29"/>
                </a:lnTo>
                <a:lnTo>
                  <a:pt x="4" y="27"/>
                </a:lnTo>
                <a:lnTo>
                  <a:pt x="0" y="21"/>
                </a:lnTo>
                <a:lnTo>
                  <a:pt x="0" y="15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5" y="0"/>
                </a:lnTo>
                <a:lnTo>
                  <a:pt x="21" y="0"/>
                </a:lnTo>
                <a:lnTo>
                  <a:pt x="27" y="4"/>
                </a:lnTo>
                <a:lnTo>
                  <a:pt x="29" y="8"/>
                </a:lnTo>
                <a:lnTo>
                  <a:pt x="31" y="15"/>
                </a:lnTo>
                <a:close/>
                <a:moveTo>
                  <a:pt x="31" y="15"/>
                </a:moveTo>
                <a:lnTo>
                  <a:pt x="31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2" name="Freeform 381"/>
          <p:cNvSpPr>
            <a:spLocks noEditPoints="1"/>
          </p:cNvSpPr>
          <p:nvPr/>
        </p:nvSpPr>
        <p:spPr bwMode="auto">
          <a:xfrm>
            <a:off x="6675822" y="2689037"/>
            <a:ext cx="23813" cy="26988"/>
          </a:xfrm>
          <a:custGeom>
            <a:avLst/>
            <a:gdLst>
              <a:gd name="T0" fmla="*/ 2147483646 w 31"/>
              <a:gd name="T1" fmla="*/ 2147483646 h 35"/>
              <a:gd name="T2" fmla="*/ 2147483646 w 31"/>
              <a:gd name="T3" fmla="*/ 2147483646 h 35"/>
              <a:gd name="T4" fmla="*/ 2147483646 w 31"/>
              <a:gd name="T5" fmla="*/ 2147483646 h 35"/>
              <a:gd name="T6" fmla="*/ 2147483646 w 31"/>
              <a:gd name="T7" fmla="*/ 2147483646 h 35"/>
              <a:gd name="T8" fmla="*/ 2147483646 w 31"/>
              <a:gd name="T9" fmla="*/ 2147483646 h 35"/>
              <a:gd name="T10" fmla="*/ 2147483646 w 31"/>
              <a:gd name="T11" fmla="*/ 2147483646 h 35"/>
              <a:gd name="T12" fmla="*/ 1813290815 w 31"/>
              <a:gd name="T13" fmla="*/ 2147483646 h 35"/>
              <a:gd name="T14" fmla="*/ 0 w 31"/>
              <a:gd name="T15" fmla="*/ 2147483646 h 35"/>
              <a:gd name="T16" fmla="*/ 0 w 31"/>
              <a:gd name="T17" fmla="*/ 2147483646 h 35"/>
              <a:gd name="T18" fmla="*/ 0 w 31"/>
              <a:gd name="T19" fmla="*/ 2147483646 h 35"/>
              <a:gd name="T20" fmla="*/ 1813290815 w 31"/>
              <a:gd name="T21" fmla="*/ 2147483646 h 35"/>
              <a:gd name="T22" fmla="*/ 2147483646 w 31"/>
              <a:gd name="T23" fmla="*/ 916831709 h 35"/>
              <a:gd name="T24" fmla="*/ 2147483646 w 31"/>
              <a:gd name="T25" fmla="*/ 0 h 35"/>
              <a:gd name="T26" fmla="*/ 2147483646 w 31"/>
              <a:gd name="T27" fmla="*/ 916831709 h 35"/>
              <a:gd name="T28" fmla="*/ 2147483646 w 31"/>
              <a:gd name="T29" fmla="*/ 2147483646 h 35"/>
              <a:gd name="T30" fmla="*/ 2147483646 w 31"/>
              <a:gd name="T31" fmla="*/ 2147483646 h 35"/>
              <a:gd name="T32" fmla="*/ 2147483646 w 31"/>
              <a:gd name="T33" fmla="*/ 2147483646 h 35"/>
              <a:gd name="T34" fmla="*/ 2147483646 w 31"/>
              <a:gd name="T35" fmla="*/ 2147483646 h 35"/>
              <a:gd name="T36" fmla="*/ 2147483646 w 31"/>
              <a:gd name="T37" fmla="*/ 2147483646 h 35"/>
              <a:gd name="T38" fmla="*/ 2147483646 w 31"/>
              <a:gd name="T39" fmla="*/ 2147483646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" h="35">
                <a:moveTo>
                  <a:pt x="31" y="14"/>
                </a:moveTo>
                <a:lnTo>
                  <a:pt x="29" y="21"/>
                </a:lnTo>
                <a:lnTo>
                  <a:pt x="27" y="29"/>
                </a:lnTo>
                <a:lnTo>
                  <a:pt x="21" y="33"/>
                </a:lnTo>
                <a:lnTo>
                  <a:pt x="15" y="35"/>
                </a:lnTo>
                <a:lnTo>
                  <a:pt x="8" y="33"/>
                </a:lnTo>
                <a:lnTo>
                  <a:pt x="4" y="29"/>
                </a:lnTo>
                <a:lnTo>
                  <a:pt x="0" y="21"/>
                </a:lnTo>
                <a:lnTo>
                  <a:pt x="0" y="14"/>
                </a:lnTo>
                <a:lnTo>
                  <a:pt x="0" y="10"/>
                </a:lnTo>
                <a:lnTo>
                  <a:pt x="4" y="6"/>
                </a:lnTo>
                <a:lnTo>
                  <a:pt x="8" y="2"/>
                </a:lnTo>
                <a:lnTo>
                  <a:pt x="15" y="0"/>
                </a:lnTo>
                <a:lnTo>
                  <a:pt x="21" y="2"/>
                </a:lnTo>
                <a:lnTo>
                  <a:pt x="27" y="6"/>
                </a:lnTo>
                <a:lnTo>
                  <a:pt x="29" y="10"/>
                </a:lnTo>
                <a:lnTo>
                  <a:pt x="31" y="14"/>
                </a:lnTo>
                <a:close/>
                <a:moveTo>
                  <a:pt x="31" y="14"/>
                </a:moveTo>
                <a:lnTo>
                  <a:pt x="31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3" name="Freeform 382"/>
          <p:cNvSpPr>
            <a:spLocks noEditPoints="1"/>
          </p:cNvSpPr>
          <p:nvPr/>
        </p:nvSpPr>
        <p:spPr bwMode="auto">
          <a:xfrm>
            <a:off x="6601210" y="2614425"/>
            <a:ext cx="23812" cy="23812"/>
          </a:xfrm>
          <a:custGeom>
            <a:avLst/>
            <a:gdLst>
              <a:gd name="T0" fmla="*/ 2147483646 w 31"/>
              <a:gd name="T1" fmla="*/ 2147483646 h 31"/>
              <a:gd name="T2" fmla="*/ 2147483646 w 31"/>
              <a:gd name="T3" fmla="*/ 2147483646 h 31"/>
              <a:gd name="T4" fmla="*/ 2147483646 w 31"/>
              <a:gd name="T5" fmla="*/ 2147483646 h 31"/>
              <a:gd name="T6" fmla="*/ 2147483646 w 31"/>
              <a:gd name="T7" fmla="*/ 2147483646 h 31"/>
              <a:gd name="T8" fmla="*/ 2147483646 w 31"/>
              <a:gd name="T9" fmla="*/ 2147483646 h 31"/>
              <a:gd name="T10" fmla="*/ 2147483646 w 31"/>
              <a:gd name="T11" fmla="*/ 2147483646 h 31"/>
              <a:gd name="T12" fmla="*/ 1813138624 w 31"/>
              <a:gd name="T13" fmla="*/ 2147483646 h 31"/>
              <a:gd name="T14" fmla="*/ 0 w 31"/>
              <a:gd name="T15" fmla="*/ 2147483646 h 31"/>
              <a:gd name="T16" fmla="*/ 0 w 31"/>
              <a:gd name="T17" fmla="*/ 2147483646 h 31"/>
              <a:gd name="T18" fmla="*/ 0 w 31"/>
              <a:gd name="T19" fmla="*/ 2147483646 h 31"/>
              <a:gd name="T20" fmla="*/ 1813138624 w 31"/>
              <a:gd name="T21" fmla="*/ 1813138624 h 31"/>
              <a:gd name="T22" fmla="*/ 2147483646 w 31"/>
              <a:gd name="T23" fmla="*/ 0 h 31"/>
              <a:gd name="T24" fmla="*/ 2147483646 w 31"/>
              <a:gd name="T25" fmla="*/ 0 h 31"/>
              <a:gd name="T26" fmla="*/ 2147483646 w 31"/>
              <a:gd name="T27" fmla="*/ 0 h 31"/>
              <a:gd name="T28" fmla="*/ 2147483646 w 31"/>
              <a:gd name="T29" fmla="*/ 1813138624 h 31"/>
              <a:gd name="T30" fmla="*/ 2147483646 w 31"/>
              <a:gd name="T31" fmla="*/ 2147483646 h 31"/>
              <a:gd name="T32" fmla="*/ 2147483646 w 31"/>
              <a:gd name="T33" fmla="*/ 2147483646 h 31"/>
              <a:gd name="T34" fmla="*/ 2147483646 w 31"/>
              <a:gd name="T35" fmla="*/ 2147483646 h 31"/>
              <a:gd name="T36" fmla="*/ 2147483646 w 31"/>
              <a:gd name="T37" fmla="*/ 2147483646 h 31"/>
              <a:gd name="T38" fmla="*/ 2147483646 w 31"/>
              <a:gd name="T39" fmla="*/ 2147483646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" h="31">
                <a:moveTo>
                  <a:pt x="31" y="16"/>
                </a:moveTo>
                <a:lnTo>
                  <a:pt x="29" y="21"/>
                </a:lnTo>
                <a:lnTo>
                  <a:pt x="27" y="27"/>
                </a:lnTo>
                <a:lnTo>
                  <a:pt x="21" y="29"/>
                </a:lnTo>
                <a:lnTo>
                  <a:pt x="15" y="31"/>
                </a:lnTo>
                <a:lnTo>
                  <a:pt x="8" y="29"/>
                </a:lnTo>
                <a:lnTo>
                  <a:pt x="4" y="27"/>
                </a:lnTo>
                <a:lnTo>
                  <a:pt x="0" y="21"/>
                </a:lnTo>
                <a:lnTo>
                  <a:pt x="0" y="16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5" y="0"/>
                </a:lnTo>
                <a:lnTo>
                  <a:pt x="21" y="0"/>
                </a:lnTo>
                <a:lnTo>
                  <a:pt x="27" y="4"/>
                </a:lnTo>
                <a:lnTo>
                  <a:pt x="29" y="8"/>
                </a:lnTo>
                <a:lnTo>
                  <a:pt x="31" y="16"/>
                </a:lnTo>
                <a:close/>
                <a:moveTo>
                  <a:pt x="31" y="16"/>
                </a:moveTo>
                <a:lnTo>
                  <a:pt x="31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4" name="Freeform 383"/>
          <p:cNvSpPr>
            <a:spLocks noEditPoints="1"/>
          </p:cNvSpPr>
          <p:nvPr/>
        </p:nvSpPr>
        <p:spPr bwMode="auto">
          <a:xfrm>
            <a:off x="6750435" y="2614425"/>
            <a:ext cx="23812" cy="23812"/>
          </a:xfrm>
          <a:custGeom>
            <a:avLst/>
            <a:gdLst>
              <a:gd name="T0" fmla="*/ 2147483646 w 31"/>
              <a:gd name="T1" fmla="*/ 2147483646 h 31"/>
              <a:gd name="T2" fmla="*/ 2147483646 w 31"/>
              <a:gd name="T3" fmla="*/ 2147483646 h 31"/>
              <a:gd name="T4" fmla="*/ 2147483646 w 31"/>
              <a:gd name="T5" fmla="*/ 2147483646 h 31"/>
              <a:gd name="T6" fmla="*/ 2147483646 w 31"/>
              <a:gd name="T7" fmla="*/ 2147483646 h 31"/>
              <a:gd name="T8" fmla="*/ 2147483646 w 31"/>
              <a:gd name="T9" fmla="*/ 2147483646 h 31"/>
              <a:gd name="T10" fmla="*/ 2147483646 w 31"/>
              <a:gd name="T11" fmla="*/ 2147483646 h 31"/>
              <a:gd name="T12" fmla="*/ 1813138624 w 31"/>
              <a:gd name="T13" fmla="*/ 2147483646 h 31"/>
              <a:gd name="T14" fmla="*/ 0 w 31"/>
              <a:gd name="T15" fmla="*/ 2147483646 h 31"/>
              <a:gd name="T16" fmla="*/ 0 w 31"/>
              <a:gd name="T17" fmla="*/ 2147483646 h 31"/>
              <a:gd name="T18" fmla="*/ 0 w 31"/>
              <a:gd name="T19" fmla="*/ 2147483646 h 31"/>
              <a:gd name="T20" fmla="*/ 1813138624 w 31"/>
              <a:gd name="T21" fmla="*/ 1813138624 h 31"/>
              <a:gd name="T22" fmla="*/ 2147483646 w 31"/>
              <a:gd name="T23" fmla="*/ 0 h 31"/>
              <a:gd name="T24" fmla="*/ 2147483646 w 31"/>
              <a:gd name="T25" fmla="*/ 0 h 31"/>
              <a:gd name="T26" fmla="*/ 2147483646 w 31"/>
              <a:gd name="T27" fmla="*/ 0 h 31"/>
              <a:gd name="T28" fmla="*/ 2147483646 w 31"/>
              <a:gd name="T29" fmla="*/ 1813138624 h 31"/>
              <a:gd name="T30" fmla="*/ 2147483646 w 31"/>
              <a:gd name="T31" fmla="*/ 2147483646 h 31"/>
              <a:gd name="T32" fmla="*/ 2147483646 w 31"/>
              <a:gd name="T33" fmla="*/ 2147483646 h 31"/>
              <a:gd name="T34" fmla="*/ 2147483646 w 31"/>
              <a:gd name="T35" fmla="*/ 2147483646 h 31"/>
              <a:gd name="T36" fmla="*/ 2147483646 w 31"/>
              <a:gd name="T37" fmla="*/ 2147483646 h 31"/>
              <a:gd name="T38" fmla="*/ 2147483646 w 31"/>
              <a:gd name="T39" fmla="*/ 2147483646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" h="31">
                <a:moveTo>
                  <a:pt x="31" y="16"/>
                </a:moveTo>
                <a:lnTo>
                  <a:pt x="29" y="21"/>
                </a:lnTo>
                <a:lnTo>
                  <a:pt x="27" y="27"/>
                </a:lnTo>
                <a:lnTo>
                  <a:pt x="21" y="29"/>
                </a:lnTo>
                <a:lnTo>
                  <a:pt x="15" y="31"/>
                </a:lnTo>
                <a:lnTo>
                  <a:pt x="8" y="29"/>
                </a:lnTo>
                <a:lnTo>
                  <a:pt x="4" y="27"/>
                </a:lnTo>
                <a:lnTo>
                  <a:pt x="0" y="21"/>
                </a:lnTo>
                <a:lnTo>
                  <a:pt x="0" y="16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5" y="0"/>
                </a:lnTo>
                <a:lnTo>
                  <a:pt x="21" y="0"/>
                </a:lnTo>
                <a:lnTo>
                  <a:pt x="27" y="4"/>
                </a:lnTo>
                <a:lnTo>
                  <a:pt x="29" y="8"/>
                </a:lnTo>
                <a:lnTo>
                  <a:pt x="31" y="16"/>
                </a:lnTo>
                <a:close/>
                <a:moveTo>
                  <a:pt x="31" y="16"/>
                </a:moveTo>
                <a:lnTo>
                  <a:pt x="31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5" name="Freeform 384"/>
          <p:cNvSpPr>
            <a:spLocks noEditPoints="1"/>
          </p:cNvSpPr>
          <p:nvPr/>
        </p:nvSpPr>
        <p:spPr bwMode="auto">
          <a:xfrm>
            <a:off x="6620260" y="2668400"/>
            <a:ext cx="28575" cy="23812"/>
          </a:xfrm>
          <a:custGeom>
            <a:avLst/>
            <a:gdLst>
              <a:gd name="T0" fmla="*/ 2147483646 w 34"/>
              <a:gd name="T1" fmla="*/ 2147483646 h 29"/>
              <a:gd name="T2" fmla="*/ 2147483646 w 34"/>
              <a:gd name="T3" fmla="*/ 2147483646 h 29"/>
              <a:gd name="T4" fmla="*/ 2147483646 w 34"/>
              <a:gd name="T5" fmla="*/ 2147483646 h 29"/>
              <a:gd name="T6" fmla="*/ 2147483646 w 34"/>
              <a:gd name="T7" fmla="*/ 2147483646 h 29"/>
              <a:gd name="T8" fmla="*/ 2147483646 w 34"/>
              <a:gd name="T9" fmla="*/ 2147483646 h 29"/>
              <a:gd name="T10" fmla="*/ 2147483646 w 34"/>
              <a:gd name="T11" fmla="*/ 2147483646 h 29"/>
              <a:gd name="T12" fmla="*/ 1187360166 w 34"/>
              <a:gd name="T13" fmla="*/ 2147483646 h 29"/>
              <a:gd name="T14" fmla="*/ 0 w 34"/>
              <a:gd name="T15" fmla="*/ 2147483646 h 29"/>
              <a:gd name="T16" fmla="*/ 1187360166 w 34"/>
              <a:gd name="T17" fmla="*/ 2147483646 h 29"/>
              <a:gd name="T18" fmla="*/ 2147483646 w 34"/>
              <a:gd name="T19" fmla="*/ 2147483646 h 29"/>
              <a:gd name="T20" fmla="*/ 2147483646 w 34"/>
              <a:gd name="T21" fmla="*/ 0 h 29"/>
              <a:gd name="T22" fmla="*/ 2147483646 w 34"/>
              <a:gd name="T23" fmla="*/ 0 h 29"/>
              <a:gd name="T24" fmla="*/ 2147483646 w 34"/>
              <a:gd name="T25" fmla="*/ 2147483646 h 29"/>
              <a:gd name="T26" fmla="*/ 2147483646 w 34"/>
              <a:gd name="T27" fmla="*/ 2147483646 h 29"/>
              <a:gd name="T28" fmla="*/ 2147483646 w 34"/>
              <a:gd name="T29" fmla="*/ 2147483646 h 29"/>
              <a:gd name="T30" fmla="*/ 2147483646 w 34"/>
              <a:gd name="T31" fmla="*/ 2147483646 h 29"/>
              <a:gd name="T32" fmla="*/ 2147483646 w 34"/>
              <a:gd name="T33" fmla="*/ 2147483646 h 29"/>
              <a:gd name="T34" fmla="*/ 2147483646 w 34"/>
              <a:gd name="T35" fmla="*/ 2147483646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4" h="29">
                <a:moveTo>
                  <a:pt x="34" y="14"/>
                </a:moveTo>
                <a:lnTo>
                  <a:pt x="32" y="20"/>
                </a:lnTo>
                <a:lnTo>
                  <a:pt x="29" y="25"/>
                </a:lnTo>
                <a:lnTo>
                  <a:pt x="13" y="29"/>
                </a:lnTo>
                <a:lnTo>
                  <a:pt x="9" y="27"/>
                </a:lnTo>
                <a:lnTo>
                  <a:pt x="6" y="25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6" y="4"/>
                </a:lnTo>
                <a:lnTo>
                  <a:pt x="9" y="0"/>
                </a:lnTo>
                <a:lnTo>
                  <a:pt x="13" y="0"/>
                </a:lnTo>
                <a:lnTo>
                  <a:pt x="29" y="4"/>
                </a:lnTo>
                <a:lnTo>
                  <a:pt x="32" y="8"/>
                </a:lnTo>
                <a:lnTo>
                  <a:pt x="34" y="14"/>
                </a:lnTo>
                <a:close/>
                <a:moveTo>
                  <a:pt x="34" y="14"/>
                </a:moveTo>
                <a:lnTo>
                  <a:pt x="34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6" name="Freeform 385"/>
          <p:cNvSpPr>
            <a:spLocks noEditPoints="1"/>
          </p:cNvSpPr>
          <p:nvPr/>
        </p:nvSpPr>
        <p:spPr bwMode="auto">
          <a:xfrm>
            <a:off x="6620260" y="2560450"/>
            <a:ext cx="28575" cy="26987"/>
          </a:xfrm>
          <a:custGeom>
            <a:avLst/>
            <a:gdLst>
              <a:gd name="T0" fmla="*/ 2147483646 w 34"/>
              <a:gd name="T1" fmla="*/ 2147483646 h 35"/>
              <a:gd name="T2" fmla="*/ 2147483646 w 34"/>
              <a:gd name="T3" fmla="*/ 2147483646 h 35"/>
              <a:gd name="T4" fmla="*/ 2147483646 w 34"/>
              <a:gd name="T5" fmla="*/ 2147483646 h 35"/>
              <a:gd name="T6" fmla="*/ 2147483646 w 34"/>
              <a:gd name="T7" fmla="*/ 2147483646 h 35"/>
              <a:gd name="T8" fmla="*/ 2147483646 w 34"/>
              <a:gd name="T9" fmla="*/ 2147483646 h 35"/>
              <a:gd name="T10" fmla="*/ 2147483646 w 34"/>
              <a:gd name="T11" fmla="*/ 2147483646 h 35"/>
              <a:gd name="T12" fmla="*/ 2147483646 w 34"/>
              <a:gd name="T13" fmla="*/ 2147483646 h 35"/>
              <a:gd name="T14" fmla="*/ 1187360166 w 34"/>
              <a:gd name="T15" fmla="*/ 2147483646 h 35"/>
              <a:gd name="T16" fmla="*/ 0 w 34"/>
              <a:gd name="T17" fmla="*/ 2147483646 h 35"/>
              <a:gd name="T18" fmla="*/ 1187360166 w 34"/>
              <a:gd name="T19" fmla="*/ 2147483646 h 35"/>
              <a:gd name="T20" fmla="*/ 2147483646 w 34"/>
              <a:gd name="T21" fmla="*/ 2147483646 h 35"/>
              <a:gd name="T22" fmla="*/ 2147483646 w 34"/>
              <a:gd name="T23" fmla="*/ 916763811 h 35"/>
              <a:gd name="T24" fmla="*/ 2147483646 w 34"/>
              <a:gd name="T25" fmla="*/ 0 h 35"/>
              <a:gd name="T26" fmla="*/ 2147483646 w 34"/>
              <a:gd name="T27" fmla="*/ 916763811 h 35"/>
              <a:gd name="T28" fmla="*/ 2147483646 w 34"/>
              <a:gd name="T29" fmla="*/ 2147483646 h 35"/>
              <a:gd name="T30" fmla="*/ 2147483646 w 34"/>
              <a:gd name="T31" fmla="*/ 2147483646 h 35"/>
              <a:gd name="T32" fmla="*/ 2147483646 w 34"/>
              <a:gd name="T33" fmla="*/ 2147483646 h 35"/>
              <a:gd name="T34" fmla="*/ 2147483646 w 34"/>
              <a:gd name="T35" fmla="*/ 2147483646 h 35"/>
              <a:gd name="T36" fmla="*/ 2147483646 w 34"/>
              <a:gd name="T37" fmla="*/ 2147483646 h 35"/>
              <a:gd name="T38" fmla="*/ 2147483646 w 34"/>
              <a:gd name="T39" fmla="*/ 2147483646 h 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" h="35">
                <a:moveTo>
                  <a:pt x="34" y="19"/>
                </a:moveTo>
                <a:lnTo>
                  <a:pt x="32" y="23"/>
                </a:lnTo>
                <a:lnTo>
                  <a:pt x="29" y="29"/>
                </a:lnTo>
                <a:lnTo>
                  <a:pt x="21" y="33"/>
                </a:lnTo>
                <a:lnTo>
                  <a:pt x="13" y="35"/>
                </a:lnTo>
                <a:lnTo>
                  <a:pt x="9" y="33"/>
                </a:lnTo>
                <a:lnTo>
                  <a:pt x="6" y="29"/>
                </a:lnTo>
                <a:lnTo>
                  <a:pt x="2" y="23"/>
                </a:lnTo>
                <a:lnTo>
                  <a:pt x="0" y="19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3" y="0"/>
                </a:lnTo>
                <a:lnTo>
                  <a:pt x="21" y="2"/>
                </a:lnTo>
                <a:lnTo>
                  <a:pt x="29" y="6"/>
                </a:lnTo>
                <a:lnTo>
                  <a:pt x="32" y="12"/>
                </a:lnTo>
                <a:lnTo>
                  <a:pt x="34" y="19"/>
                </a:lnTo>
                <a:close/>
                <a:moveTo>
                  <a:pt x="34" y="19"/>
                </a:moveTo>
                <a:lnTo>
                  <a:pt x="34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7" name="Freeform 386"/>
          <p:cNvSpPr>
            <a:spLocks noEditPoints="1"/>
          </p:cNvSpPr>
          <p:nvPr/>
        </p:nvSpPr>
        <p:spPr bwMode="auto">
          <a:xfrm>
            <a:off x="6726622" y="2668400"/>
            <a:ext cx="26988" cy="23812"/>
          </a:xfrm>
          <a:custGeom>
            <a:avLst/>
            <a:gdLst>
              <a:gd name="T0" fmla="*/ 2147483646 w 35"/>
              <a:gd name="T1" fmla="*/ 2147483646 h 29"/>
              <a:gd name="T2" fmla="*/ 2147483646 w 35"/>
              <a:gd name="T3" fmla="*/ 2147483646 h 29"/>
              <a:gd name="T4" fmla="*/ 2147483646 w 35"/>
              <a:gd name="T5" fmla="*/ 2147483646 h 29"/>
              <a:gd name="T6" fmla="*/ 2147483646 w 35"/>
              <a:gd name="T7" fmla="*/ 2147483646 h 29"/>
              <a:gd name="T8" fmla="*/ 2147483646 w 35"/>
              <a:gd name="T9" fmla="*/ 2147483646 h 29"/>
              <a:gd name="T10" fmla="*/ 916831709 w 35"/>
              <a:gd name="T11" fmla="*/ 2147483646 h 29"/>
              <a:gd name="T12" fmla="*/ 0 w 35"/>
              <a:gd name="T13" fmla="*/ 2147483646 h 29"/>
              <a:gd name="T14" fmla="*/ 916831709 w 35"/>
              <a:gd name="T15" fmla="*/ 2147483646 h 29"/>
              <a:gd name="T16" fmla="*/ 2147483646 w 35"/>
              <a:gd name="T17" fmla="*/ 2147483646 h 29"/>
              <a:gd name="T18" fmla="*/ 2147483646 w 35"/>
              <a:gd name="T19" fmla="*/ 0 h 29"/>
              <a:gd name="T20" fmla="*/ 2147483646 w 35"/>
              <a:gd name="T21" fmla="*/ 2147483646 h 29"/>
              <a:gd name="T22" fmla="*/ 2147483646 w 35"/>
              <a:gd name="T23" fmla="*/ 2147483646 h 29"/>
              <a:gd name="T24" fmla="*/ 2147483646 w 35"/>
              <a:gd name="T25" fmla="*/ 2147483646 h 29"/>
              <a:gd name="T26" fmla="*/ 2147483646 w 35"/>
              <a:gd name="T27" fmla="*/ 2147483646 h 29"/>
              <a:gd name="T28" fmla="*/ 2147483646 w 35"/>
              <a:gd name="T29" fmla="*/ 2147483646 h 29"/>
              <a:gd name="T30" fmla="*/ 2147483646 w 35"/>
              <a:gd name="T31" fmla="*/ 2147483646 h 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29">
                <a:moveTo>
                  <a:pt x="35" y="14"/>
                </a:moveTo>
                <a:lnTo>
                  <a:pt x="33" y="20"/>
                </a:lnTo>
                <a:lnTo>
                  <a:pt x="29" y="25"/>
                </a:lnTo>
                <a:lnTo>
                  <a:pt x="20" y="29"/>
                </a:lnTo>
                <a:lnTo>
                  <a:pt x="6" y="25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6" y="4"/>
                </a:lnTo>
                <a:lnTo>
                  <a:pt x="20" y="0"/>
                </a:lnTo>
                <a:lnTo>
                  <a:pt x="29" y="4"/>
                </a:lnTo>
                <a:lnTo>
                  <a:pt x="33" y="8"/>
                </a:lnTo>
                <a:lnTo>
                  <a:pt x="35" y="14"/>
                </a:lnTo>
                <a:close/>
                <a:moveTo>
                  <a:pt x="35" y="14"/>
                </a:moveTo>
                <a:lnTo>
                  <a:pt x="35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8" name="Freeform 387"/>
          <p:cNvSpPr>
            <a:spLocks noEditPoints="1"/>
          </p:cNvSpPr>
          <p:nvPr/>
        </p:nvSpPr>
        <p:spPr bwMode="auto">
          <a:xfrm>
            <a:off x="6563110" y="2428687"/>
            <a:ext cx="273050" cy="395288"/>
          </a:xfrm>
          <a:custGeom>
            <a:avLst/>
            <a:gdLst>
              <a:gd name="T0" fmla="*/ 2147483646 w 344"/>
              <a:gd name="T1" fmla="*/ 2147483646 h 497"/>
              <a:gd name="T2" fmla="*/ 2147483646 w 344"/>
              <a:gd name="T3" fmla="*/ 2147483646 h 497"/>
              <a:gd name="T4" fmla="*/ 2147483646 w 344"/>
              <a:gd name="T5" fmla="*/ 2147483646 h 497"/>
              <a:gd name="T6" fmla="*/ 2147483646 w 344"/>
              <a:gd name="T7" fmla="*/ 2147483646 h 497"/>
              <a:gd name="T8" fmla="*/ 2147483646 w 344"/>
              <a:gd name="T9" fmla="*/ 2147483646 h 497"/>
              <a:gd name="T10" fmla="*/ 2147483646 w 344"/>
              <a:gd name="T11" fmla="*/ 0 h 497"/>
              <a:gd name="T12" fmla="*/ 2147483646 w 344"/>
              <a:gd name="T13" fmla="*/ 0 h 497"/>
              <a:gd name="T14" fmla="*/ 2147483646 w 344"/>
              <a:gd name="T15" fmla="*/ 0 h 497"/>
              <a:gd name="T16" fmla="*/ 2147483646 w 344"/>
              <a:gd name="T17" fmla="*/ 2147483646 h 497"/>
              <a:gd name="T18" fmla="*/ 2147483646 w 344"/>
              <a:gd name="T19" fmla="*/ 2147483646 h 497"/>
              <a:gd name="T20" fmla="*/ 2147483646 w 344"/>
              <a:gd name="T21" fmla="*/ 2147483646 h 497"/>
              <a:gd name="T22" fmla="*/ 2147483646 w 344"/>
              <a:gd name="T23" fmla="*/ 2147483646 h 497"/>
              <a:gd name="T24" fmla="*/ 0 w 344"/>
              <a:gd name="T25" fmla="*/ 2147483646 h 497"/>
              <a:gd name="T26" fmla="*/ 2147483646 w 344"/>
              <a:gd name="T27" fmla="*/ 2147483646 h 497"/>
              <a:gd name="T28" fmla="*/ 2147483646 w 344"/>
              <a:gd name="T29" fmla="*/ 2147483646 h 497"/>
              <a:gd name="T30" fmla="*/ 2147483646 w 344"/>
              <a:gd name="T31" fmla="*/ 2147483646 h 497"/>
              <a:gd name="T32" fmla="*/ 2147483646 w 344"/>
              <a:gd name="T33" fmla="*/ 2147483646 h 497"/>
              <a:gd name="T34" fmla="*/ 2147483646 w 344"/>
              <a:gd name="T35" fmla="*/ 2147483646 h 497"/>
              <a:gd name="T36" fmla="*/ 2147483646 w 344"/>
              <a:gd name="T37" fmla="*/ 2147483646 h 497"/>
              <a:gd name="T38" fmla="*/ 2147483646 w 344"/>
              <a:gd name="T39" fmla="*/ 2147483646 h 497"/>
              <a:gd name="T40" fmla="*/ 2147483646 w 344"/>
              <a:gd name="T41" fmla="*/ 2147483646 h 497"/>
              <a:gd name="T42" fmla="*/ 2147483646 w 344"/>
              <a:gd name="T43" fmla="*/ 2147483646 h 497"/>
              <a:gd name="T44" fmla="*/ 2147483646 w 344"/>
              <a:gd name="T45" fmla="*/ 2147483646 h 497"/>
              <a:gd name="T46" fmla="*/ 2147483646 w 344"/>
              <a:gd name="T47" fmla="*/ 2147483646 h 497"/>
              <a:gd name="T48" fmla="*/ 2147483646 w 344"/>
              <a:gd name="T49" fmla="*/ 2147483646 h 497"/>
              <a:gd name="T50" fmla="*/ 2147483646 w 344"/>
              <a:gd name="T51" fmla="*/ 2147483646 h 497"/>
              <a:gd name="T52" fmla="*/ 2147483646 w 344"/>
              <a:gd name="T53" fmla="*/ 2147483646 h 497"/>
              <a:gd name="T54" fmla="*/ 2147483646 w 344"/>
              <a:gd name="T55" fmla="*/ 2147483646 h 497"/>
              <a:gd name="T56" fmla="*/ 2147483646 w 344"/>
              <a:gd name="T57" fmla="*/ 2147483646 h 497"/>
              <a:gd name="T58" fmla="*/ 2147483646 w 344"/>
              <a:gd name="T59" fmla="*/ 2147483646 h 497"/>
              <a:gd name="T60" fmla="*/ 2147483646 w 344"/>
              <a:gd name="T61" fmla="*/ 2147483646 h 497"/>
              <a:gd name="T62" fmla="*/ 2147483646 w 344"/>
              <a:gd name="T63" fmla="*/ 2147483646 h 497"/>
              <a:gd name="T64" fmla="*/ 2147483646 w 344"/>
              <a:gd name="T65" fmla="*/ 2147483646 h 497"/>
              <a:gd name="T66" fmla="*/ 2147483646 w 344"/>
              <a:gd name="T67" fmla="*/ 2147483646 h 497"/>
              <a:gd name="T68" fmla="*/ 2147483646 w 344"/>
              <a:gd name="T69" fmla="*/ 2147483646 h 497"/>
              <a:gd name="T70" fmla="*/ 2147483646 w 344"/>
              <a:gd name="T71" fmla="*/ 2147483646 h 497"/>
              <a:gd name="T72" fmla="*/ 2147483646 w 344"/>
              <a:gd name="T73" fmla="*/ 2147483646 h 497"/>
              <a:gd name="T74" fmla="*/ 2147483646 w 344"/>
              <a:gd name="T75" fmla="*/ 2147483646 h 497"/>
              <a:gd name="T76" fmla="*/ 2147483646 w 344"/>
              <a:gd name="T77" fmla="*/ 2147483646 h 497"/>
              <a:gd name="T78" fmla="*/ 2147483646 w 344"/>
              <a:gd name="T79" fmla="*/ 2147483646 h 497"/>
              <a:gd name="T80" fmla="*/ 2147483646 w 344"/>
              <a:gd name="T81" fmla="*/ 2147483646 h 497"/>
              <a:gd name="T82" fmla="*/ 2147483646 w 344"/>
              <a:gd name="T83" fmla="*/ 2147483646 h 497"/>
              <a:gd name="T84" fmla="*/ 2147483646 w 344"/>
              <a:gd name="T85" fmla="*/ 2147483646 h 497"/>
              <a:gd name="T86" fmla="*/ 2147483646 w 344"/>
              <a:gd name="T87" fmla="*/ 2147483646 h 497"/>
              <a:gd name="T88" fmla="*/ 2147483646 w 344"/>
              <a:gd name="T89" fmla="*/ 2147483646 h 497"/>
              <a:gd name="T90" fmla="*/ 2147483646 w 344"/>
              <a:gd name="T91" fmla="*/ 2147483646 h 497"/>
              <a:gd name="T92" fmla="*/ 2147483646 w 344"/>
              <a:gd name="T93" fmla="*/ 2147483646 h 497"/>
              <a:gd name="T94" fmla="*/ 2147483646 w 344"/>
              <a:gd name="T95" fmla="*/ 2147483646 h 497"/>
              <a:gd name="T96" fmla="*/ 2147483646 w 344"/>
              <a:gd name="T97" fmla="*/ 2147483646 h 497"/>
              <a:gd name="T98" fmla="*/ 2147483646 w 344"/>
              <a:gd name="T99" fmla="*/ 2147483646 h 497"/>
              <a:gd name="T100" fmla="*/ 2147483646 w 344"/>
              <a:gd name="T101" fmla="*/ 2147483646 h 497"/>
              <a:gd name="T102" fmla="*/ 2147483646 w 344"/>
              <a:gd name="T103" fmla="*/ 2147483646 h 4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" h="497">
                <a:moveTo>
                  <a:pt x="313" y="219"/>
                </a:moveTo>
                <a:lnTo>
                  <a:pt x="313" y="219"/>
                </a:lnTo>
                <a:lnTo>
                  <a:pt x="309" y="219"/>
                </a:lnTo>
                <a:lnTo>
                  <a:pt x="303" y="198"/>
                </a:lnTo>
                <a:lnTo>
                  <a:pt x="297" y="178"/>
                </a:lnTo>
                <a:lnTo>
                  <a:pt x="288" y="161"/>
                </a:lnTo>
                <a:lnTo>
                  <a:pt x="274" y="146"/>
                </a:lnTo>
                <a:lnTo>
                  <a:pt x="271" y="125"/>
                </a:lnTo>
                <a:lnTo>
                  <a:pt x="267" y="106"/>
                </a:lnTo>
                <a:lnTo>
                  <a:pt x="263" y="88"/>
                </a:lnTo>
                <a:lnTo>
                  <a:pt x="261" y="75"/>
                </a:lnTo>
                <a:lnTo>
                  <a:pt x="257" y="63"/>
                </a:lnTo>
                <a:lnTo>
                  <a:pt x="255" y="54"/>
                </a:lnTo>
                <a:lnTo>
                  <a:pt x="253" y="38"/>
                </a:lnTo>
                <a:lnTo>
                  <a:pt x="251" y="31"/>
                </a:lnTo>
                <a:lnTo>
                  <a:pt x="249" y="25"/>
                </a:lnTo>
                <a:lnTo>
                  <a:pt x="249" y="23"/>
                </a:lnTo>
                <a:lnTo>
                  <a:pt x="248" y="13"/>
                </a:lnTo>
                <a:lnTo>
                  <a:pt x="240" y="6"/>
                </a:lnTo>
                <a:lnTo>
                  <a:pt x="230" y="2"/>
                </a:lnTo>
                <a:lnTo>
                  <a:pt x="221" y="0"/>
                </a:lnTo>
                <a:lnTo>
                  <a:pt x="200" y="0"/>
                </a:lnTo>
                <a:lnTo>
                  <a:pt x="180" y="0"/>
                </a:lnTo>
                <a:lnTo>
                  <a:pt x="163" y="0"/>
                </a:lnTo>
                <a:lnTo>
                  <a:pt x="150" y="0"/>
                </a:lnTo>
                <a:lnTo>
                  <a:pt x="138" y="0"/>
                </a:lnTo>
                <a:lnTo>
                  <a:pt x="129" y="0"/>
                </a:lnTo>
                <a:lnTo>
                  <a:pt x="113" y="0"/>
                </a:lnTo>
                <a:lnTo>
                  <a:pt x="104" y="0"/>
                </a:lnTo>
                <a:lnTo>
                  <a:pt x="100" y="0"/>
                </a:lnTo>
                <a:lnTo>
                  <a:pt x="98" y="0"/>
                </a:lnTo>
                <a:lnTo>
                  <a:pt x="84" y="2"/>
                </a:lnTo>
                <a:lnTo>
                  <a:pt x="75" y="6"/>
                </a:lnTo>
                <a:lnTo>
                  <a:pt x="67" y="13"/>
                </a:lnTo>
                <a:lnTo>
                  <a:pt x="63" y="23"/>
                </a:lnTo>
                <a:lnTo>
                  <a:pt x="59" y="44"/>
                </a:lnTo>
                <a:lnTo>
                  <a:pt x="57" y="63"/>
                </a:lnTo>
                <a:lnTo>
                  <a:pt x="54" y="79"/>
                </a:lnTo>
                <a:lnTo>
                  <a:pt x="52" y="92"/>
                </a:lnTo>
                <a:lnTo>
                  <a:pt x="50" y="104"/>
                </a:lnTo>
                <a:lnTo>
                  <a:pt x="48" y="113"/>
                </a:lnTo>
                <a:lnTo>
                  <a:pt x="46" y="127"/>
                </a:lnTo>
                <a:lnTo>
                  <a:pt x="44" y="134"/>
                </a:lnTo>
                <a:lnTo>
                  <a:pt x="44" y="138"/>
                </a:lnTo>
                <a:lnTo>
                  <a:pt x="44" y="140"/>
                </a:lnTo>
                <a:lnTo>
                  <a:pt x="25" y="165"/>
                </a:lnTo>
                <a:lnTo>
                  <a:pt x="9" y="190"/>
                </a:lnTo>
                <a:lnTo>
                  <a:pt x="2" y="219"/>
                </a:lnTo>
                <a:lnTo>
                  <a:pt x="0" y="248"/>
                </a:lnTo>
                <a:lnTo>
                  <a:pt x="2" y="276"/>
                </a:lnTo>
                <a:lnTo>
                  <a:pt x="9" y="305"/>
                </a:lnTo>
                <a:lnTo>
                  <a:pt x="23" y="332"/>
                </a:lnTo>
                <a:lnTo>
                  <a:pt x="38" y="355"/>
                </a:lnTo>
                <a:lnTo>
                  <a:pt x="42" y="376"/>
                </a:lnTo>
                <a:lnTo>
                  <a:pt x="46" y="394"/>
                </a:lnTo>
                <a:lnTo>
                  <a:pt x="50" y="409"/>
                </a:lnTo>
                <a:lnTo>
                  <a:pt x="54" y="422"/>
                </a:lnTo>
                <a:lnTo>
                  <a:pt x="56" y="434"/>
                </a:lnTo>
                <a:lnTo>
                  <a:pt x="57" y="443"/>
                </a:lnTo>
                <a:lnTo>
                  <a:pt x="59" y="459"/>
                </a:lnTo>
                <a:lnTo>
                  <a:pt x="61" y="466"/>
                </a:lnTo>
                <a:lnTo>
                  <a:pt x="63" y="470"/>
                </a:lnTo>
                <a:lnTo>
                  <a:pt x="63" y="472"/>
                </a:lnTo>
                <a:lnTo>
                  <a:pt x="65" y="482"/>
                </a:lnTo>
                <a:lnTo>
                  <a:pt x="73" y="489"/>
                </a:lnTo>
                <a:lnTo>
                  <a:pt x="82" y="495"/>
                </a:lnTo>
                <a:lnTo>
                  <a:pt x="92" y="497"/>
                </a:lnTo>
                <a:lnTo>
                  <a:pt x="115" y="497"/>
                </a:lnTo>
                <a:lnTo>
                  <a:pt x="134" y="497"/>
                </a:lnTo>
                <a:lnTo>
                  <a:pt x="152" y="497"/>
                </a:lnTo>
                <a:lnTo>
                  <a:pt x="167" y="497"/>
                </a:lnTo>
                <a:lnTo>
                  <a:pt x="178" y="497"/>
                </a:lnTo>
                <a:lnTo>
                  <a:pt x="190" y="497"/>
                </a:lnTo>
                <a:lnTo>
                  <a:pt x="205" y="497"/>
                </a:lnTo>
                <a:lnTo>
                  <a:pt x="213" y="497"/>
                </a:lnTo>
                <a:lnTo>
                  <a:pt x="219" y="497"/>
                </a:lnTo>
                <a:lnTo>
                  <a:pt x="221" y="497"/>
                </a:lnTo>
                <a:lnTo>
                  <a:pt x="230" y="495"/>
                </a:lnTo>
                <a:lnTo>
                  <a:pt x="240" y="489"/>
                </a:lnTo>
                <a:lnTo>
                  <a:pt x="248" y="482"/>
                </a:lnTo>
                <a:lnTo>
                  <a:pt x="249" y="472"/>
                </a:lnTo>
                <a:lnTo>
                  <a:pt x="253" y="451"/>
                </a:lnTo>
                <a:lnTo>
                  <a:pt x="257" y="434"/>
                </a:lnTo>
                <a:lnTo>
                  <a:pt x="261" y="418"/>
                </a:lnTo>
                <a:lnTo>
                  <a:pt x="265" y="405"/>
                </a:lnTo>
                <a:lnTo>
                  <a:pt x="267" y="394"/>
                </a:lnTo>
                <a:lnTo>
                  <a:pt x="269" y="384"/>
                </a:lnTo>
                <a:lnTo>
                  <a:pt x="271" y="370"/>
                </a:lnTo>
                <a:lnTo>
                  <a:pt x="273" y="361"/>
                </a:lnTo>
                <a:lnTo>
                  <a:pt x="274" y="357"/>
                </a:lnTo>
                <a:lnTo>
                  <a:pt x="274" y="355"/>
                </a:lnTo>
                <a:lnTo>
                  <a:pt x="296" y="319"/>
                </a:lnTo>
                <a:lnTo>
                  <a:pt x="303" y="298"/>
                </a:lnTo>
                <a:lnTo>
                  <a:pt x="309" y="276"/>
                </a:lnTo>
                <a:lnTo>
                  <a:pt x="311" y="278"/>
                </a:lnTo>
                <a:lnTo>
                  <a:pt x="313" y="280"/>
                </a:lnTo>
                <a:lnTo>
                  <a:pt x="313" y="282"/>
                </a:lnTo>
                <a:lnTo>
                  <a:pt x="326" y="280"/>
                </a:lnTo>
                <a:lnTo>
                  <a:pt x="336" y="273"/>
                </a:lnTo>
                <a:lnTo>
                  <a:pt x="342" y="261"/>
                </a:lnTo>
                <a:lnTo>
                  <a:pt x="344" y="248"/>
                </a:lnTo>
                <a:lnTo>
                  <a:pt x="342" y="238"/>
                </a:lnTo>
                <a:lnTo>
                  <a:pt x="336" y="228"/>
                </a:lnTo>
                <a:lnTo>
                  <a:pt x="326" y="221"/>
                </a:lnTo>
                <a:lnTo>
                  <a:pt x="313" y="219"/>
                </a:lnTo>
                <a:close/>
                <a:moveTo>
                  <a:pt x="98" y="29"/>
                </a:moveTo>
                <a:lnTo>
                  <a:pt x="119" y="29"/>
                </a:lnTo>
                <a:lnTo>
                  <a:pt x="138" y="29"/>
                </a:lnTo>
                <a:lnTo>
                  <a:pt x="155" y="29"/>
                </a:lnTo>
                <a:lnTo>
                  <a:pt x="169" y="29"/>
                </a:lnTo>
                <a:lnTo>
                  <a:pt x="180" y="29"/>
                </a:lnTo>
                <a:lnTo>
                  <a:pt x="190" y="29"/>
                </a:lnTo>
                <a:lnTo>
                  <a:pt x="205" y="29"/>
                </a:lnTo>
                <a:lnTo>
                  <a:pt x="215" y="29"/>
                </a:lnTo>
                <a:lnTo>
                  <a:pt x="219" y="29"/>
                </a:lnTo>
                <a:lnTo>
                  <a:pt x="221" y="29"/>
                </a:lnTo>
                <a:lnTo>
                  <a:pt x="223" y="44"/>
                </a:lnTo>
                <a:lnTo>
                  <a:pt x="225" y="58"/>
                </a:lnTo>
                <a:lnTo>
                  <a:pt x="228" y="79"/>
                </a:lnTo>
                <a:lnTo>
                  <a:pt x="232" y="94"/>
                </a:lnTo>
                <a:lnTo>
                  <a:pt x="232" y="106"/>
                </a:lnTo>
                <a:lnTo>
                  <a:pt x="234" y="111"/>
                </a:lnTo>
                <a:lnTo>
                  <a:pt x="234" y="115"/>
                </a:lnTo>
                <a:lnTo>
                  <a:pt x="234" y="117"/>
                </a:lnTo>
                <a:lnTo>
                  <a:pt x="219" y="107"/>
                </a:lnTo>
                <a:lnTo>
                  <a:pt x="200" y="98"/>
                </a:lnTo>
                <a:lnTo>
                  <a:pt x="178" y="94"/>
                </a:lnTo>
                <a:lnTo>
                  <a:pt x="157" y="92"/>
                </a:lnTo>
                <a:lnTo>
                  <a:pt x="136" y="94"/>
                </a:lnTo>
                <a:lnTo>
                  <a:pt x="115" y="98"/>
                </a:lnTo>
                <a:lnTo>
                  <a:pt x="96" y="107"/>
                </a:lnTo>
                <a:lnTo>
                  <a:pt x="79" y="117"/>
                </a:lnTo>
                <a:lnTo>
                  <a:pt x="98" y="29"/>
                </a:lnTo>
                <a:close/>
                <a:moveTo>
                  <a:pt x="221" y="468"/>
                </a:moveTo>
                <a:lnTo>
                  <a:pt x="198" y="468"/>
                </a:lnTo>
                <a:lnTo>
                  <a:pt x="178" y="468"/>
                </a:lnTo>
                <a:lnTo>
                  <a:pt x="161" y="468"/>
                </a:lnTo>
                <a:lnTo>
                  <a:pt x="146" y="468"/>
                </a:lnTo>
                <a:lnTo>
                  <a:pt x="134" y="468"/>
                </a:lnTo>
                <a:lnTo>
                  <a:pt x="125" y="468"/>
                </a:lnTo>
                <a:lnTo>
                  <a:pt x="109" y="468"/>
                </a:lnTo>
                <a:lnTo>
                  <a:pt x="100" y="468"/>
                </a:lnTo>
                <a:lnTo>
                  <a:pt x="94" y="468"/>
                </a:lnTo>
                <a:lnTo>
                  <a:pt x="92" y="468"/>
                </a:lnTo>
                <a:lnTo>
                  <a:pt x="90" y="453"/>
                </a:lnTo>
                <a:lnTo>
                  <a:pt x="88" y="440"/>
                </a:lnTo>
                <a:lnTo>
                  <a:pt x="84" y="420"/>
                </a:lnTo>
                <a:lnTo>
                  <a:pt x="82" y="405"/>
                </a:lnTo>
                <a:lnTo>
                  <a:pt x="81" y="395"/>
                </a:lnTo>
                <a:lnTo>
                  <a:pt x="79" y="390"/>
                </a:lnTo>
                <a:lnTo>
                  <a:pt x="79" y="386"/>
                </a:lnTo>
                <a:lnTo>
                  <a:pt x="79" y="384"/>
                </a:lnTo>
                <a:lnTo>
                  <a:pt x="115" y="397"/>
                </a:lnTo>
                <a:lnTo>
                  <a:pt x="136" y="403"/>
                </a:lnTo>
                <a:lnTo>
                  <a:pt x="157" y="403"/>
                </a:lnTo>
                <a:lnTo>
                  <a:pt x="178" y="403"/>
                </a:lnTo>
                <a:lnTo>
                  <a:pt x="198" y="397"/>
                </a:lnTo>
                <a:lnTo>
                  <a:pt x="234" y="384"/>
                </a:lnTo>
                <a:lnTo>
                  <a:pt x="221" y="468"/>
                </a:lnTo>
                <a:close/>
                <a:moveTo>
                  <a:pt x="157" y="374"/>
                </a:moveTo>
                <a:lnTo>
                  <a:pt x="132" y="372"/>
                </a:lnTo>
                <a:lnTo>
                  <a:pt x="107" y="365"/>
                </a:lnTo>
                <a:lnTo>
                  <a:pt x="86" y="353"/>
                </a:lnTo>
                <a:lnTo>
                  <a:pt x="67" y="338"/>
                </a:lnTo>
                <a:lnTo>
                  <a:pt x="52" y="319"/>
                </a:lnTo>
                <a:lnTo>
                  <a:pt x="40" y="298"/>
                </a:lnTo>
                <a:lnTo>
                  <a:pt x="33" y="273"/>
                </a:lnTo>
                <a:lnTo>
                  <a:pt x="29" y="248"/>
                </a:lnTo>
                <a:lnTo>
                  <a:pt x="33" y="223"/>
                </a:lnTo>
                <a:lnTo>
                  <a:pt x="40" y="200"/>
                </a:lnTo>
                <a:lnTo>
                  <a:pt x="52" y="180"/>
                </a:lnTo>
                <a:lnTo>
                  <a:pt x="67" y="161"/>
                </a:lnTo>
                <a:lnTo>
                  <a:pt x="86" y="148"/>
                </a:lnTo>
                <a:lnTo>
                  <a:pt x="107" y="136"/>
                </a:lnTo>
                <a:lnTo>
                  <a:pt x="132" y="129"/>
                </a:lnTo>
                <a:lnTo>
                  <a:pt x="157" y="127"/>
                </a:lnTo>
                <a:lnTo>
                  <a:pt x="182" y="129"/>
                </a:lnTo>
                <a:lnTo>
                  <a:pt x="205" y="136"/>
                </a:lnTo>
                <a:lnTo>
                  <a:pt x="226" y="148"/>
                </a:lnTo>
                <a:lnTo>
                  <a:pt x="246" y="161"/>
                </a:lnTo>
                <a:lnTo>
                  <a:pt x="263" y="180"/>
                </a:lnTo>
                <a:lnTo>
                  <a:pt x="274" y="200"/>
                </a:lnTo>
                <a:lnTo>
                  <a:pt x="282" y="223"/>
                </a:lnTo>
                <a:lnTo>
                  <a:pt x="284" y="248"/>
                </a:lnTo>
                <a:lnTo>
                  <a:pt x="282" y="273"/>
                </a:lnTo>
                <a:lnTo>
                  <a:pt x="274" y="298"/>
                </a:lnTo>
                <a:lnTo>
                  <a:pt x="263" y="319"/>
                </a:lnTo>
                <a:lnTo>
                  <a:pt x="246" y="338"/>
                </a:lnTo>
                <a:lnTo>
                  <a:pt x="226" y="353"/>
                </a:lnTo>
                <a:lnTo>
                  <a:pt x="205" y="365"/>
                </a:lnTo>
                <a:lnTo>
                  <a:pt x="182" y="372"/>
                </a:lnTo>
                <a:lnTo>
                  <a:pt x="157" y="374"/>
                </a:lnTo>
                <a:close/>
                <a:moveTo>
                  <a:pt x="157" y="374"/>
                </a:moveTo>
                <a:lnTo>
                  <a:pt x="157" y="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Freeform 388"/>
          <p:cNvSpPr>
            <a:spLocks noEditPoints="1"/>
          </p:cNvSpPr>
          <p:nvPr/>
        </p:nvSpPr>
        <p:spPr bwMode="auto">
          <a:xfrm>
            <a:off x="6675822" y="2565212"/>
            <a:ext cx="74613" cy="73025"/>
          </a:xfrm>
          <a:custGeom>
            <a:avLst/>
            <a:gdLst>
              <a:gd name="T0" fmla="*/ 2147483646 w 94"/>
              <a:gd name="T1" fmla="*/ 0 h 92"/>
              <a:gd name="T2" fmla="*/ 2147483646 w 94"/>
              <a:gd name="T3" fmla="*/ 0 h 92"/>
              <a:gd name="T4" fmla="*/ 2147483646 w 94"/>
              <a:gd name="T5" fmla="*/ 0 h 92"/>
              <a:gd name="T6" fmla="*/ 2147483646 w 94"/>
              <a:gd name="T7" fmla="*/ 2147483646 h 92"/>
              <a:gd name="T8" fmla="*/ 2147483646 w 94"/>
              <a:gd name="T9" fmla="*/ 2147483646 h 92"/>
              <a:gd name="T10" fmla="*/ 2147483646 w 94"/>
              <a:gd name="T11" fmla="*/ 2147483646 h 92"/>
              <a:gd name="T12" fmla="*/ 2147483646 w 94"/>
              <a:gd name="T13" fmla="*/ 2147483646 h 92"/>
              <a:gd name="T14" fmla="*/ 2147483646 w 94"/>
              <a:gd name="T15" fmla="*/ 2147483646 h 92"/>
              <a:gd name="T16" fmla="*/ 2147483646 w 94"/>
              <a:gd name="T17" fmla="*/ 2147483646 h 92"/>
              <a:gd name="T18" fmla="*/ 2000400724 w 94"/>
              <a:gd name="T19" fmla="*/ 2147483646 h 92"/>
              <a:gd name="T20" fmla="*/ 1000515086 w 94"/>
              <a:gd name="T21" fmla="*/ 2147483646 h 92"/>
              <a:gd name="T22" fmla="*/ 0 w 94"/>
              <a:gd name="T23" fmla="*/ 2147483646 h 92"/>
              <a:gd name="T24" fmla="*/ 0 w 94"/>
              <a:gd name="T25" fmla="*/ 2147483646 h 92"/>
              <a:gd name="T26" fmla="*/ 0 w 94"/>
              <a:gd name="T27" fmla="*/ 2147483646 h 92"/>
              <a:gd name="T28" fmla="*/ 1000515086 w 94"/>
              <a:gd name="T29" fmla="*/ 2147483646 h 92"/>
              <a:gd name="T30" fmla="*/ 2000400724 w 94"/>
              <a:gd name="T31" fmla="*/ 2147483646 h 92"/>
              <a:gd name="T32" fmla="*/ 2147483646 w 94"/>
              <a:gd name="T33" fmla="*/ 2147483646 h 92"/>
              <a:gd name="T34" fmla="*/ 2147483646 w 94"/>
              <a:gd name="T35" fmla="*/ 2147483646 h 92"/>
              <a:gd name="T36" fmla="*/ 2147483646 w 94"/>
              <a:gd name="T37" fmla="*/ 2147483646 h 92"/>
              <a:gd name="T38" fmla="*/ 2147483646 w 94"/>
              <a:gd name="T39" fmla="*/ 2147483646 h 92"/>
              <a:gd name="T40" fmla="*/ 2147483646 w 94"/>
              <a:gd name="T41" fmla="*/ 2147483646 h 92"/>
              <a:gd name="T42" fmla="*/ 2147483646 w 94"/>
              <a:gd name="T43" fmla="*/ 2147483646 h 92"/>
              <a:gd name="T44" fmla="*/ 2147483646 w 94"/>
              <a:gd name="T45" fmla="*/ 2147483646 h 92"/>
              <a:gd name="T46" fmla="*/ 2147483646 w 94"/>
              <a:gd name="T47" fmla="*/ 2147483646 h 92"/>
              <a:gd name="T48" fmla="*/ 2147483646 w 94"/>
              <a:gd name="T49" fmla="*/ 2147483646 h 92"/>
              <a:gd name="T50" fmla="*/ 2147483646 w 94"/>
              <a:gd name="T51" fmla="*/ 2147483646 h 92"/>
              <a:gd name="T52" fmla="*/ 2147483646 w 94"/>
              <a:gd name="T53" fmla="*/ 2147483646 h 92"/>
              <a:gd name="T54" fmla="*/ 2147483646 w 94"/>
              <a:gd name="T55" fmla="*/ 2147483646 h 92"/>
              <a:gd name="T56" fmla="*/ 2147483646 w 94"/>
              <a:gd name="T57" fmla="*/ 2147483646 h 92"/>
              <a:gd name="T58" fmla="*/ 2147483646 w 94"/>
              <a:gd name="T59" fmla="*/ 2147483646 h 92"/>
              <a:gd name="T60" fmla="*/ 2147483646 w 94"/>
              <a:gd name="T61" fmla="*/ 2147483646 h 92"/>
              <a:gd name="T62" fmla="*/ 2147483646 w 94"/>
              <a:gd name="T63" fmla="*/ 2147483646 h 92"/>
              <a:gd name="T64" fmla="*/ 2147483646 w 94"/>
              <a:gd name="T65" fmla="*/ 2147483646 h 92"/>
              <a:gd name="T66" fmla="*/ 2147483646 w 94"/>
              <a:gd name="T67" fmla="*/ 2000373825 h 92"/>
              <a:gd name="T68" fmla="*/ 2147483646 w 94"/>
              <a:gd name="T69" fmla="*/ 1000502031 h 92"/>
              <a:gd name="T70" fmla="*/ 2147483646 w 94"/>
              <a:gd name="T71" fmla="*/ 0 h 92"/>
              <a:gd name="T72" fmla="*/ 2147483646 w 94"/>
              <a:gd name="T73" fmla="*/ 0 h 92"/>
              <a:gd name="T74" fmla="*/ 2147483646 w 94"/>
              <a:gd name="T75" fmla="*/ 0 h 92"/>
              <a:gd name="T76" fmla="*/ 2147483646 w 94"/>
              <a:gd name="T77" fmla="*/ 0 h 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4" h="92">
                <a:moveTo>
                  <a:pt x="94" y="0"/>
                </a:moveTo>
                <a:lnTo>
                  <a:pt x="88" y="0"/>
                </a:lnTo>
                <a:lnTo>
                  <a:pt x="84" y="0"/>
                </a:lnTo>
                <a:lnTo>
                  <a:pt x="58" y="21"/>
                </a:lnTo>
                <a:lnTo>
                  <a:pt x="38" y="38"/>
                </a:lnTo>
                <a:lnTo>
                  <a:pt x="23" y="50"/>
                </a:lnTo>
                <a:lnTo>
                  <a:pt x="15" y="59"/>
                </a:lnTo>
                <a:lnTo>
                  <a:pt x="10" y="63"/>
                </a:lnTo>
                <a:lnTo>
                  <a:pt x="6" y="67"/>
                </a:lnTo>
                <a:lnTo>
                  <a:pt x="4" y="67"/>
                </a:lnTo>
                <a:lnTo>
                  <a:pt x="2" y="71"/>
                </a:lnTo>
                <a:lnTo>
                  <a:pt x="0" y="73"/>
                </a:lnTo>
                <a:lnTo>
                  <a:pt x="0" y="77"/>
                </a:lnTo>
                <a:lnTo>
                  <a:pt x="0" y="84"/>
                </a:lnTo>
                <a:lnTo>
                  <a:pt x="2" y="86"/>
                </a:lnTo>
                <a:lnTo>
                  <a:pt x="4" y="86"/>
                </a:lnTo>
                <a:lnTo>
                  <a:pt x="8" y="90"/>
                </a:lnTo>
                <a:lnTo>
                  <a:pt x="13" y="92"/>
                </a:lnTo>
                <a:lnTo>
                  <a:pt x="21" y="90"/>
                </a:lnTo>
                <a:lnTo>
                  <a:pt x="25" y="86"/>
                </a:lnTo>
                <a:lnTo>
                  <a:pt x="35" y="75"/>
                </a:lnTo>
                <a:lnTo>
                  <a:pt x="42" y="67"/>
                </a:lnTo>
                <a:lnTo>
                  <a:pt x="46" y="61"/>
                </a:lnTo>
                <a:lnTo>
                  <a:pt x="50" y="57"/>
                </a:lnTo>
                <a:lnTo>
                  <a:pt x="54" y="54"/>
                </a:lnTo>
                <a:lnTo>
                  <a:pt x="67" y="38"/>
                </a:lnTo>
                <a:lnTo>
                  <a:pt x="77" y="29"/>
                </a:lnTo>
                <a:lnTo>
                  <a:pt x="84" y="19"/>
                </a:lnTo>
                <a:lnTo>
                  <a:pt x="88" y="15"/>
                </a:lnTo>
                <a:lnTo>
                  <a:pt x="92" y="11"/>
                </a:lnTo>
                <a:lnTo>
                  <a:pt x="92" y="9"/>
                </a:lnTo>
                <a:lnTo>
                  <a:pt x="94" y="9"/>
                </a:lnTo>
                <a:lnTo>
                  <a:pt x="94" y="4"/>
                </a:lnTo>
                <a:lnTo>
                  <a:pt x="94" y="2"/>
                </a:lnTo>
                <a:lnTo>
                  <a:pt x="94" y="0"/>
                </a:lnTo>
                <a:close/>
                <a:moveTo>
                  <a:pt x="94" y="0"/>
                </a:move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75011" y="2451190"/>
            <a:ext cx="26866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</a:rPr>
              <a:t>КОТИРОВОЧНЫЕ СЕССИИ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Freeform 286"/>
          <p:cNvSpPr>
            <a:spLocks noEditPoints="1"/>
          </p:cNvSpPr>
          <p:nvPr/>
        </p:nvSpPr>
        <p:spPr bwMode="auto">
          <a:xfrm>
            <a:off x="6575867" y="2965263"/>
            <a:ext cx="288868" cy="370103"/>
          </a:xfrm>
          <a:custGeom>
            <a:avLst/>
            <a:gdLst>
              <a:gd name="T0" fmla="*/ 2147483646 w 203"/>
              <a:gd name="T1" fmla="*/ 2147483646 h 306"/>
              <a:gd name="T2" fmla="*/ 2147483646 w 203"/>
              <a:gd name="T3" fmla="*/ 0 h 306"/>
              <a:gd name="T4" fmla="*/ 2147483646 w 203"/>
              <a:gd name="T5" fmla="*/ 0 h 306"/>
              <a:gd name="T6" fmla="*/ 2147483646 w 203"/>
              <a:gd name="T7" fmla="*/ 0 h 306"/>
              <a:gd name="T8" fmla="*/ 2147483646 w 203"/>
              <a:gd name="T9" fmla="*/ 2147483646 h 306"/>
              <a:gd name="T10" fmla="*/ 0 w 203"/>
              <a:gd name="T11" fmla="*/ 2147483646 h 306"/>
              <a:gd name="T12" fmla="*/ 0 w 203"/>
              <a:gd name="T13" fmla="*/ 2147483646 h 306"/>
              <a:gd name="T14" fmla="*/ 2147483646 w 203"/>
              <a:gd name="T15" fmla="*/ 2147483646 h 306"/>
              <a:gd name="T16" fmla="*/ 2147483646 w 203"/>
              <a:gd name="T17" fmla="*/ 2147483646 h 306"/>
              <a:gd name="T18" fmla="*/ 2147483646 w 203"/>
              <a:gd name="T19" fmla="*/ 2147483646 h 306"/>
              <a:gd name="T20" fmla="*/ 2147483646 w 203"/>
              <a:gd name="T21" fmla="*/ 2147483646 h 306"/>
              <a:gd name="T22" fmla="*/ 2147483646 w 203"/>
              <a:gd name="T23" fmla="*/ 2147483646 h 306"/>
              <a:gd name="T24" fmla="*/ 2147483646 w 203"/>
              <a:gd name="T25" fmla="*/ 2147483646 h 306"/>
              <a:gd name="T26" fmla="*/ 2147483646 w 203"/>
              <a:gd name="T27" fmla="*/ 2147483646 h 306"/>
              <a:gd name="T28" fmla="*/ 2147483646 w 203"/>
              <a:gd name="T29" fmla="*/ 2147483646 h 306"/>
              <a:gd name="T30" fmla="*/ 2147483646 w 203"/>
              <a:gd name="T31" fmla="*/ 2147483646 h 306"/>
              <a:gd name="T32" fmla="*/ 2147483646 w 203"/>
              <a:gd name="T33" fmla="*/ 2147483646 h 306"/>
              <a:gd name="T34" fmla="*/ 2147483646 w 203"/>
              <a:gd name="T35" fmla="*/ 2147483646 h 306"/>
              <a:gd name="T36" fmla="*/ 2147483646 w 203"/>
              <a:gd name="T37" fmla="*/ 2147483646 h 306"/>
              <a:gd name="T38" fmla="*/ 2147483646 w 203"/>
              <a:gd name="T39" fmla="*/ 2147483646 h 306"/>
              <a:gd name="T40" fmla="*/ 2147483646 w 203"/>
              <a:gd name="T41" fmla="*/ 2147483646 h 306"/>
              <a:gd name="T42" fmla="*/ 2147483646 w 203"/>
              <a:gd name="T43" fmla="*/ 2147483646 h 306"/>
              <a:gd name="T44" fmla="*/ 2147483646 w 203"/>
              <a:gd name="T45" fmla="*/ 2147483646 h 306"/>
              <a:gd name="T46" fmla="*/ 2147483646 w 203"/>
              <a:gd name="T47" fmla="*/ 2147483646 h 306"/>
              <a:gd name="T48" fmla="*/ 2147483646 w 203"/>
              <a:gd name="T49" fmla="*/ 2147483646 h 306"/>
              <a:gd name="T50" fmla="*/ 2147483646 w 203"/>
              <a:gd name="T51" fmla="*/ 2147483646 h 306"/>
              <a:gd name="T52" fmla="*/ 2147483646 w 203"/>
              <a:gd name="T53" fmla="*/ 2147483646 h 306"/>
              <a:gd name="T54" fmla="*/ 2147483646 w 203"/>
              <a:gd name="T55" fmla="*/ 2147483646 h 306"/>
              <a:gd name="T56" fmla="*/ 2147483646 w 203"/>
              <a:gd name="T57" fmla="*/ 2147483646 h 306"/>
              <a:gd name="T58" fmla="*/ 2147483646 w 203"/>
              <a:gd name="T59" fmla="*/ 2147483646 h 3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03" h="306">
                <a:moveTo>
                  <a:pt x="203" y="107"/>
                </a:moveTo>
                <a:cubicBezTo>
                  <a:pt x="96" y="0"/>
                  <a:pt x="96" y="0"/>
                  <a:pt x="9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0"/>
                  <a:pt x="9" y="2"/>
                  <a:pt x="5" y="5"/>
                </a:cubicBezTo>
                <a:cubicBezTo>
                  <a:pt x="2" y="9"/>
                  <a:pt x="0" y="13"/>
                  <a:pt x="0" y="1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9"/>
                  <a:pt x="8" y="306"/>
                  <a:pt x="18" y="306"/>
                </a:cubicBezTo>
                <a:cubicBezTo>
                  <a:pt x="185" y="306"/>
                  <a:pt x="185" y="306"/>
                  <a:pt x="185" y="306"/>
                </a:cubicBezTo>
                <a:cubicBezTo>
                  <a:pt x="190" y="306"/>
                  <a:pt x="195" y="305"/>
                  <a:pt x="198" y="301"/>
                </a:cubicBezTo>
                <a:cubicBezTo>
                  <a:pt x="202" y="298"/>
                  <a:pt x="203" y="294"/>
                  <a:pt x="203" y="288"/>
                </a:cubicBezTo>
                <a:cubicBezTo>
                  <a:pt x="203" y="107"/>
                  <a:pt x="203" y="107"/>
                  <a:pt x="203" y="107"/>
                </a:cubicBezTo>
                <a:close/>
                <a:moveTo>
                  <a:pt x="96" y="24"/>
                </a:moveTo>
                <a:cubicBezTo>
                  <a:pt x="180" y="107"/>
                  <a:pt x="180" y="107"/>
                  <a:pt x="180" y="107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7" y="107"/>
                  <a:pt x="96" y="107"/>
                  <a:pt x="96" y="106"/>
                </a:cubicBezTo>
                <a:lnTo>
                  <a:pt x="96" y="24"/>
                </a:lnTo>
                <a:close/>
                <a:moveTo>
                  <a:pt x="187" y="288"/>
                </a:moveTo>
                <a:cubicBezTo>
                  <a:pt x="187" y="289"/>
                  <a:pt x="186" y="290"/>
                  <a:pt x="185" y="290"/>
                </a:cubicBezTo>
                <a:cubicBezTo>
                  <a:pt x="18" y="290"/>
                  <a:pt x="18" y="290"/>
                  <a:pt x="18" y="290"/>
                </a:cubicBezTo>
                <a:cubicBezTo>
                  <a:pt x="17" y="290"/>
                  <a:pt x="17" y="289"/>
                  <a:pt x="17" y="28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6"/>
                  <a:pt x="18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116"/>
                  <a:pt x="87" y="124"/>
                  <a:pt x="98" y="124"/>
                </a:cubicBezTo>
                <a:cubicBezTo>
                  <a:pt x="187" y="124"/>
                  <a:pt x="187" y="124"/>
                  <a:pt x="187" y="124"/>
                </a:cubicBezTo>
                <a:lnTo>
                  <a:pt x="187" y="288"/>
                </a:lnTo>
                <a:close/>
                <a:moveTo>
                  <a:pt x="187" y="288"/>
                </a:moveTo>
                <a:cubicBezTo>
                  <a:pt x="187" y="288"/>
                  <a:pt x="187" y="288"/>
                  <a:pt x="187" y="288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93310" y="2992228"/>
            <a:ext cx="24625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</a:rPr>
              <a:t>ПЛАНИРУЕМЫЕ ТОРГИ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Freeform 149"/>
          <p:cNvSpPr>
            <a:spLocks noEditPoints="1"/>
          </p:cNvSpPr>
          <p:nvPr/>
        </p:nvSpPr>
        <p:spPr bwMode="auto">
          <a:xfrm>
            <a:off x="6544854" y="3575098"/>
            <a:ext cx="357982" cy="357983"/>
          </a:xfrm>
          <a:custGeom>
            <a:avLst/>
            <a:gdLst>
              <a:gd name="T0" fmla="*/ 2147483646 w 555"/>
              <a:gd name="T1" fmla="*/ 0 h 554"/>
              <a:gd name="T2" fmla="*/ 2147483646 w 555"/>
              <a:gd name="T3" fmla="*/ 2147483646 h 554"/>
              <a:gd name="T4" fmla="*/ 2147483646 w 555"/>
              <a:gd name="T5" fmla="*/ 2147483646 h 554"/>
              <a:gd name="T6" fmla="*/ 2147483646 w 555"/>
              <a:gd name="T7" fmla="*/ 2147483646 h 554"/>
              <a:gd name="T8" fmla="*/ 2147483646 w 555"/>
              <a:gd name="T9" fmla="*/ 2147483646 h 554"/>
              <a:gd name="T10" fmla="*/ 2147483646 w 555"/>
              <a:gd name="T11" fmla="*/ 2147483646 h 554"/>
              <a:gd name="T12" fmla="*/ 2147483646 w 555"/>
              <a:gd name="T13" fmla="*/ 2147483646 h 554"/>
              <a:gd name="T14" fmla="*/ 995013906 w 555"/>
              <a:gd name="T15" fmla="*/ 2147483646 h 554"/>
              <a:gd name="T16" fmla="*/ 995013906 w 555"/>
              <a:gd name="T17" fmla="*/ 2147483646 h 554"/>
              <a:gd name="T18" fmla="*/ 2147483646 w 555"/>
              <a:gd name="T19" fmla="*/ 2147483646 h 554"/>
              <a:gd name="T20" fmla="*/ 2147483646 w 555"/>
              <a:gd name="T21" fmla="*/ 2147483646 h 554"/>
              <a:gd name="T22" fmla="*/ 2147483646 w 555"/>
              <a:gd name="T23" fmla="*/ 2147483646 h 554"/>
              <a:gd name="T24" fmla="*/ 2147483646 w 555"/>
              <a:gd name="T25" fmla="*/ 2147483646 h 554"/>
              <a:gd name="T26" fmla="*/ 2147483646 w 555"/>
              <a:gd name="T27" fmla="*/ 2147483646 h 554"/>
              <a:gd name="T28" fmla="*/ 2147483646 w 555"/>
              <a:gd name="T29" fmla="*/ 2147483646 h 554"/>
              <a:gd name="T30" fmla="*/ 2147483646 w 555"/>
              <a:gd name="T31" fmla="*/ 2147483646 h 554"/>
              <a:gd name="T32" fmla="*/ 2147483646 w 555"/>
              <a:gd name="T33" fmla="*/ 2147483646 h 554"/>
              <a:gd name="T34" fmla="*/ 2147483646 w 555"/>
              <a:gd name="T35" fmla="*/ 2147483646 h 554"/>
              <a:gd name="T36" fmla="*/ 2147483646 w 555"/>
              <a:gd name="T37" fmla="*/ 2147483646 h 554"/>
              <a:gd name="T38" fmla="*/ 2147483646 w 555"/>
              <a:gd name="T39" fmla="*/ 2147483646 h 554"/>
              <a:gd name="T40" fmla="*/ 2147483646 w 555"/>
              <a:gd name="T41" fmla="*/ 2147483646 h 554"/>
              <a:gd name="T42" fmla="*/ 2147483646 w 555"/>
              <a:gd name="T43" fmla="*/ 2147483646 h 554"/>
              <a:gd name="T44" fmla="*/ 2147483646 w 555"/>
              <a:gd name="T45" fmla="*/ 2147483646 h 554"/>
              <a:gd name="T46" fmla="*/ 2147483646 w 555"/>
              <a:gd name="T47" fmla="*/ 2147483646 h 554"/>
              <a:gd name="T48" fmla="*/ 2147483646 w 555"/>
              <a:gd name="T49" fmla="*/ 2147483646 h 554"/>
              <a:gd name="T50" fmla="*/ 2147483646 w 555"/>
              <a:gd name="T51" fmla="*/ 2147483646 h 554"/>
              <a:gd name="T52" fmla="*/ 2147483646 w 555"/>
              <a:gd name="T53" fmla="*/ 2147483646 h 554"/>
              <a:gd name="T54" fmla="*/ 2147483646 w 555"/>
              <a:gd name="T55" fmla="*/ 2147483646 h 554"/>
              <a:gd name="T56" fmla="*/ 2147483646 w 555"/>
              <a:gd name="T57" fmla="*/ 2147483646 h 554"/>
              <a:gd name="T58" fmla="*/ 2147483646 w 555"/>
              <a:gd name="T59" fmla="*/ 2147483646 h 554"/>
              <a:gd name="T60" fmla="*/ 2147483646 w 555"/>
              <a:gd name="T61" fmla="*/ 2147483646 h 554"/>
              <a:gd name="T62" fmla="*/ 2147483646 w 555"/>
              <a:gd name="T63" fmla="*/ 0 h 554"/>
              <a:gd name="T64" fmla="*/ 2147483646 w 555"/>
              <a:gd name="T65" fmla="*/ 0 h 554"/>
              <a:gd name="T66" fmla="*/ 2147483646 w 555"/>
              <a:gd name="T67" fmla="*/ 2147483646 h 554"/>
              <a:gd name="T68" fmla="*/ 2147483646 w 555"/>
              <a:gd name="T69" fmla="*/ 2147483646 h 554"/>
              <a:gd name="T70" fmla="*/ 2147483646 w 555"/>
              <a:gd name="T71" fmla="*/ 2147483646 h 554"/>
              <a:gd name="T72" fmla="*/ 2147483646 w 555"/>
              <a:gd name="T73" fmla="*/ 2147483646 h 554"/>
              <a:gd name="T74" fmla="*/ 2147483646 w 555"/>
              <a:gd name="T75" fmla="*/ 2147483646 h 554"/>
              <a:gd name="T76" fmla="*/ 2147483646 w 555"/>
              <a:gd name="T77" fmla="*/ 2147483646 h 554"/>
              <a:gd name="T78" fmla="*/ 2147483646 w 555"/>
              <a:gd name="T79" fmla="*/ 2147483646 h 554"/>
              <a:gd name="T80" fmla="*/ 2147483646 w 555"/>
              <a:gd name="T81" fmla="*/ 2147483646 h 554"/>
              <a:gd name="T82" fmla="*/ 2147483646 w 555"/>
              <a:gd name="T83" fmla="*/ 2147483646 h 554"/>
              <a:gd name="T84" fmla="*/ 2147483646 w 555"/>
              <a:gd name="T85" fmla="*/ 2147483646 h 554"/>
              <a:gd name="T86" fmla="*/ 2147483646 w 555"/>
              <a:gd name="T87" fmla="*/ 2147483646 h 554"/>
              <a:gd name="T88" fmla="*/ 2147483646 w 555"/>
              <a:gd name="T89" fmla="*/ 2147483646 h 554"/>
              <a:gd name="T90" fmla="*/ 2147483646 w 555"/>
              <a:gd name="T91" fmla="*/ 2147483646 h 554"/>
              <a:gd name="T92" fmla="*/ 2147483646 w 555"/>
              <a:gd name="T93" fmla="*/ 2147483646 h 554"/>
              <a:gd name="T94" fmla="*/ 2147483646 w 555"/>
              <a:gd name="T95" fmla="*/ 2147483646 h 554"/>
              <a:gd name="T96" fmla="*/ 2147483646 w 555"/>
              <a:gd name="T97" fmla="*/ 2147483646 h 554"/>
              <a:gd name="T98" fmla="*/ 2147483646 w 555"/>
              <a:gd name="T99" fmla="*/ 2147483646 h 554"/>
              <a:gd name="T100" fmla="*/ 2147483646 w 555"/>
              <a:gd name="T101" fmla="*/ 2147483646 h 554"/>
              <a:gd name="T102" fmla="*/ 2147483646 w 555"/>
              <a:gd name="T103" fmla="*/ 2147483646 h 554"/>
              <a:gd name="T104" fmla="*/ 2147483646 w 555"/>
              <a:gd name="T105" fmla="*/ 2147483646 h 554"/>
              <a:gd name="T106" fmla="*/ 2147483646 w 555"/>
              <a:gd name="T107" fmla="*/ 2147483646 h 554"/>
              <a:gd name="T108" fmla="*/ 2147483646 w 555"/>
              <a:gd name="T109" fmla="*/ 2147483646 h 554"/>
              <a:gd name="T110" fmla="*/ 2147483646 w 555"/>
              <a:gd name="T111" fmla="*/ 2147483646 h 554"/>
              <a:gd name="T112" fmla="*/ 2147483646 w 555"/>
              <a:gd name="T113" fmla="*/ 2147483646 h 554"/>
              <a:gd name="T114" fmla="*/ 2147483646 w 555"/>
              <a:gd name="T115" fmla="*/ 2147483646 h 554"/>
              <a:gd name="T116" fmla="*/ 2147483646 w 555"/>
              <a:gd name="T117" fmla="*/ 2147483646 h 554"/>
              <a:gd name="T118" fmla="*/ 2147483646 w 555"/>
              <a:gd name="T119" fmla="*/ 2147483646 h 554"/>
              <a:gd name="T120" fmla="*/ 2147483646 w 555"/>
              <a:gd name="T121" fmla="*/ 2147483646 h 554"/>
              <a:gd name="T122" fmla="*/ 2147483646 w 555"/>
              <a:gd name="T123" fmla="*/ 2147483646 h 554"/>
              <a:gd name="T124" fmla="*/ 2147483646 w 555"/>
              <a:gd name="T125" fmla="*/ 2147483646 h 5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5" h="554">
                <a:moveTo>
                  <a:pt x="277" y="0"/>
                </a:moveTo>
                <a:lnTo>
                  <a:pt x="248" y="0"/>
                </a:lnTo>
                <a:lnTo>
                  <a:pt x="221" y="5"/>
                </a:lnTo>
                <a:lnTo>
                  <a:pt x="194" y="11"/>
                </a:lnTo>
                <a:lnTo>
                  <a:pt x="169" y="21"/>
                </a:lnTo>
                <a:lnTo>
                  <a:pt x="144" y="32"/>
                </a:lnTo>
                <a:lnTo>
                  <a:pt x="123" y="46"/>
                </a:lnTo>
                <a:lnTo>
                  <a:pt x="100" y="63"/>
                </a:lnTo>
                <a:lnTo>
                  <a:pt x="81" y="80"/>
                </a:lnTo>
                <a:lnTo>
                  <a:pt x="64" y="99"/>
                </a:lnTo>
                <a:lnTo>
                  <a:pt x="48" y="121"/>
                </a:lnTo>
                <a:lnTo>
                  <a:pt x="33" y="144"/>
                </a:lnTo>
                <a:lnTo>
                  <a:pt x="22" y="169"/>
                </a:lnTo>
                <a:lnTo>
                  <a:pt x="12" y="194"/>
                </a:lnTo>
                <a:lnTo>
                  <a:pt x="6" y="218"/>
                </a:lnTo>
                <a:lnTo>
                  <a:pt x="2" y="247"/>
                </a:lnTo>
                <a:lnTo>
                  <a:pt x="0" y="276"/>
                </a:lnTo>
                <a:lnTo>
                  <a:pt x="2" y="303"/>
                </a:lnTo>
                <a:lnTo>
                  <a:pt x="6" y="332"/>
                </a:lnTo>
                <a:lnTo>
                  <a:pt x="12" y="359"/>
                </a:lnTo>
                <a:lnTo>
                  <a:pt x="22" y="384"/>
                </a:lnTo>
                <a:lnTo>
                  <a:pt x="33" y="408"/>
                </a:lnTo>
                <a:lnTo>
                  <a:pt x="48" y="432"/>
                </a:lnTo>
                <a:lnTo>
                  <a:pt x="64" y="453"/>
                </a:lnTo>
                <a:lnTo>
                  <a:pt x="81" y="474"/>
                </a:lnTo>
                <a:lnTo>
                  <a:pt x="100" y="491"/>
                </a:lnTo>
                <a:lnTo>
                  <a:pt x="123" y="506"/>
                </a:lnTo>
                <a:lnTo>
                  <a:pt x="144" y="522"/>
                </a:lnTo>
                <a:lnTo>
                  <a:pt x="169" y="533"/>
                </a:lnTo>
                <a:lnTo>
                  <a:pt x="194" y="541"/>
                </a:lnTo>
                <a:lnTo>
                  <a:pt x="221" y="549"/>
                </a:lnTo>
                <a:lnTo>
                  <a:pt x="248" y="552"/>
                </a:lnTo>
                <a:lnTo>
                  <a:pt x="277" y="554"/>
                </a:lnTo>
                <a:lnTo>
                  <a:pt x="306" y="552"/>
                </a:lnTo>
                <a:lnTo>
                  <a:pt x="333" y="549"/>
                </a:lnTo>
                <a:lnTo>
                  <a:pt x="359" y="541"/>
                </a:lnTo>
                <a:lnTo>
                  <a:pt x="386" y="533"/>
                </a:lnTo>
                <a:lnTo>
                  <a:pt x="409" y="522"/>
                </a:lnTo>
                <a:lnTo>
                  <a:pt x="434" y="506"/>
                </a:lnTo>
                <a:lnTo>
                  <a:pt x="455" y="491"/>
                </a:lnTo>
                <a:lnTo>
                  <a:pt x="475" y="474"/>
                </a:lnTo>
                <a:lnTo>
                  <a:pt x="492" y="453"/>
                </a:lnTo>
                <a:lnTo>
                  <a:pt x="509" y="432"/>
                </a:lnTo>
                <a:lnTo>
                  <a:pt x="523" y="408"/>
                </a:lnTo>
                <a:lnTo>
                  <a:pt x="534" y="384"/>
                </a:lnTo>
                <a:lnTo>
                  <a:pt x="544" y="359"/>
                </a:lnTo>
                <a:lnTo>
                  <a:pt x="550" y="332"/>
                </a:lnTo>
                <a:lnTo>
                  <a:pt x="555" y="303"/>
                </a:lnTo>
                <a:lnTo>
                  <a:pt x="555" y="276"/>
                </a:lnTo>
                <a:lnTo>
                  <a:pt x="555" y="247"/>
                </a:lnTo>
                <a:lnTo>
                  <a:pt x="550" y="218"/>
                </a:lnTo>
                <a:lnTo>
                  <a:pt x="544" y="194"/>
                </a:lnTo>
                <a:lnTo>
                  <a:pt x="534" y="169"/>
                </a:lnTo>
                <a:lnTo>
                  <a:pt x="523" y="144"/>
                </a:lnTo>
                <a:lnTo>
                  <a:pt x="509" y="121"/>
                </a:lnTo>
                <a:lnTo>
                  <a:pt x="492" y="99"/>
                </a:lnTo>
                <a:lnTo>
                  <a:pt x="475" y="80"/>
                </a:lnTo>
                <a:lnTo>
                  <a:pt x="455" y="63"/>
                </a:lnTo>
                <a:lnTo>
                  <a:pt x="434" y="46"/>
                </a:lnTo>
                <a:lnTo>
                  <a:pt x="409" y="32"/>
                </a:lnTo>
                <a:lnTo>
                  <a:pt x="386" y="21"/>
                </a:lnTo>
                <a:lnTo>
                  <a:pt x="359" y="11"/>
                </a:lnTo>
                <a:lnTo>
                  <a:pt x="333" y="5"/>
                </a:lnTo>
                <a:lnTo>
                  <a:pt x="306" y="0"/>
                </a:lnTo>
                <a:lnTo>
                  <a:pt x="277" y="0"/>
                </a:lnTo>
                <a:close/>
                <a:moveTo>
                  <a:pt x="277" y="529"/>
                </a:moveTo>
                <a:lnTo>
                  <a:pt x="252" y="528"/>
                </a:lnTo>
                <a:lnTo>
                  <a:pt x="227" y="526"/>
                </a:lnTo>
                <a:lnTo>
                  <a:pt x="202" y="518"/>
                </a:lnTo>
                <a:lnTo>
                  <a:pt x="179" y="510"/>
                </a:lnTo>
                <a:lnTo>
                  <a:pt x="158" y="499"/>
                </a:lnTo>
                <a:lnTo>
                  <a:pt x="137" y="485"/>
                </a:lnTo>
                <a:lnTo>
                  <a:pt x="100" y="455"/>
                </a:lnTo>
                <a:lnTo>
                  <a:pt x="68" y="418"/>
                </a:lnTo>
                <a:lnTo>
                  <a:pt x="56" y="397"/>
                </a:lnTo>
                <a:lnTo>
                  <a:pt x="45" y="374"/>
                </a:lnTo>
                <a:lnTo>
                  <a:pt x="37" y="351"/>
                </a:lnTo>
                <a:lnTo>
                  <a:pt x="29" y="326"/>
                </a:lnTo>
                <a:lnTo>
                  <a:pt x="27" y="301"/>
                </a:lnTo>
                <a:lnTo>
                  <a:pt x="25" y="276"/>
                </a:lnTo>
                <a:lnTo>
                  <a:pt x="27" y="249"/>
                </a:lnTo>
                <a:lnTo>
                  <a:pt x="29" y="224"/>
                </a:lnTo>
                <a:lnTo>
                  <a:pt x="37" y="201"/>
                </a:lnTo>
                <a:lnTo>
                  <a:pt x="45" y="178"/>
                </a:lnTo>
                <a:lnTo>
                  <a:pt x="56" y="157"/>
                </a:lnTo>
                <a:lnTo>
                  <a:pt x="68" y="136"/>
                </a:lnTo>
                <a:lnTo>
                  <a:pt x="100" y="98"/>
                </a:lnTo>
                <a:lnTo>
                  <a:pt x="137" y="67"/>
                </a:lnTo>
                <a:lnTo>
                  <a:pt x="158" y="55"/>
                </a:lnTo>
                <a:lnTo>
                  <a:pt x="179" y="44"/>
                </a:lnTo>
                <a:lnTo>
                  <a:pt x="202" y="34"/>
                </a:lnTo>
                <a:lnTo>
                  <a:pt x="227" y="28"/>
                </a:lnTo>
                <a:lnTo>
                  <a:pt x="252" y="25"/>
                </a:lnTo>
                <a:lnTo>
                  <a:pt x="277" y="25"/>
                </a:lnTo>
                <a:lnTo>
                  <a:pt x="302" y="25"/>
                </a:lnTo>
                <a:lnTo>
                  <a:pt x="327" y="28"/>
                </a:lnTo>
                <a:lnTo>
                  <a:pt x="352" y="34"/>
                </a:lnTo>
                <a:lnTo>
                  <a:pt x="375" y="44"/>
                </a:lnTo>
                <a:lnTo>
                  <a:pt x="398" y="55"/>
                </a:lnTo>
                <a:lnTo>
                  <a:pt x="419" y="67"/>
                </a:lnTo>
                <a:lnTo>
                  <a:pt x="455" y="98"/>
                </a:lnTo>
                <a:lnTo>
                  <a:pt x="488" y="136"/>
                </a:lnTo>
                <a:lnTo>
                  <a:pt x="500" y="157"/>
                </a:lnTo>
                <a:lnTo>
                  <a:pt x="511" y="178"/>
                </a:lnTo>
                <a:lnTo>
                  <a:pt x="519" y="201"/>
                </a:lnTo>
                <a:lnTo>
                  <a:pt x="527" y="224"/>
                </a:lnTo>
                <a:lnTo>
                  <a:pt x="530" y="249"/>
                </a:lnTo>
                <a:lnTo>
                  <a:pt x="530" y="276"/>
                </a:lnTo>
                <a:lnTo>
                  <a:pt x="530" y="301"/>
                </a:lnTo>
                <a:lnTo>
                  <a:pt x="527" y="326"/>
                </a:lnTo>
                <a:lnTo>
                  <a:pt x="519" y="351"/>
                </a:lnTo>
                <a:lnTo>
                  <a:pt x="511" y="374"/>
                </a:lnTo>
                <a:lnTo>
                  <a:pt x="500" y="397"/>
                </a:lnTo>
                <a:lnTo>
                  <a:pt x="488" y="418"/>
                </a:lnTo>
                <a:lnTo>
                  <a:pt x="455" y="455"/>
                </a:lnTo>
                <a:lnTo>
                  <a:pt x="419" y="485"/>
                </a:lnTo>
                <a:lnTo>
                  <a:pt x="398" y="499"/>
                </a:lnTo>
                <a:lnTo>
                  <a:pt x="375" y="510"/>
                </a:lnTo>
                <a:lnTo>
                  <a:pt x="352" y="518"/>
                </a:lnTo>
                <a:lnTo>
                  <a:pt x="327" y="526"/>
                </a:lnTo>
                <a:lnTo>
                  <a:pt x="302" y="528"/>
                </a:lnTo>
                <a:lnTo>
                  <a:pt x="277" y="529"/>
                </a:lnTo>
                <a:close/>
                <a:moveTo>
                  <a:pt x="277" y="529"/>
                </a:moveTo>
                <a:lnTo>
                  <a:pt x="277" y="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Freeform 150"/>
          <p:cNvSpPr>
            <a:spLocks noEditPoints="1"/>
          </p:cNvSpPr>
          <p:nvPr/>
        </p:nvSpPr>
        <p:spPr bwMode="auto">
          <a:xfrm>
            <a:off x="6709952" y="3694161"/>
            <a:ext cx="45719" cy="172263"/>
          </a:xfrm>
          <a:custGeom>
            <a:avLst/>
            <a:gdLst>
              <a:gd name="T0" fmla="*/ 2147483646 w 38"/>
              <a:gd name="T1" fmla="*/ 0 h 247"/>
              <a:gd name="T2" fmla="*/ 2147483646 w 38"/>
              <a:gd name="T3" fmla="*/ 0 h 247"/>
              <a:gd name="T4" fmla="*/ 2147483646 w 38"/>
              <a:gd name="T5" fmla="*/ 2147483646 h 247"/>
              <a:gd name="T6" fmla="*/ 1166531763 w 38"/>
              <a:gd name="T7" fmla="*/ 2147483646 h 247"/>
              <a:gd name="T8" fmla="*/ 0 w 38"/>
              <a:gd name="T9" fmla="*/ 2147483646 h 247"/>
              <a:gd name="T10" fmla="*/ 0 w 38"/>
              <a:gd name="T11" fmla="*/ 2147483646 h 247"/>
              <a:gd name="T12" fmla="*/ 0 w 38"/>
              <a:gd name="T13" fmla="*/ 2147483646 h 247"/>
              <a:gd name="T14" fmla="*/ 0 w 38"/>
              <a:gd name="T15" fmla="*/ 2147483646 h 247"/>
              <a:gd name="T16" fmla="*/ 0 w 38"/>
              <a:gd name="T17" fmla="*/ 2147483646 h 247"/>
              <a:gd name="T18" fmla="*/ 0 w 38"/>
              <a:gd name="T19" fmla="*/ 2147483646 h 247"/>
              <a:gd name="T20" fmla="*/ 0 w 38"/>
              <a:gd name="T21" fmla="*/ 2147483646 h 247"/>
              <a:gd name="T22" fmla="*/ 0 w 38"/>
              <a:gd name="T23" fmla="*/ 2147483646 h 247"/>
              <a:gd name="T24" fmla="*/ 0 w 38"/>
              <a:gd name="T25" fmla="*/ 2147483646 h 247"/>
              <a:gd name="T26" fmla="*/ 0 w 38"/>
              <a:gd name="T27" fmla="*/ 2147483646 h 247"/>
              <a:gd name="T28" fmla="*/ 0 w 38"/>
              <a:gd name="T29" fmla="*/ 2147483646 h 247"/>
              <a:gd name="T30" fmla="*/ 0 w 38"/>
              <a:gd name="T31" fmla="*/ 2147483646 h 247"/>
              <a:gd name="T32" fmla="*/ 0 w 38"/>
              <a:gd name="T33" fmla="*/ 2147483646 h 247"/>
              <a:gd name="T34" fmla="*/ 0 w 38"/>
              <a:gd name="T35" fmla="*/ 2147483646 h 247"/>
              <a:gd name="T36" fmla="*/ 1166531763 w 38"/>
              <a:gd name="T37" fmla="*/ 2147483646 h 247"/>
              <a:gd name="T38" fmla="*/ 2147483646 w 38"/>
              <a:gd name="T39" fmla="*/ 2147483646 h 247"/>
              <a:gd name="T40" fmla="*/ 2147483646 w 38"/>
              <a:gd name="T41" fmla="*/ 2147483646 h 247"/>
              <a:gd name="T42" fmla="*/ 2147483646 w 38"/>
              <a:gd name="T43" fmla="*/ 2147483646 h 247"/>
              <a:gd name="T44" fmla="*/ 2147483646 w 38"/>
              <a:gd name="T45" fmla="*/ 2147483646 h 247"/>
              <a:gd name="T46" fmla="*/ 2147483646 w 38"/>
              <a:gd name="T47" fmla="*/ 2147483646 h 247"/>
              <a:gd name="T48" fmla="*/ 2147483646 w 38"/>
              <a:gd name="T49" fmla="*/ 2147483646 h 247"/>
              <a:gd name="T50" fmla="*/ 2147483646 w 38"/>
              <a:gd name="T51" fmla="*/ 2147483646 h 247"/>
              <a:gd name="T52" fmla="*/ 2147483646 w 38"/>
              <a:gd name="T53" fmla="*/ 2147483646 h 247"/>
              <a:gd name="T54" fmla="*/ 2147483646 w 38"/>
              <a:gd name="T55" fmla="*/ 2147483646 h 247"/>
              <a:gd name="T56" fmla="*/ 2147483646 w 38"/>
              <a:gd name="T57" fmla="*/ 2147483646 h 247"/>
              <a:gd name="T58" fmla="*/ 2147483646 w 38"/>
              <a:gd name="T59" fmla="*/ 2147483646 h 247"/>
              <a:gd name="T60" fmla="*/ 2147483646 w 38"/>
              <a:gd name="T61" fmla="*/ 2147483646 h 247"/>
              <a:gd name="T62" fmla="*/ 2147483646 w 38"/>
              <a:gd name="T63" fmla="*/ 2147483646 h 247"/>
              <a:gd name="T64" fmla="*/ 2147483646 w 38"/>
              <a:gd name="T65" fmla="*/ 2147483646 h 247"/>
              <a:gd name="T66" fmla="*/ 2147483646 w 38"/>
              <a:gd name="T67" fmla="*/ 2147483646 h 247"/>
              <a:gd name="T68" fmla="*/ 2147483646 w 38"/>
              <a:gd name="T69" fmla="*/ 2147483646 h 247"/>
              <a:gd name="T70" fmla="*/ 2147483646 w 38"/>
              <a:gd name="T71" fmla="*/ 2147483646 h 247"/>
              <a:gd name="T72" fmla="*/ 2147483646 w 38"/>
              <a:gd name="T73" fmla="*/ 2147483646 h 247"/>
              <a:gd name="T74" fmla="*/ 2147483646 w 38"/>
              <a:gd name="T75" fmla="*/ 2147483646 h 247"/>
              <a:gd name="T76" fmla="*/ 2147483646 w 38"/>
              <a:gd name="T77" fmla="*/ 2147483646 h 247"/>
              <a:gd name="T78" fmla="*/ 2147483646 w 38"/>
              <a:gd name="T79" fmla="*/ 2147483646 h 247"/>
              <a:gd name="T80" fmla="*/ 2147483646 w 38"/>
              <a:gd name="T81" fmla="*/ 2147483646 h 247"/>
              <a:gd name="T82" fmla="*/ 2147483646 w 38"/>
              <a:gd name="T83" fmla="*/ 0 h 247"/>
              <a:gd name="T84" fmla="*/ 2147483646 w 38"/>
              <a:gd name="T85" fmla="*/ 0 h 247"/>
              <a:gd name="T86" fmla="*/ 2147483646 w 38"/>
              <a:gd name="T87" fmla="*/ 0 h 247"/>
              <a:gd name="T88" fmla="*/ 2147483646 w 38"/>
              <a:gd name="T89" fmla="*/ 0 h 247"/>
              <a:gd name="T90" fmla="*/ 2147483646 w 38"/>
              <a:gd name="T91" fmla="*/ 0 h 2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" h="247">
                <a:moveTo>
                  <a:pt x="19" y="0"/>
                </a:moveTo>
                <a:lnTo>
                  <a:pt x="11" y="0"/>
                </a:lnTo>
                <a:lnTo>
                  <a:pt x="5" y="6"/>
                </a:lnTo>
                <a:lnTo>
                  <a:pt x="2" y="11"/>
                </a:lnTo>
                <a:lnTo>
                  <a:pt x="0" y="19"/>
                </a:lnTo>
                <a:lnTo>
                  <a:pt x="0" y="56"/>
                </a:lnTo>
                <a:lnTo>
                  <a:pt x="0" y="88"/>
                </a:lnTo>
                <a:lnTo>
                  <a:pt x="0" y="115"/>
                </a:lnTo>
                <a:lnTo>
                  <a:pt x="0" y="140"/>
                </a:lnTo>
                <a:lnTo>
                  <a:pt x="0" y="161"/>
                </a:lnTo>
                <a:lnTo>
                  <a:pt x="0" y="176"/>
                </a:lnTo>
                <a:lnTo>
                  <a:pt x="0" y="192"/>
                </a:lnTo>
                <a:lnTo>
                  <a:pt x="0" y="201"/>
                </a:lnTo>
                <a:lnTo>
                  <a:pt x="0" y="211"/>
                </a:lnTo>
                <a:lnTo>
                  <a:pt x="0" y="219"/>
                </a:lnTo>
                <a:lnTo>
                  <a:pt x="0" y="226"/>
                </a:lnTo>
                <a:lnTo>
                  <a:pt x="0" y="228"/>
                </a:lnTo>
                <a:lnTo>
                  <a:pt x="2" y="236"/>
                </a:lnTo>
                <a:lnTo>
                  <a:pt x="5" y="242"/>
                </a:lnTo>
                <a:lnTo>
                  <a:pt x="11" y="246"/>
                </a:lnTo>
                <a:lnTo>
                  <a:pt x="19" y="247"/>
                </a:lnTo>
                <a:lnTo>
                  <a:pt x="25" y="246"/>
                </a:lnTo>
                <a:lnTo>
                  <a:pt x="32" y="242"/>
                </a:lnTo>
                <a:lnTo>
                  <a:pt x="36" y="236"/>
                </a:lnTo>
                <a:lnTo>
                  <a:pt x="38" y="228"/>
                </a:lnTo>
                <a:lnTo>
                  <a:pt x="38" y="192"/>
                </a:lnTo>
                <a:lnTo>
                  <a:pt x="38" y="159"/>
                </a:lnTo>
                <a:lnTo>
                  <a:pt x="38" y="130"/>
                </a:lnTo>
                <a:lnTo>
                  <a:pt x="38" y="107"/>
                </a:lnTo>
                <a:lnTo>
                  <a:pt x="38" y="86"/>
                </a:lnTo>
                <a:lnTo>
                  <a:pt x="38" y="69"/>
                </a:lnTo>
                <a:lnTo>
                  <a:pt x="38" y="56"/>
                </a:lnTo>
                <a:lnTo>
                  <a:pt x="38" y="44"/>
                </a:lnTo>
                <a:lnTo>
                  <a:pt x="38" y="36"/>
                </a:lnTo>
                <a:lnTo>
                  <a:pt x="38" y="29"/>
                </a:lnTo>
                <a:lnTo>
                  <a:pt x="38" y="21"/>
                </a:lnTo>
                <a:lnTo>
                  <a:pt x="38" y="19"/>
                </a:lnTo>
                <a:lnTo>
                  <a:pt x="36" y="11"/>
                </a:lnTo>
                <a:lnTo>
                  <a:pt x="32" y="6"/>
                </a:lnTo>
                <a:lnTo>
                  <a:pt x="25" y="0"/>
                </a:lnTo>
                <a:lnTo>
                  <a:pt x="19" y="0"/>
                </a:lnTo>
                <a:close/>
                <a:moveTo>
                  <a:pt x="19" y="0"/>
                </a:move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25" name="Freeform 151"/>
          <p:cNvSpPr>
            <a:spLocks noEditPoints="1"/>
          </p:cNvSpPr>
          <p:nvPr/>
        </p:nvSpPr>
        <p:spPr bwMode="auto">
          <a:xfrm>
            <a:off x="6708365" y="3633836"/>
            <a:ext cx="36513" cy="38100"/>
          </a:xfrm>
          <a:custGeom>
            <a:avLst/>
            <a:gdLst>
              <a:gd name="T0" fmla="*/ 2147483646 w 46"/>
              <a:gd name="T1" fmla="*/ 2147483646 h 46"/>
              <a:gd name="T2" fmla="*/ 2147483646 w 46"/>
              <a:gd name="T3" fmla="*/ 2147483646 h 46"/>
              <a:gd name="T4" fmla="*/ 2147483646 w 46"/>
              <a:gd name="T5" fmla="*/ 2147483646 h 46"/>
              <a:gd name="T6" fmla="*/ 2147483646 w 46"/>
              <a:gd name="T7" fmla="*/ 2147483646 h 46"/>
              <a:gd name="T8" fmla="*/ 2147483646 w 46"/>
              <a:gd name="T9" fmla="*/ 2147483646 h 46"/>
              <a:gd name="T10" fmla="*/ 2147483646 w 46"/>
              <a:gd name="T11" fmla="*/ 2147483646 h 46"/>
              <a:gd name="T12" fmla="*/ 2147483646 w 46"/>
              <a:gd name="T13" fmla="*/ 2147483646 h 46"/>
              <a:gd name="T14" fmla="*/ 0 w 46"/>
              <a:gd name="T15" fmla="*/ 2147483646 h 46"/>
              <a:gd name="T16" fmla="*/ 0 w 46"/>
              <a:gd name="T17" fmla="*/ 2147483646 h 46"/>
              <a:gd name="T18" fmla="*/ 0 w 46"/>
              <a:gd name="T19" fmla="*/ 2147483646 h 46"/>
              <a:gd name="T20" fmla="*/ 2147483646 w 46"/>
              <a:gd name="T21" fmla="*/ 2147483646 h 46"/>
              <a:gd name="T22" fmla="*/ 2147483646 w 46"/>
              <a:gd name="T23" fmla="*/ 1136728409 h 46"/>
              <a:gd name="T24" fmla="*/ 2147483646 w 46"/>
              <a:gd name="T25" fmla="*/ 0 h 46"/>
              <a:gd name="T26" fmla="*/ 2147483646 w 46"/>
              <a:gd name="T27" fmla="*/ 1136728409 h 46"/>
              <a:gd name="T28" fmla="*/ 2147483646 w 46"/>
              <a:gd name="T29" fmla="*/ 2147483646 h 46"/>
              <a:gd name="T30" fmla="*/ 2147483646 w 46"/>
              <a:gd name="T31" fmla="*/ 2147483646 h 46"/>
              <a:gd name="T32" fmla="*/ 2147483646 w 46"/>
              <a:gd name="T33" fmla="*/ 2147483646 h 46"/>
              <a:gd name="T34" fmla="*/ 2147483646 w 46"/>
              <a:gd name="T35" fmla="*/ 2147483646 h 46"/>
              <a:gd name="T36" fmla="*/ 2147483646 w 46"/>
              <a:gd name="T37" fmla="*/ 2147483646 h 46"/>
              <a:gd name="T38" fmla="*/ 2147483646 w 46"/>
              <a:gd name="T39" fmla="*/ 2147483646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" h="46">
                <a:moveTo>
                  <a:pt x="46" y="25"/>
                </a:moveTo>
                <a:lnTo>
                  <a:pt x="44" y="33"/>
                </a:lnTo>
                <a:lnTo>
                  <a:pt x="38" y="40"/>
                </a:lnTo>
                <a:lnTo>
                  <a:pt x="31" y="44"/>
                </a:lnTo>
                <a:lnTo>
                  <a:pt x="21" y="46"/>
                </a:lnTo>
                <a:lnTo>
                  <a:pt x="11" y="44"/>
                </a:lnTo>
                <a:lnTo>
                  <a:pt x="6" y="40"/>
                </a:lnTo>
                <a:lnTo>
                  <a:pt x="0" y="33"/>
                </a:lnTo>
                <a:lnTo>
                  <a:pt x="0" y="25"/>
                </a:lnTo>
                <a:lnTo>
                  <a:pt x="0" y="13"/>
                </a:lnTo>
                <a:lnTo>
                  <a:pt x="6" y="6"/>
                </a:lnTo>
                <a:lnTo>
                  <a:pt x="11" y="2"/>
                </a:lnTo>
                <a:lnTo>
                  <a:pt x="21" y="0"/>
                </a:lnTo>
                <a:lnTo>
                  <a:pt x="31" y="2"/>
                </a:lnTo>
                <a:lnTo>
                  <a:pt x="38" y="6"/>
                </a:lnTo>
                <a:lnTo>
                  <a:pt x="44" y="13"/>
                </a:lnTo>
                <a:lnTo>
                  <a:pt x="46" y="25"/>
                </a:lnTo>
                <a:close/>
                <a:moveTo>
                  <a:pt x="46" y="25"/>
                </a:moveTo>
                <a:lnTo>
                  <a:pt x="4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12361" y="3564165"/>
            <a:ext cx="27006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</a:rPr>
              <a:t>ИНФОРМАЦИЯ О ТОРГАХ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6216841" y="5148518"/>
            <a:ext cx="4129996" cy="10472"/>
          </a:xfrm>
          <a:prstGeom prst="line">
            <a:avLst/>
          </a:prstGeom>
          <a:ln w="12700">
            <a:solidFill>
              <a:srgbClr val="1BB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447505" y="6225680"/>
            <a:ext cx="9973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СЕРВИС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44894" y="6186389"/>
            <a:ext cx="1600021" cy="408623"/>
          </a:xfrm>
          <a:prstGeom prst="roundRect">
            <a:avLst/>
          </a:prstGeom>
          <a:ln w="19050" cap="rnd" cmpd="sng">
            <a:solidFill>
              <a:srgbClr val="DA015E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DA015E"/>
                </a:solidFill>
                <a:latin typeface="Gotham Pro"/>
              </a:rPr>
              <a:t>Быть в курсе</a:t>
            </a:r>
            <a:endParaRPr lang="ru-RU" dirty="0">
              <a:solidFill>
                <a:srgbClr val="DA015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294" y="2263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87717" y="221747"/>
            <a:ext cx="6146303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витрина закупок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1355" y="246629"/>
            <a:ext cx="2180991" cy="4802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87" y="1503411"/>
            <a:ext cx="4464761" cy="33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799888" y="1682827"/>
            <a:ext cx="2529797" cy="2844145"/>
            <a:chOff x="1606815" y="1563638"/>
            <a:chExt cx="2529797" cy="2844145"/>
          </a:xfrm>
        </p:grpSpPr>
        <p:grpSp>
          <p:nvGrpSpPr>
            <p:cNvPr id="4" name="Группа 3"/>
            <p:cNvGrpSpPr>
              <a:grpSpLocks noChangeAspect="1"/>
            </p:cNvGrpSpPr>
            <p:nvPr/>
          </p:nvGrpSpPr>
          <p:grpSpPr>
            <a:xfrm>
              <a:off x="1913753" y="1569468"/>
              <a:ext cx="1809480" cy="2190423"/>
              <a:chOff x="1314364" y="1470660"/>
              <a:chExt cx="2412640" cy="2920564"/>
            </a:xfrm>
          </p:grpSpPr>
          <p:grpSp>
            <p:nvGrpSpPr>
              <p:cNvPr id="10" name="Group 7"/>
              <p:cNvGrpSpPr/>
              <p:nvPr/>
            </p:nvGrpSpPr>
            <p:grpSpPr>
              <a:xfrm>
                <a:off x="2509573" y="1470660"/>
                <a:ext cx="965055" cy="2920563"/>
                <a:chOff x="4558021" y="1469189"/>
                <a:chExt cx="1214120" cy="3674311"/>
              </a:xfrm>
            </p:grpSpPr>
            <p:sp>
              <p:nvSpPr>
                <p:cNvPr id="23" name="Freeform 57"/>
                <p:cNvSpPr>
                  <a:spLocks/>
                </p:cNvSpPr>
                <p:nvPr/>
              </p:nvSpPr>
              <p:spPr bwMode="auto">
                <a:xfrm>
                  <a:off x="4558021" y="1634934"/>
                  <a:ext cx="345466" cy="3508566"/>
                </a:xfrm>
                <a:custGeom>
                  <a:avLst/>
                  <a:gdLst>
                    <a:gd name="T0" fmla="*/ 173 w 173"/>
                    <a:gd name="T1" fmla="*/ 0 h 1757"/>
                    <a:gd name="T2" fmla="*/ 173 w 173"/>
                    <a:gd name="T3" fmla="*/ 1757 h 1757"/>
                    <a:gd name="T4" fmla="*/ 0 w 173"/>
                    <a:gd name="T5" fmla="*/ 1757 h 1757"/>
                    <a:gd name="T6" fmla="*/ 0 w 173"/>
                    <a:gd name="T7" fmla="*/ 173 h 1757"/>
                    <a:gd name="T8" fmla="*/ 173 w 173"/>
                    <a:gd name="T9" fmla="*/ 0 h 1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757">
                      <a:moveTo>
                        <a:pt x="173" y="0"/>
                      </a:moveTo>
                      <a:lnTo>
                        <a:pt x="173" y="1757"/>
                      </a:lnTo>
                      <a:lnTo>
                        <a:pt x="0" y="1757"/>
                      </a:lnTo>
                      <a:lnTo>
                        <a:pt x="0" y="173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rgbClr val="ED5724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4" name="Freeform 58"/>
                <p:cNvSpPr>
                  <a:spLocks/>
                </p:cNvSpPr>
                <p:nvPr/>
              </p:nvSpPr>
              <p:spPr bwMode="auto">
                <a:xfrm>
                  <a:off x="4558022" y="1634933"/>
                  <a:ext cx="880637" cy="345466"/>
                </a:xfrm>
                <a:custGeom>
                  <a:avLst/>
                  <a:gdLst>
                    <a:gd name="T0" fmla="*/ 441 w 441"/>
                    <a:gd name="T1" fmla="*/ 173 h 173"/>
                    <a:gd name="T2" fmla="*/ 0 w 441"/>
                    <a:gd name="T3" fmla="*/ 173 h 173"/>
                    <a:gd name="T4" fmla="*/ 173 w 441"/>
                    <a:gd name="T5" fmla="*/ 0 h 173"/>
                    <a:gd name="T6" fmla="*/ 441 w 441"/>
                    <a:gd name="T7" fmla="*/ 0 h 173"/>
                    <a:gd name="T8" fmla="*/ 441 w 441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1" h="173">
                      <a:moveTo>
                        <a:pt x="441" y="173"/>
                      </a:moveTo>
                      <a:lnTo>
                        <a:pt x="0" y="173"/>
                      </a:lnTo>
                      <a:lnTo>
                        <a:pt x="173" y="0"/>
                      </a:lnTo>
                      <a:lnTo>
                        <a:pt x="441" y="0"/>
                      </a:lnTo>
                      <a:lnTo>
                        <a:pt x="441" y="173"/>
                      </a:lnTo>
                      <a:close/>
                    </a:path>
                  </a:pathLst>
                </a:custGeom>
                <a:solidFill>
                  <a:srgbClr val="ED5724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5" name="Freeform 59"/>
                <p:cNvSpPr>
                  <a:spLocks/>
                </p:cNvSpPr>
                <p:nvPr/>
              </p:nvSpPr>
              <p:spPr bwMode="auto">
                <a:xfrm>
                  <a:off x="5400716" y="1469189"/>
                  <a:ext cx="371425" cy="680946"/>
                </a:xfrm>
                <a:custGeom>
                  <a:avLst/>
                  <a:gdLst>
                    <a:gd name="T0" fmla="*/ 186 w 186"/>
                    <a:gd name="T1" fmla="*/ 171 h 341"/>
                    <a:gd name="T2" fmla="*/ 0 w 186"/>
                    <a:gd name="T3" fmla="*/ 0 h 341"/>
                    <a:gd name="T4" fmla="*/ 0 w 186"/>
                    <a:gd name="T5" fmla="*/ 171 h 341"/>
                    <a:gd name="T6" fmla="*/ 0 w 186"/>
                    <a:gd name="T7" fmla="*/ 341 h 341"/>
                    <a:gd name="T8" fmla="*/ 186 w 186"/>
                    <a:gd name="T9" fmla="*/ 17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341">
                      <a:moveTo>
                        <a:pt x="186" y="171"/>
                      </a:moveTo>
                      <a:lnTo>
                        <a:pt x="0" y="0"/>
                      </a:lnTo>
                      <a:lnTo>
                        <a:pt x="0" y="171"/>
                      </a:lnTo>
                      <a:lnTo>
                        <a:pt x="0" y="341"/>
                      </a:lnTo>
                      <a:lnTo>
                        <a:pt x="186" y="171"/>
                      </a:lnTo>
                      <a:close/>
                    </a:path>
                  </a:pathLst>
                </a:custGeom>
                <a:solidFill>
                  <a:srgbClr val="ED5724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1514359" y="2053186"/>
                <a:ext cx="934898" cy="2338038"/>
                <a:chOff x="3305960" y="2202055"/>
                <a:chExt cx="1176180" cy="2941445"/>
              </a:xfrm>
            </p:grpSpPr>
            <p:sp>
              <p:nvSpPr>
                <p:cNvPr id="20" name="Freeform 60"/>
                <p:cNvSpPr>
                  <a:spLocks/>
                </p:cNvSpPr>
                <p:nvPr/>
              </p:nvSpPr>
              <p:spPr bwMode="auto">
                <a:xfrm>
                  <a:off x="4136674" y="2373789"/>
                  <a:ext cx="345466" cy="2769711"/>
                </a:xfrm>
                <a:custGeom>
                  <a:avLst/>
                  <a:gdLst>
                    <a:gd name="T0" fmla="*/ 0 w 173"/>
                    <a:gd name="T1" fmla="*/ 0 h 1387"/>
                    <a:gd name="T2" fmla="*/ 0 w 173"/>
                    <a:gd name="T3" fmla="*/ 1387 h 1387"/>
                    <a:gd name="T4" fmla="*/ 173 w 173"/>
                    <a:gd name="T5" fmla="*/ 1387 h 1387"/>
                    <a:gd name="T6" fmla="*/ 173 w 173"/>
                    <a:gd name="T7" fmla="*/ 173 h 1387"/>
                    <a:gd name="T8" fmla="*/ 0 w 173"/>
                    <a:gd name="T9" fmla="*/ 0 h 1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387">
                      <a:moveTo>
                        <a:pt x="0" y="0"/>
                      </a:moveTo>
                      <a:lnTo>
                        <a:pt x="0" y="1387"/>
                      </a:lnTo>
                      <a:lnTo>
                        <a:pt x="173" y="1387"/>
                      </a:lnTo>
                      <a:lnTo>
                        <a:pt x="173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1A8E0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" name="Freeform 61"/>
                <p:cNvSpPr>
                  <a:spLocks/>
                </p:cNvSpPr>
                <p:nvPr/>
              </p:nvSpPr>
              <p:spPr bwMode="auto">
                <a:xfrm>
                  <a:off x="3637447" y="2373789"/>
                  <a:ext cx="844692" cy="345466"/>
                </a:xfrm>
                <a:custGeom>
                  <a:avLst/>
                  <a:gdLst>
                    <a:gd name="T0" fmla="*/ 0 w 423"/>
                    <a:gd name="T1" fmla="*/ 173 h 173"/>
                    <a:gd name="T2" fmla="*/ 423 w 423"/>
                    <a:gd name="T3" fmla="*/ 173 h 173"/>
                    <a:gd name="T4" fmla="*/ 250 w 423"/>
                    <a:gd name="T5" fmla="*/ 0 h 173"/>
                    <a:gd name="T6" fmla="*/ 0 w 423"/>
                    <a:gd name="T7" fmla="*/ 0 h 173"/>
                    <a:gd name="T8" fmla="*/ 0 w 423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3" h="173">
                      <a:moveTo>
                        <a:pt x="0" y="173"/>
                      </a:moveTo>
                      <a:lnTo>
                        <a:pt x="423" y="173"/>
                      </a:lnTo>
                      <a:lnTo>
                        <a:pt x="250" y="0"/>
                      </a:lnTo>
                      <a:lnTo>
                        <a:pt x="0" y="0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31A8E0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2" name="Freeform 62"/>
                <p:cNvSpPr>
                  <a:spLocks/>
                </p:cNvSpPr>
                <p:nvPr/>
              </p:nvSpPr>
              <p:spPr bwMode="auto">
                <a:xfrm>
                  <a:off x="3305960" y="2202055"/>
                  <a:ext cx="369428" cy="682942"/>
                </a:xfrm>
                <a:custGeom>
                  <a:avLst/>
                  <a:gdLst>
                    <a:gd name="T0" fmla="*/ 0 w 185"/>
                    <a:gd name="T1" fmla="*/ 171 h 342"/>
                    <a:gd name="T2" fmla="*/ 185 w 185"/>
                    <a:gd name="T3" fmla="*/ 0 h 342"/>
                    <a:gd name="T4" fmla="*/ 185 w 185"/>
                    <a:gd name="T5" fmla="*/ 171 h 342"/>
                    <a:gd name="T6" fmla="*/ 185 w 185"/>
                    <a:gd name="T7" fmla="*/ 342 h 342"/>
                    <a:gd name="T8" fmla="*/ 0 w 185"/>
                    <a:gd name="T9" fmla="*/ 17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342">
                      <a:moveTo>
                        <a:pt x="0" y="171"/>
                      </a:moveTo>
                      <a:lnTo>
                        <a:pt x="185" y="0"/>
                      </a:lnTo>
                      <a:lnTo>
                        <a:pt x="185" y="171"/>
                      </a:lnTo>
                      <a:lnTo>
                        <a:pt x="185" y="342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31A8E0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grpSp>
            <p:nvGrpSpPr>
              <p:cNvPr id="12" name="Group 15"/>
              <p:cNvGrpSpPr/>
              <p:nvPr/>
            </p:nvGrpSpPr>
            <p:grpSpPr>
              <a:xfrm>
                <a:off x="2844485" y="2357941"/>
                <a:ext cx="882519" cy="2033281"/>
                <a:chOff x="4979368" y="2585462"/>
                <a:chExt cx="1110282" cy="2558036"/>
              </a:xfrm>
              <a:effectLst>
                <a:reflection endPos="0" dir="5400000" sy="-100000" algn="bl" rotWithShape="0"/>
              </a:effectLst>
            </p:grpSpPr>
            <p:sp>
              <p:nvSpPr>
                <p:cNvPr id="17" name="Freeform 63"/>
                <p:cNvSpPr>
                  <a:spLocks/>
                </p:cNvSpPr>
                <p:nvPr/>
              </p:nvSpPr>
              <p:spPr bwMode="auto">
                <a:xfrm>
                  <a:off x="4979368" y="2751204"/>
                  <a:ext cx="347462" cy="2392294"/>
                </a:xfrm>
                <a:custGeom>
                  <a:avLst/>
                  <a:gdLst>
                    <a:gd name="T0" fmla="*/ 174 w 174"/>
                    <a:gd name="T1" fmla="*/ 0 h 1198"/>
                    <a:gd name="T2" fmla="*/ 174 w 174"/>
                    <a:gd name="T3" fmla="*/ 1198 h 1198"/>
                    <a:gd name="T4" fmla="*/ 0 w 174"/>
                    <a:gd name="T5" fmla="*/ 1198 h 1198"/>
                    <a:gd name="T6" fmla="*/ 0 w 174"/>
                    <a:gd name="T7" fmla="*/ 173 h 1198"/>
                    <a:gd name="T8" fmla="*/ 174 w 174"/>
                    <a:gd name="T9" fmla="*/ 0 h 1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4" h="1198">
                      <a:moveTo>
                        <a:pt x="174" y="0"/>
                      </a:moveTo>
                      <a:lnTo>
                        <a:pt x="174" y="1198"/>
                      </a:lnTo>
                      <a:lnTo>
                        <a:pt x="0" y="1198"/>
                      </a:lnTo>
                      <a:lnTo>
                        <a:pt x="0" y="173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FDB717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8" name="Freeform 64"/>
                <p:cNvSpPr>
                  <a:spLocks/>
                </p:cNvSpPr>
                <p:nvPr/>
              </p:nvSpPr>
              <p:spPr bwMode="auto">
                <a:xfrm>
                  <a:off x="4979368" y="2751204"/>
                  <a:ext cx="778794" cy="345466"/>
                </a:xfrm>
                <a:custGeom>
                  <a:avLst/>
                  <a:gdLst>
                    <a:gd name="T0" fmla="*/ 390 w 390"/>
                    <a:gd name="T1" fmla="*/ 173 h 173"/>
                    <a:gd name="T2" fmla="*/ 0 w 390"/>
                    <a:gd name="T3" fmla="*/ 173 h 173"/>
                    <a:gd name="T4" fmla="*/ 174 w 390"/>
                    <a:gd name="T5" fmla="*/ 0 h 173"/>
                    <a:gd name="T6" fmla="*/ 390 w 390"/>
                    <a:gd name="T7" fmla="*/ 0 h 173"/>
                    <a:gd name="T8" fmla="*/ 390 w 390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173">
                      <a:moveTo>
                        <a:pt x="390" y="173"/>
                      </a:moveTo>
                      <a:lnTo>
                        <a:pt x="0" y="173"/>
                      </a:lnTo>
                      <a:lnTo>
                        <a:pt x="174" y="0"/>
                      </a:lnTo>
                      <a:lnTo>
                        <a:pt x="390" y="0"/>
                      </a:lnTo>
                      <a:lnTo>
                        <a:pt x="390" y="173"/>
                      </a:lnTo>
                      <a:close/>
                    </a:path>
                  </a:pathLst>
                </a:custGeom>
                <a:solidFill>
                  <a:srgbClr val="FDB717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" name="Freeform 65"/>
                <p:cNvSpPr>
                  <a:spLocks/>
                </p:cNvSpPr>
                <p:nvPr/>
              </p:nvSpPr>
              <p:spPr bwMode="auto">
                <a:xfrm>
                  <a:off x="5720222" y="2585462"/>
                  <a:ext cx="369428" cy="682942"/>
                </a:xfrm>
                <a:custGeom>
                  <a:avLst/>
                  <a:gdLst>
                    <a:gd name="T0" fmla="*/ 185 w 185"/>
                    <a:gd name="T1" fmla="*/ 171 h 342"/>
                    <a:gd name="T2" fmla="*/ 0 w 185"/>
                    <a:gd name="T3" fmla="*/ 0 h 342"/>
                    <a:gd name="T4" fmla="*/ 0 w 185"/>
                    <a:gd name="T5" fmla="*/ 171 h 342"/>
                    <a:gd name="T6" fmla="*/ 0 w 185"/>
                    <a:gd name="T7" fmla="*/ 342 h 342"/>
                    <a:gd name="T8" fmla="*/ 185 w 185"/>
                    <a:gd name="T9" fmla="*/ 17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342">
                      <a:moveTo>
                        <a:pt x="185" y="171"/>
                      </a:moveTo>
                      <a:lnTo>
                        <a:pt x="0" y="0"/>
                      </a:lnTo>
                      <a:lnTo>
                        <a:pt x="0" y="171"/>
                      </a:lnTo>
                      <a:lnTo>
                        <a:pt x="0" y="342"/>
                      </a:lnTo>
                      <a:lnTo>
                        <a:pt x="185" y="171"/>
                      </a:lnTo>
                      <a:close/>
                    </a:path>
                  </a:pathLst>
                </a:custGeom>
                <a:solidFill>
                  <a:srgbClr val="FDB717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grpSp>
            <p:nvGrpSpPr>
              <p:cNvPr id="13" name="Group 19"/>
              <p:cNvGrpSpPr/>
              <p:nvPr/>
            </p:nvGrpSpPr>
            <p:grpSpPr>
              <a:xfrm>
                <a:off x="1314364" y="2900783"/>
                <a:ext cx="799981" cy="1490437"/>
                <a:chOff x="3054350" y="3268404"/>
                <a:chExt cx="1006442" cy="1875094"/>
              </a:xfrm>
            </p:grpSpPr>
            <p:sp>
              <p:nvSpPr>
                <p:cNvPr id="14" name="Freeform 66"/>
                <p:cNvSpPr>
                  <a:spLocks/>
                </p:cNvSpPr>
                <p:nvPr/>
              </p:nvSpPr>
              <p:spPr bwMode="auto">
                <a:xfrm>
                  <a:off x="3713329" y="3434146"/>
                  <a:ext cx="347462" cy="1709352"/>
                </a:xfrm>
                <a:custGeom>
                  <a:avLst/>
                  <a:gdLst>
                    <a:gd name="T0" fmla="*/ 0 w 174"/>
                    <a:gd name="T1" fmla="*/ 0 h 856"/>
                    <a:gd name="T2" fmla="*/ 0 w 174"/>
                    <a:gd name="T3" fmla="*/ 856 h 856"/>
                    <a:gd name="T4" fmla="*/ 174 w 174"/>
                    <a:gd name="T5" fmla="*/ 856 h 856"/>
                    <a:gd name="T6" fmla="*/ 174 w 174"/>
                    <a:gd name="T7" fmla="*/ 173 h 856"/>
                    <a:gd name="T8" fmla="*/ 0 w 174"/>
                    <a:gd name="T9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4" h="856">
                      <a:moveTo>
                        <a:pt x="0" y="0"/>
                      </a:moveTo>
                      <a:lnTo>
                        <a:pt x="0" y="856"/>
                      </a:lnTo>
                      <a:lnTo>
                        <a:pt x="174" y="856"/>
                      </a:lnTo>
                      <a:lnTo>
                        <a:pt x="174" y="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BC42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5" name="Freeform 67"/>
                <p:cNvSpPr>
                  <a:spLocks/>
                </p:cNvSpPr>
                <p:nvPr/>
              </p:nvSpPr>
              <p:spPr bwMode="auto">
                <a:xfrm>
                  <a:off x="3387834" y="3434146"/>
                  <a:ext cx="672958" cy="345466"/>
                </a:xfrm>
                <a:custGeom>
                  <a:avLst/>
                  <a:gdLst>
                    <a:gd name="T0" fmla="*/ 0 w 337"/>
                    <a:gd name="T1" fmla="*/ 173 h 173"/>
                    <a:gd name="T2" fmla="*/ 337 w 337"/>
                    <a:gd name="T3" fmla="*/ 173 h 173"/>
                    <a:gd name="T4" fmla="*/ 163 w 337"/>
                    <a:gd name="T5" fmla="*/ 0 h 173"/>
                    <a:gd name="T6" fmla="*/ 0 w 337"/>
                    <a:gd name="T7" fmla="*/ 0 h 173"/>
                    <a:gd name="T8" fmla="*/ 0 w 337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173">
                      <a:moveTo>
                        <a:pt x="0" y="173"/>
                      </a:moveTo>
                      <a:lnTo>
                        <a:pt x="337" y="173"/>
                      </a:lnTo>
                      <a:lnTo>
                        <a:pt x="163" y="0"/>
                      </a:lnTo>
                      <a:lnTo>
                        <a:pt x="0" y="0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80BC42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6" name="Freeform 68"/>
                <p:cNvSpPr>
                  <a:spLocks/>
                </p:cNvSpPr>
                <p:nvPr/>
              </p:nvSpPr>
              <p:spPr bwMode="auto">
                <a:xfrm>
                  <a:off x="3054350" y="3268404"/>
                  <a:ext cx="375419" cy="680946"/>
                </a:xfrm>
                <a:custGeom>
                  <a:avLst/>
                  <a:gdLst>
                    <a:gd name="T0" fmla="*/ 0 w 188"/>
                    <a:gd name="T1" fmla="*/ 170 h 341"/>
                    <a:gd name="T2" fmla="*/ 188 w 188"/>
                    <a:gd name="T3" fmla="*/ 0 h 341"/>
                    <a:gd name="T4" fmla="*/ 188 w 188"/>
                    <a:gd name="T5" fmla="*/ 170 h 341"/>
                    <a:gd name="T6" fmla="*/ 188 w 188"/>
                    <a:gd name="T7" fmla="*/ 341 h 341"/>
                    <a:gd name="T8" fmla="*/ 0 w 188"/>
                    <a:gd name="T9" fmla="*/ 170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341">
                      <a:moveTo>
                        <a:pt x="0" y="170"/>
                      </a:moveTo>
                      <a:lnTo>
                        <a:pt x="188" y="0"/>
                      </a:lnTo>
                      <a:lnTo>
                        <a:pt x="188" y="170"/>
                      </a:lnTo>
                      <a:lnTo>
                        <a:pt x="188" y="341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80BC42"/>
                </a:solidFill>
                <a:ln>
                  <a:noFill/>
                </a:ln>
              </p:spPr>
              <p:txBody>
                <a:bodyPr vert="horz" wrap="square" lIns="99060" tIns="49530" rIns="99060" bIns="4953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</p:grpSp>
        <p:sp>
          <p:nvSpPr>
            <p:cNvPr id="5" name="Freeform 186"/>
            <p:cNvSpPr>
              <a:spLocks noEditPoints="1"/>
            </p:cNvSpPr>
            <p:nvPr/>
          </p:nvSpPr>
          <p:spPr bwMode="auto">
            <a:xfrm>
              <a:off x="2313148" y="3867894"/>
              <a:ext cx="275929" cy="505667"/>
            </a:xfrm>
            <a:custGeom>
              <a:avLst/>
              <a:gdLst>
                <a:gd name="T0" fmla="*/ 48 w 96"/>
                <a:gd name="T1" fmla="*/ 164 h 176"/>
                <a:gd name="T2" fmla="*/ 52 w 96"/>
                <a:gd name="T3" fmla="*/ 160 h 176"/>
                <a:gd name="T4" fmla="*/ 48 w 96"/>
                <a:gd name="T5" fmla="*/ 156 h 176"/>
                <a:gd name="T6" fmla="*/ 44 w 96"/>
                <a:gd name="T7" fmla="*/ 160 h 176"/>
                <a:gd name="T8" fmla="*/ 48 w 96"/>
                <a:gd name="T9" fmla="*/ 164 h 176"/>
                <a:gd name="T10" fmla="*/ 80 w 96"/>
                <a:gd name="T11" fmla="*/ 0 h 176"/>
                <a:gd name="T12" fmla="*/ 16 w 96"/>
                <a:gd name="T13" fmla="*/ 0 h 176"/>
                <a:gd name="T14" fmla="*/ 0 w 96"/>
                <a:gd name="T15" fmla="*/ 16 h 176"/>
                <a:gd name="T16" fmla="*/ 0 w 96"/>
                <a:gd name="T17" fmla="*/ 160 h 176"/>
                <a:gd name="T18" fmla="*/ 16 w 96"/>
                <a:gd name="T19" fmla="*/ 176 h 176"/>
                <a:gd name="T20" fmla="*/ 80 w 96"/>
                <a:gd name="T21" fmla="*/ 176 h 176"/>
                <a:gd name="T22" fmla="*/ 96 w 96"/>
                <a:gd name="T23" fmla="*/ 160 h 176"/>
                <a:gd name="T24" fmla="*/ 96 w 96"/>
                <a:gd name="T25" fmla="*/ 16 h 176"/>
                <a:gd name="T26" fmla="*/ 80 w 96"/>
                <a:gd name="T27" fmla="*/ 0 h 176"/>
                <a:gd name="T28" fmla="*/ 88 w 96"/>
                <a:gd name="T29" fmla="*/ 160 h 176"/>
                <a:gd name="T30" fmla="*/ 80 w 96"/>
                <a:gd name="T31" fmla="*/ 168 h 176"/>
                <a:gd name="T32" fmla="*/ 16 w 96"/>
                <a:gd name="T33" fmla="*/ 168 h 176"/>
                <a:gd name="T34" fmla="*/ 8 w 96"/>
                <a:gd name="T35" fmla="*/ 160 h 176"/>
                <a:gd name="T36" fmla="*/ 8 w 96"/>
                <a:gd name="T37" fmla="*/ 152 h 176"/>
                <a:gd name="T38" fmla="*/ 88 w 96"/>
                <a:gd name="T39" fmla="*/ 152 h 176"/>
                <a:gd name="T40" fmla="*/ 88 w 96"/>
                <a:gd name="T41" fmla="*/ 160 h 176"/>
                <a:gd name="T42" fmla="*/ 88 w 96"/>
                <a:gd name="T43" fmla="*/ 144 h 176"/>
                <a:gd name="T44" fmla="*/ 8 w 96"/>
                <a:gd name="T45" fmla="*/ 144 h 176"/>
                <a:gd name="T46" fmla="*/ 8 w 96"/>
                <a:gd name="T47" fmla="*/ 32 h 176"/>
                <a:gd name="T48" fmla="*/ 88 w 96"/>
                <a:gd name="T49" fmla="*/ 32 h 176"/>
                <a:gd name="T50" fmla="*/ 88 w 96"/>
                <a:gd name="T51" fmla="*/ 144 h 176"/>
                <a:gd name="T52" fmla="*/ 88 w 96"/>
                <a:gd name="T53" fmla="*/ 24 h 176"/>
                <a:gd name="T54" fmla="*/ 8 w 96"/>
                <a:gd name="T55" fmla="*/ 24 h 176"/>
                <a:gd name="T56" fmla="*/ 8 w 96"/>
                <a:gd name="T57" fmla="*/ 16 h 176"/>
                <a:gd name="T58" fmla="*/ 16 w 96"/>
                <a:gd name="T59" fmla="*/ 8 h 176"/>
                <a:gd name="T60" fmla="*/ 80 w 96"/>
                <a:gd name="T61" fmla="*/ 8 h 176"/>
                <a:gd name="T62" fmla="*/ 88 w 96"/>
                <a:gd name="T63" fmla="*/ 16 h 176"/>
                <a:gd name="T64" fmla="*/ 88 w 96"/>
                <a:gd name="T65" fmla="*/ 24 h 176"/>
                <a:gd name="T66" fmla="*/ 52 w 96"/>
                <a:gd name="T67" fmla="*/ 12 h 176"/>
                <a:gd name="T68" fmla="*/ 44 w 96"/>
                <a:gd name="T69" fmla="*/ 12 h 176"/>
                <a:gd name="T70" fmla="*/ 40 w 96"/>
                <a:gd name="T71" fmla="*/ 16 h 176"/>
                <a:gd name="T72" fmla="*/ 44 w 96"/>
                <a:gd name="T73" fmla="*/ 20 h 176"/>
                <a:gd name="T74" fmla="*/ 52 w 96"/>
                <a:gd name="T75" fmla="*/ 20 h 176"/>
                <a:gd name="T76" fmla="*/ 56 w 96"/>
                <a:gd name="T77" fmla="*/ 16 h 176"/>
                <a:gd name="T78" fmla="*/ 52 w 96"/>
                <a:gd name="T79" fmla="*/ 1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176">
                  <a:moveTo>
                    <a:pt x="48" y="164"/>
                  </a:moveTo>
                  <a:cubicBezTo>
                    <a:pt x="50" y="164"/>
                    <a:pt x="52" y="162"/>
                    <a:pt x="52" y="160"/>
                  </a:cubicBezTo>
                  <a:cubicBezTo>
                    <a:pt x="52" y="158"/>
                    <a:pt x="50" y="156"/>
                    <a:pt x="48" y="156"/>
                  </a:cubicBezTo>
                  <a:cubicBezTo>
                    <a:pt x="46" y="156"/>
                    <a:pt x="44" y="158"/>
                    <a:pt x="44" y="160"/>
                  </a:cubicBezTo>
                  <a:cubicBezTo>
                    <a:pt x="44" y="162"/>
                    <a:pt x="46" y="164"/>
                    <a:pt x="48" y="164"/>
                  </a:cubicBezTo>
                  <a:moveTo>
                    <a:pt x="8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9" y="176"/>
                    <a:pt x="96" y="169"/>
                    <a:pt x="96" y="160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7"/>
                    <a:pt x="89" y="0"/>
                    <a:pt x="80" y="0"/>
                  </a:cubicBezTo>
                  <a:moveTo>
                    <a:pt x="88" y="160"/>
                  </a:moveTo>
                  <a:cubicBezTo>
                    <a:pt x="88" y="164"/>
                    <a:pt x="84" y="168"/>
                    <a:pt x="80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8" y="152"/>
                    <a:pt x="88" y="152"/>
                    <a:pt x="88" y="152"/>
                  </a:cubicBezTo>
                  <a:lnTo>
                    <a:pt x="88" y="160"/>
                  </a:lnTo>
                  <a:close/>
                  <a:moveTo>
                    <a:pt x="88" y="144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8" y="32"/>
                    <a:pt x="88" y="32"/>
                    <a:pt x="88" y="32"/>
                  </a:cubicBezTo>
                  <a:lnTo>
                    <a:pt x="88" y="144"/>
                  </a:lnTo>
                  <a:close/>
                  <a:moveTo>
                    <a:pt x="8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4" y="8"/>
                    <a:pt x="88" y="12"/>
                    <a:pt x="88" y="16"/>
                  </a:cubicBezTo>
                  <a:lnTo>
                    <a:pt x="88" y="24"/>
                  </a:lnTo>
                  <a:close/>
                  <a:moveTo>
                    <a:pt x="52" y="12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6" name="Freeform 189"/>
            <p:cNvSpPr>
              <a:spLocks noChangeAspect="1" noEditPoints="1"/>
            </p:cNvSpPr>
            <p:nvPr/>
          </p:nvSpPr>
          <p:spPr bwMode="auto">
            <a:xfrm>
              <a:off x="2694368" y="3833671"/>
              <a:ext cx="574114" cy="574112"/>
            </a:xfrm>
            <a:custGeom>
              <a:avLst/>
              <a:gdLst>
                <a:gd name="T0" fmla="*/ 160 w 176"/>
                <a:gd name="T1" fmla="*/ 0 h 176"/>
                <a:gd name="T2" fmla="*/ 16 w 176"/>
                <a:gd name="T3" fmla="*/ 0 h 176"/>
                <a:gd name="T4" fmla="*/ 0 w 176"/>
                <a:gd name="T5" fmla="*/ 16 h 176"/>
                <a:gd name="T6" fmla="*/ 0 w 176"/>
                <a:gd name="T7" fmla="*/ 136 h 176"/>
                <a:gd name="T8" fmla="*/ 16 w 176"/>
                <a:gd name="T9" fmla="*/ 152 h 176"/>
                <a:gd name="T10" fmla="*/ 72 w 176"/>
                <a:gd name="T11" fmla="*/ 152 h 176"/>
                <a:gd name="T12" fmla="*/ 72 w 176"/>
                <a:gd name="T13" fmla="*/ 168 h 176"/>
                <a:gd name="T14" fmla="*/ 60 w 176"/>
                <a:gd name="T15" fmla="*/ 168 h 176"/>
                <a:gd name="T16" fmla="*/ 56 w 176"/>
                <a:gd name="T17" fmla="*/ 172 h 176"/>
                <a:gd name="T18" fmla="*/ 60 w 176"/>
                <a:gd name="T19" fmla="*/ 176 h 176"/>
                <a:gd name="T20" fmla="*/ 116 w 176"/>
                <a:gd name="T21" fmla="*/ 176 h 176"/>
                <a:gd name="T22" fmla="*/ 120 w 176"/>
                <a:gd name="T23" fmla="*/ 172 h 176"/>
                <a:gd name="T24" fmla="*/ 116 w 176"/>
                <a:gd name="T25" fmla="*/ 168 h 176"/>
                <a:gd name="T26" fmla="*/ 104 w 176"/>
                <a:gd name="T27" fmla="*/ 168 h 176"/>
                <a:gd name="T28" fmla="*/ 104 w 176"/>
                <a:gd name="T29" fmla="*/ 152 h 176"/>
                <a:gd name="T30" fmla="*/ 160 w 176"/>
                <a:gd name="T31" fmla="*/ 152 h 176"/>
                <a:gd name="T32" fmla="*/ 176 w 176"/>
                <a:gd name="T33" fmla="*/ 136 h 176"/>
                <a:gd name="T34" fmla="*/ 176 w 176"/>
                <a:gd name="T35" fmla="*/ 16 h 176"/>
                <a:gd name="T36" fmla="*/ 160 w 176"/>
                <a:gd name="T37" fmla="*/ 0 h 176"/>
                <a:gd name="T38" fmla="*/ 96 w 176"/>
                <a:gd name="T39" fmla="*/ 168 h 176"/>
                <a:gd name="T40" fmla="*/ 80 w 176"/>
                <a:gd name="T41" fmla="*/ 168 h 176"/>
                <a:gd name="T42" fmla="*/ 80 w 176"/>
                <a:gd name="T43" fmla="*/ 152 h 176"/>
                <a:gd name="T44" fmla="*/ 96 w 176"/>
                <a:gd name="T45" fmla="*/ 152 h 176"/>
                <a:gd name="T46" fmla="*/ 96 w 176"/>
                <a:gd name="T47" fmla="*/ 168 h 176"/>
                <a:gd name="T48" fmla="*/ 168 w 176"/>
                <a:gd name="T49" fmla="*/ 136 h 176"/>
                <a:gd name="T50" fmla="*/ 160 w 176"/>
                <a:gd name="T51" fmla="*/ 144 h 176"/>
                <a:gd name="T52" fmla="*/ 16 w 176"/>
                <a:gd name="T53" fmla="*/ 144 h 176"/>
                <a:gd name="T54" fmla="*/ 8 w 176"/>
                <a:gd name="T55" fmla="*/ 136 h 176"/>
                <a:gd name="T56" fmla="*/ 8 w 176"/>
                <a:gd name="T57" fmla="*/ 128 h 176"/>
                <a:gd name="T58" fmla="*/ 168 w 176"/>
                <a:gd name="T59" fmla="*/ 128 h 176"/>
                <a:gd name="T60" fmla="*/ 168 w 176"/>
                <a:gd name="T61" fmla="*/ 136 h 176"/>
                <a:gd name="T62" fmla="*/ 168 w 176"/>
                <a:gd name="T63" fmla="*/ 120 h 176"/>
                <a:gd name="T64" fmla="*/ 8 w 176"/>
                <a:gd name="T65" fmla="*/ 120 h 176"/>
                <a:gd name="T66" fmla="*/ 8 w 176"/>
                <a:gd name="T67" fmla="*/ 16 h 176"/>
                <a:gd name="T68" fmla="*/ 16 w 176"/>
                <a:gd name="T69" fmla="*/ 8 h 176"/>
                <a:gd name="T70" fmla="*/ 160 w 176"/>
                <a:gd name="T71" fmla="*/ 8 h 176"/>
                <a:gd name="T72" fmla="*/ 168 w 176"/>
                <a:gd name="T73" fmla="*/ 16 h 176"/>
                <a:gd name="T74" fmla="*/ 168 w 176"/>
                <a:gd name="T75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6">
                  <a:moveTo>
                    <a:pt x="16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5"/>
                    <a:pt x="7" y="152"/>
                    <a:pt x="16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8" y="168"/>
                    <a:pt x="56" y="170"/>
                    <a:pt x="56" y="172"/>
                  </a:cubicBezTo>
                  <a:cubicBezTo>
                    <a:pt x="56" y="174"/>
                    <a:pt x="58" y="176"/>
                    <a:pt x="60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8" y="176"/>
                    <a:pt x="120" y="174"/>
                    <a:pt x="120" y="172"/>
                  </a:cubicBezTo>
                  <a:cubicBezTo>
                    <a:pt x="120" y="170"/>
                    <a:pt x="118" y="168"/>
                    <a:pt x="11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9" y="152"/>
                    <a:pt x="176" y="145"/>
                    <a:pt x="176" y="13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7"/>
                    <a:pt x="169" y="0"/>
                    <a:pt x="160" y="0"/>
                  </a:cubicBezTo>
                  <a:moveTo>
                    <a:pt x="96" y="168"/>
                  </a:moveTo>
                  <a:cubicBezTo>
                    <a:pt x="80" y="168"/>
                    <a:pt x="80" y="168"/>
                    <a:pt x="80" y="168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96" y="152"/>
                    <a:pt x="96" y="152"/>
                    <a:pt x="96" y="152"/>
                  </a:cubicBezTo>
                  <a:lnTo>
                    <a:pt x="96" y="168"/>
                  </a:lnTo>
                  <a:close/>
                  <a:moveTo>
                    <a:pt x="168" y="136"/>
                  </a:moveTo>
                  <a:cubicBezTo>
                    <a:pt x="168" y="140"/>
                    <a:pt x="164" y="144"/>
                    <a:pt x="160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2" y="144"/>
                    <a:pt x="8" y="140"/>
                    <a:pt x="8" y="136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lnTo>
                    <a:pt x="168" y="136"/>
                  </a:lnTo>
                  <a:close/>
                  <a:moveTo>
                    <a:pt x="168" y="12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8"/>
                    <a:pt x="168" y="12"/>
                    <a:pt x="168" y="16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7" name="Freeform 488"/>
            <p:cNvSpPr>
              <a:spLocks noChangeAspect="1" noEditPoints="1"/>
            </p:cNvSpPr>
            <p:nvPr/>
          </p:nvSpPr>
          <p:spPr bwMode="auto">
            <a:xfrm>
              <a:off x="3613116" y="1563638"/>
              <a:ext cx="327114" cy="360000"/>
            </a:xfrm>
            <a:custGeom>
              <a:avLst/>
              <a:gdLst>
                <a:gd name="T0" fmla="*/ 40 w 160"/>
                <a:gd name="T1" fmla="*/ 140 h 176"/>
                <a:gd name="T2" fmla="*/ 48 w 160"/>
                <a:gd name="T3" fmla="*/ 140 h 176"/>
                <a:gd name="T4" fmla="*/ 112 w 160"/>
                <a:gd name="T5" fmla="*/ 48 h 176"/>
                <a:gd name="T6" fmla="*/ 120 w 160"/>
                <a:gd name="T7" fmla="*/ 24 h 176"/>
                <a:gd name="T8" fmla="*/ 128 w 160"/>
                <a:gd name="T9" fmla="*/ 8 h 176"/>
                <a:gd name="T10" fmla="*/ 40 w 160"/>
                <a:gd name="T11" fmla="*/ 0 h 176"/>
                <a:gd name="T12" fmla="*/ 32 w 160"/>
                <a:gd name="T13" fmla="*/ 16 h 176"/>
                <a:gd name="T14" fmla="*/ 48 w 160"/>
                <a:gd name="T15" fmla="*/ 24 h 176"/>
                <a:gd name="T16" fmla="*/ 0 w 160"/>
                <a:gd name="T17" fmla="*/ 136 h 176"/>
                <a:gd name="T18" fmla="*/ 120 w 160"/>
                <a:gd name="T19" fmla="*/ 176 h 176"/>
                <a:gd name="T20" fmla="*/ 112 w 160"/>
                <a:gd name="T21" fmla="*/ 48 h 176"/>
                <a:gd name="T22" fmla="*/ 120 w 160"/>
                <a:gd name="T23" fmla="*/ 8 h 176"/>
                <a:gd name="T24" fmla="*/ 40 w 160"/>
                <a:gd name="T25" fmla="*/ 16 h 176"/>
                <a:gd name="T26" fmla="*/ 104 w 160"/>
                <a:gd name="T27" fmla="*/ 24 h 176"/>
                <a:gd name="T28" fmla="*/ 79 w 160"/>
                <a:gd name="T29" fmla="*/ 44 h 176"/>
                <a:gd name="T30" fmla="*/ 56 w 160"/>
                <a:gd name="T31" fmla="*/ 48 h 176"/>
                <a:gd name="T32" fmla="*/ 104 w 160"/>
                <a:gd name="T33" fmla="*/ 24 h 176"/>
                <a:gd name="T34" fmla="*/ 40 w 160"/>
                <a:gd name="T35" fmla="*/ 168 h 176"/>
                <a:gd name="T36" fmla="*/ 37 w 160"/>
                <a:gd name="T37" fmla="*/ 79 h 176"/>
                <a:gd name="T38" fmla="*/ 61 w 160"/>
                <a:gd name="T39" fmla="*/ 56 h 176"/>
                <a:gd name="T40" fmla="*/ 104 w 160"/>
                <a:gd name="T41" fmla="*/ 44 h 176"/>
                <a:gd name="T42" fmla="*/ 123 w 160"/>
                <a:gd name="T43" fmla="*/ 79 h 176"/>
                <a:gd name="T44" fmla="*/ 120 w 160"/>
                <a:gd name="T45" fmla="*/ 168 h 176"/>
                <a:gd name="T46" fmla="*/ 40 w 160"/>
                <a:gd name="T47" fmla="*/ 108 h 176"/>
                <a:gd name="T48" fmla="*/ 64 w 160"/>
                <a:gd name="T49" fmla="*/ 108 h 176"/>
                <a:gd name="T50" fmla="*/ 52 w 160"/>
                <a:gd name="T51" fmla="*/ 112 h 176"/>
                <a:gd name="T52" fmla="*/ 52 w 160"/>
                <a:gd name="T53" fmla="*/ 104 h 176"/>
                <a:gd name="T54" fmla="*/ 52 w 160"/>
                <a:gd name="T55" fmla="*/ 112 h 176"/>
                <a:gd name="T56" fmla="*/ 120 w 160"/>
                <a:gd name="T57" fmla="*/ 148 h 176"/>
                <a:gd name="T58" fmla="*/ 128 w 160"/>
                <a:gd name="T59" fmla="*/ 148 h 176"/>
                <a:gd name="T60" fmla="*/ 116 w 160"/>
                <a:gd name="T61" fmla="*/ 120 h 176"/>
                <a:gd name="T62" fmla="*/ 116 w 160"/>
                <a:gd name="T63" fmla="*/ 128 h 176"/>
                <a:gd name="T64" fmla="*/ 116 w 160"/>
                <a:gd name="T65" fmla="*/ 120 h 176"/>
                <a:gd name="T66" fmla="*/ 88 w 160"/>
                <a:gd name="T67" fmla="*/ 96 h 176"/>
                <a:gd name="T68" fmla="*/ 104 w 160"/>
                <a:gd name="T69" fmla="*/ 96 h 176"/>
                <a:gd name="T70" fmla="*/ 80 w 160"/>
                <a:gd name="T71" fmla="*/ 128 h 176"/>
                <a:gd name="T72" fmla="*/ 80 w 160"/>
                <a:gd name="T73" fmla="*/ 144 h 176"/>
                <a:gd name="T74" fmla="*/ 80 w 160"/>
                <a:gd name="T75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76">
                  <a:moveTo>
                    <a:pt x="44" y="136"/>
                  </a:moveTo>
                  <a:cubicBezTo>
                    <a:pt x="42" y="136"/>
                    <a:pt x="40" y="138"/>
                    <a:pt x="40" y="140"/>
                  </a:cubicBezTo>
                  <a:cubicBezTo>
                    <a:pt x="40" y="142"/>
                    <a:pt x="42" y="144"/>
                    <a:pt x="44" y="144"/>
                  </a:cubicBezTo>
                  <a:cubicBezTo>
                    <a:pt x="46" y="144"/>
                    <a:pt x="48" y="142"/>
                    <a:pt x="48" y="140"/>
                  </a:cubicBezTo>
                  <a:cubicBezTo>
                    <a:pt x="48" y="138"/>
                    <a:pt x="46" y="136"/>
                    <a:pt x="44" y="136"/>
                  </a:cubicBezTo>
                  <a:moveTo>
                    <a:pt x="112" y="48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4" y="24"/>
                    <a:pt x="128" y="20"/>
                    <a:pt x="128" y="16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4" y="0"/>
                    <a:pt x="1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0"/>
                    <a:pt x="36" y="24"/>
                    <a:pt x="40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72"/>
                    <a:pt x="0" y="80"/>
                    <a:pt x="0" y="136"/>
                  </a:cubicBezTo>
                  <a:cubicBezTo>
                    <a:pt x="0" y="176"/>
                    <a:pt x="40" y="176"/>
                    <a:pt x="4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60" y="176"/>
                    <a:pt x="160" y="136"/>
                  </a:cubicBezTo>
                  <a:cubicBezTo>
                    <a:pt x="160" y="80"/>
                    <a:pt x="112" y="72"/>
                    <a:pt x="112" y="48"/>
                  </a:cubicBezTo>
                  <a:moveTo>
                    <a:pt x="40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104" y="2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97" y="37"/>
                    <a:pt x="88" y="39"/>
                    <a:pt x="79" y="44"/>
                  </a:cubicBezTo>
                  <a:cubicBezTo>
                    <a:pt x="71" y="48"/>
                    <a:pt x="63" y="49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24"/>
                    <a:pt x="56" y="24"/>
                    <a:pt x="56" y="24"/>
                  </a:cubicBezTo>
                  <a:lnTo>
                    <a:pt x="104" y="24"/>
                  </a:lnTo>
                  <a:close/>
                  <a:moveTo>
                    <a:pt x="120" y="168"/>
                  </a:moveTo>
                  <a:cubicBezTo>
                    <a:pt x="40" y="168"/>
                    <a:pt x="40" y="168"/>
                    <a:pt x="40" y="168"/>
                  </a:cubicBezTo>
                  <a:cubicBezTo>
                    <a:pt x="39" y="168"/>
                    <a:pt x="8" y="168"/>
                    <a:pt x="8" y="136"/>
                  </a:cubicBezTo>
                  <a:cubicBezTo>
                    <a:pt x="8" y="106"/>
                    <a:pt x="23" y="91"/>
                    <a:pt x="37" y="79"/>
                  </a:cubicBezTo>
                  <a:cubicBezTo>
                    <a:pt x="45" y="72"/>
                    <a:pt x="52" y="65"/>
                    <a:pt x="55" y="55"/>
                  </a:cubicBezTo>
                  <a:cubicBezTo>
                    <a:pt x="57" y="56"/>
                    <a:pt x="59" y="56"/>
                    <a:pt x="61" y="56"/>
                  </a:cubicBezTo>
                  <a:cubicBezTo>
                    <a:pt x="68" y="56"/>
                    <a:pt x="75" y="54"/>
                    <a:pt x="83" y="50"/>
                  </a:cubicBezTo>
                  <a:cubicBezTo>
                    <a:pt x="91" y="46"/>
                    <a:pt x="98" y="44"/>
                    <a:pt x="104" y="44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61"/>
                    <a:pt x="113" y="70"/>
                    <a:pt x="123" y="79"/>
                  </a:cubicBezTo>
                  <a:cubicBezTo>
                    <a:pt x="137" y="91"/>
                    <a:pt x="152" y="106"/>
                    <a:pt x="152" y="136"/>
                  </a:cubicBezTo>
                  <a:cubicBezTo>
                    <a:pt x="152" y="167"/>
                    <a:pt x="123" y="168"/>
                    <a:pt x="120" y="168"/>
                  </a:cubicBezTo>
                  <a:moveTo>
                    <a:pt x="52" y="96"/>
                  </a:moveTo>
                  <a:cubicBezTo>
                    <a:pt x="45" y="96"/>
                    <a:pt x="40" y="101"/>
                    <a:pt x="40" y="108"/>
                  </a:cubicBezTo>
                  <a:cubicBezTo>
                    <a:pt x="40" y="115"/>
                    <a:pt x="45" y="120"/>
                    <a:pt x="52" y="120"/>
                  </a:cubicBezTo>
                  <a:cubicBezTo>
                    <a:pt x="59" y="120"/>
                    <a:pt x="64" y="115"/>
                    <a:pt x="64" y="108"/>
                  </a:cubicBezTo>
                  <a:cubicBezTo>
                    <a:pt x="64" y="101"/>
                    <a:pt x="59" y="96"/>
                    <a:pt x="52" y="96"/>
                  </a:cubicBezTo>
                  <a:moveTo>
                    <a:pt x="52" y="112"/>
                  </a:moveTo>
                  <a:cubicBezTo>
                    <a:pt x="50" y="112"/>
                    <a:pt x="48" y="110"/>
                    <a:pt x="48" y="108"/>
                  </a:cubicBezTo>
                  <a:cubicBezTo>
                    <a:pt x="48" y="106"/>
                    <a:pt x="50" y="104"/>
                    <a:pt x="52" y="104"/>
                  </a:cubicBezTo>
                  <a:cubicBezTo>
                    <a:pt x="54" y="104"/>
                    <a:pt x="56" y="106"/>
                    <a:pt x="56" y="108"/>
                  </a:cubicBezTo>
                  <a:cubicBezTo>
                    <a:pt x="56" y="110"/>
                    <a:pt x="54" y="112"/>
                    <a:pt x="52" y="112"/>
                  </a:cubicBezTo>
                  <a:moveTo>
                    <a:pt x="124" y="144"/>
                  </a:moveTo>
                  <a:cubicBezTo>
                    <a:pt x="122" y="144"/>
                    <a:pt x="120" y="146"/>
                    <a:pt x="120" y="148"/>
                  </a:cubicBezTo>
                  <a:cubicBezTo>
                    <a:pt x="120" y="150"/>
                    <a:pt x="122" y="152"/>
                    <a:pt x="124" y="152"/>
                  </a:cubicBezTo>
                  <a:cubicBezTo>
                    <a:pt x="126" y="152"/>
                    <a:pt x="128" y="150"/>
                    <a:pt x="128" y="148"/>
                  </a:cubicBezTo>
                  <a:cubicBezTo>
                    <a:pt x="128" y="146"/>
                    <a:pt x="126" y="144"/>
                    <a:pt x="124" y="144"/>
                  </a:cubicBezTo>
                  <a:moveTo>
                    <a:pt x="116" y="120"/>
                  </a:moveTo>
                  <a:cubicBezTo>
                    <a:pt x="114" y="120"/>
                    <a:pt x="112" y="122"/>
                    <a:pt x="112" y="124"/>
                  </a:cubicBezTo>
                  <a:cubicBezTo>
                    <a:pt x="112" y="126"/>
                    <a:pt x="114" y="128"/>
                    <a:pt x="116" y="128"/>
                  </a:cubicBezTo>
                  <a:cubicBezTo>
                    <a:pt x="118" y="128"/>
                    <a:pt x="120" y="126"/>
                    <a:pt x="120" y="124"/>
                  </a:cubicBezTo>
                  <a:cubicBezTo>
                    <a:pt x="120" y="122"/>
                    <a:pt x="118" y="120"/>
                    <a:pt x="116" y="120"/>
                  </a:cubicBezTo>
                  <a:moveTo>
                    <a:pt x="96" y="88"/>
                  </a:moveTo>
                  <a:cubicBezTo>
                    <a:pt x="92" y="88"/>
                    <a:pt x="88" y="92"/>
                    <a:pt x="88" y="96"/>
                  </a:cubicBezTo>
                  <a:cubicBezTo>
                    <a:pt x="88" y="100"/>
                    <a:pt x="92" y="104"/>
                    <a:pt x="96" y="104"/>
                  </a:cubicBezTo>
                  <a:cubicBezTo>
                    <a:pt x="100" y="104"/>
                    <a:pt x="104" y="100"/>
                    <a:pt x="104" y="96"/>
                  </a:cubicBezTo>
                  <a:cubicBezTo>
                    <a:pt x="104" y="92"/>
                    <a:pt x="100" y="88"/>
                    <a:pt x="96" y="88"/>
                  </a:cubicBezTo>
                  <a:moveTo>
                    <a:pt x="80" y="128"/>
                  </a:moveTo>
                  <a:cubicBezTo>
                    <a:pt x="76" y="128"/>
                    <a:pt x="72" y="132"/>
                    <a:pt x="72" y="136"/>
                  </a:cubicBezTo>
                  <a:cubicBezTo>
                    <a:pt x="72" y="140"/>
                    <a:pt x="76" y="144"/>
                    <a:pt x="80" y="144"/>
                  </a:cubicBezTo>
                  <a:cubicBezTo>
                    <a:pt x="84" y="144"/>
                    <a:pt x="88" y="140"/>
                    <a:pt x="88" y="136"/>
                  </a:cubicBezTo>
                  <a:cubicBezTo>
                    <a:pt x="88" y="132"/>
                    <a:pt x="84" y="128"/>
                    <a:pt x="80" y="1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8" name="Freeform 198"/>
            <p:cNvSpPr>
              <a:spLocks noChangeAspect="1" noEditPoints="1"/>
            </p:cNvSpPr>
            <p:nvPr/>
          </p:nvSpPr>
          <p:spPr bwMode="auto">
            <a:xfrm>
              <a:off x="3784234" y="2258495"/>
              <a:ext cx="352378" cy="288000"/>
            </a:xfrm>
            <a:custGeom>
              <a:avLst/>
              <a:gdLst>
                <a:gd name="T0" fmla="*/ 108 w 176"/>
                <a:gd name="T1" fmla="*/ 24 h 144"/>
                <a:gd name="T2" fmla="*/ 108 w 176"/>
                <a:gd name="T3" fmla="*/ 16 h 144"/>
                <a:gd name="T4" fmla="*/ 64 w 176"/>
                <a:gd name="T5" fmla="*/ 20 h 144"/>
                <a:gd name="T6" fmla="*/ 88 w 176"/>
                <a:gd name="T7" fmla="*/ 56 h 144"/>
                <a:gd name="T8" fmla="*/ 88 w 176"/>
                <a:gd name="T9" fmla="*/ 104 h 144"/>
                <a:gd name="T10" fmla="*/ 88 w 176"/>
                <a:gd name="T11" fmla="*/ 56 h 144"/>
                <a:gd name="T12" fmla="*/ 72 w 176"/>
                <a:gd name="T13" fmla="*/ 80 h 144"/>
                <a:gd name="T14" fmla="*/ 104 w 176"/>
                <a:gd name="T15" fmla="*/ 80 h 144"/>
                <a:gd name="T16" fmla="*/ 88 w 176"/>
                <a:gd name="T17" fmla="*/ 40 h 144"/>
                <a:gd name="T18" fmla="*/ 88 w 176"/>
                <a:gd name="T19" fmla="*/ 120 h 144"/>
                <a:gd name="T20" fmla="*/ 88 w 176"/>
                <a:gd name="T21" fmla="*/ 40 h 144"/>
                <a:gd name="T22" fmla="*/ 56 w 176"/>
                <a:gd name="T23" fmla="*/ 80 h 144"/>
                <a:gd name="T24" fmla="*/ 120 w 176"/>
                <a:gd name="T25" fmla="*/ 80 h 144"/>
                <a:gd name="T26" fmla="*/ 148 w 176"/>
                <a:gd name="T27" fmla="*/ 64 h 144"/>
                <a:gd name="T28" fmla="*/ 148 w 176"/>
                <a:gd name="T29" fmla="*/ 72 h 144"/>
                <a:gd name="T30" fmla="*/ 148 w 176"/>
                <a:gd name="T31" fmla="*/ 64 h 144"/>
                <a:gd name="T32" fmla="*/ 136 w 176"/>
                <a:gd name="T33" fmla="*/ 44 h 144"/>
                <a:gd name="T34" fmla="*/ 160 w 176"/>
                <a:gd name="T35" fmla="*/ 44 h 144"/>
                <a:gd name="T36" fmla="*/ 148 w 176"/>
                <a:gd name="T37" fmla="*/ 48 h 144"/>
                <a:gd name="T38" fmla="*/ 148 w 176"/>
                <a:gd name="T39" fmla="*/ 40 h 144"/>
                <a:gd name="T40" fmla="*/ 148 w 176"/>
                <a:gd name="T41" fmla="*/ 48 h 144"/>
                <a:gd name="T42" fmla="*/ 144 w 176"/>
                <a:gd name="T43" fmla="*/ 16 h 144"/>
                <a:gd name="T44" fmla="*/ 88 w 176"/>
                <a:gd name="T45" fmla="*/ 0 h 144"/>
                <a:gd name="T46" fmla="*/ 32 w 176"/>
                <a:gd name="T47" fmla="*/ 16 h 144"/>
                <a:gd name="T48" fmla="*/ 0 w 176"/>
                <a:gd name="T49" fmla="*/ 32 h 144"/>
                <a:gd name="T50" fmla="*/ 16 w 176"/>
                <a:gd name="T51" fmla="*/ 144 h 144"/>
                <a:gd name="T52" fmla="*/ 176 w 176"/>
                <a:gd name="T53" fmla="*/ 128 h 144"/>
                <a:gd name="T54" fmla="*/ 160 w 176"/>
                <a:gd name="T55" fmla="*/ 16 h 144"/>
                <a:gd name="T56" fmla="*/ 133 w 176"/>
                <a:gd name="T57" fmla="*/ 96 h 144"/>
                <a:gd name="T58" fmla="*/ 168 w 176"/>
                <a:gd name="T59" fmla="*/ 104 h 144"/>
                <a:gd name="T60" fmla="*/ 160 w 176"/>
                <a:gd name="T61" fmla="*/ 136 h 144"/>
                <a:gd name="T62" fmla="*/ 8 w 176"/>
                <a:gd name="T63" fmla="*/ 128 h 144"/>
                <a:gd name="T64" fmla="*/ 46 w 176"/>
                <a:gd name="T65" fmla="*/ 104 h 144"/>
                <a:gd name="T66" fmla="*/ 8 w 176"/>
                <a:gd name="T67" fmla="*/ 96 h 144"/>
                <a:gd name="T68" fmla="*/ 16 w 176"/>
                <a:gd name="T69" fmla="*/ 24 h 144"/>
                <a:gd name="T70" fmla="*/ 60 w 176"/>
                <a:gd name="T71" fmla="*/ 8 h 144"/>
                <a:gd name="T72" fmla="*/ 116 w 176"/>
                <a:gd name="T73" fmla="*/ 8 h 144"/>
                <a:gd name="T74" fmla="*/ 160 w 176"/>
                <a:gd name="T75" fmla="*/ 24 h 144"/>
                <a:gd name="T76" fmla="*/ 168 w 176"/>
                <a:gd name="T7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44">
                  <a:moveTo>
                    <a:pt x="68" y="24"/>
                  </a:moveTo>
                  <a:cubicBezTo>
                    <a:pt x="108" y="24"/>
                    <a:pt x="108" y="24"/>
                    <a:pt x="108" y="24"/>
                  </a:cubicBezTo>
                  <a:cubicBezTo>
                    <a:pt x="110" y="24"/>
                    <a:pt x="112" y="22"/>
                    <a:pt x="112" y="20"/>
                  </a:cubicBezTo>
                  <a:cubicBezTo>
                    <a:pt x="112" y="18"/>
                    <a:pt x="110" y="16"/>
                    <a:pt x="10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6" y="16"/>
                    <a:pt x="64" y="18"/>
                    <a:pt x="64" y="20"/>
                  </a:cubicBezTo>
                  <a:cubicBezTo>
                    <a:pt x="64" y="22"/>
                    <a:pt x="66" y="24"/>
                    <a:pt x="68" y="24"/>
                  </a:cubicBezTo>
                  <a:moveTo>
                    <a:pt x="88" y="56"/>
                  </a:moveTo>
                  <a:cubicBezTo>
                    <a:pt x="75" y="56"/>
                    <a:pt x="64" y="67"/>
                    <a:pt x="64" y="80"/>
                  </a:cubicBezTo>
                  <a:cubicBezTo>
                    <a:pt x="64" y="93"/>
                    <a:pt x="75" y="104"/>
                    <a:pt x="88" y="104"/>
                  </a:cubicBezTo>
                  <a:cubicBezTo>
                    <a:pt x="101" y="104"/>
                    <a:pt x="112" y="93"/>
                    <a:pt x="112" y="80"/>
                  </a:cubicBezTo>
                  <a:cubicBezTo>
                    <a:pt x="112" y="67"/>
                    <a:pt x="101" y="56"/>
                    <a:pt x="88" y="56"/>
                  </a:cubicBezTo>
                  <a:moveTo>
                    <a:pt x="88" y="96"/>
                  </a:moveTo>
                  <a:cubicBezTo>
                    <a:pt x="79" y="96"/>
                    <a:pt x="72" y="89"/>
                    <a:pt x="72" y="80"/>
                  </a:cubicBezTo>
                  <a:cubicBezTo>
                    <a:pt x="72" y="71"/>
                    <a:pt x="79" y="64"/>
                    <a:pt x="88" y="64"/>
                  </a:cubicBezTo>
                  <a:cubicBezTo>
                    <a:pt x="97" y="64"/>
                    <a:pt x="104" y="71"/>
                    <a:pt x="104" y="80"/>
                  </a:cubicBezTo>
                  <a:cubicBezTo>
                    <a:pt x="104" y="89"/>
                    <a:pt x="97" y="96"/>
                    <a:pt x="88" y="96"/>
                  </a:cubicBezTo>
                  <a:moveTo>
                    <a:pt x="88" y="40"/>
                  </a:moveTo>
                  <a:cubicBezTo>
                    <a:pt x="66" y="40"/>
                    <a:pt x="48" y="58"/>
                    <a:pt x="48" y="80"/>
                  </a:cubicBezTo>
                  <a:cubicBezTo>
                    <a:pt x="48" y="102"/>
                    <a:pt x="66" y="120"/>
                    <a:pt x="88" y="120"/>
                  </a:cubicBezTo>
                  <a:cubicBezTo>
                    <a:pt x="110" y="120"/>
                    <a:pt x="128" y="102"/>
                    <a:pt x="128" y="80"/>
                  </a:cubicBezTo>
                  <a:cubicBezTo>
                    <a:pt x="128" y="58"/>
                    <a:pt x="110" y="40"/>
                    <a:pt x="88" y="40"/>
                  </a:cubicBezTo>
                  <a:moveTo>
                    <a:pt x="88" y="112"/>
                  </a:moveTo>
                  <a:cubicBezTo>
                    <a:pt x="70" y="112"/>
                    <a:pt x="56" y="98"/>
                    <a:pt x="56" y="80"/>
                  </a:cubicBezTo>
                  <a:cubicBezTo>
                    <a:pt x="56" y="62"/>
                    <a:pt x="70" y="48"/>
                    <a:pt x="88" y="48"/>
                  </a:cubicBezTo>
                  <a:cubicBezTo>
                    <a:pt x="106" y="48"/>
                    <a:pt x="120" y="62"/>
                    <a:pt x="120" y="80"/>
                  </a:cubicBezTo>
                  <a:cubicBezTo>
                    <a:pt x="120" y="98"/>
                    <a:pt x="106" y="112"/>
                    <a:pt x="88" y="112"/>
                  </a:cubicBezTo>
                  <a:moveTo>
                    <a:pt x="148" y="64"/>
                  </a:moveTo>
                  <a:cubicBezTo>
                    <a:pt x="146" y="64"/>
                    <a:pt x="144" y="66"/>
                    <a:pt x="144" y="68"/>
                  </a:cubicBezTo>
                  <a:cubicBezTo>
                    <a:pt x="144" y="70"/>
                    <a:pt x="146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32"/>
                  </a:moveTo>
                  <a:cubicBezTo>
                    <a:pt x="141" y="32"/>
                    <a:pt x="136" y="37"/>
                    <a:pt x="136" y="44"/>
                  </a:cubicBezTo>
                  <a:cubicBezTo>
                    <a:pt x="136" y="51"/>
                    <a:pt x="141" y="56"/>
                    <a:pt x="148" y="56"/>
                  </a:cubicBezTo>
                  <a:cubicBezTo>
                    <a:pt x="155" y="56"/>
                    <a:pt x="160" y="51"/>
                    <a:pt x="160" y="44"/>
                  </a:cubicBezTo>
                  <a:cubicBezTo>
                    <a:pt x="160" y="37"/>
                    <a:pt x="155" y="32"/>
                    <a:pt x="148" y="32"/>
                  </a:cubicBezTo>
                  <a:moveTo>
                    <a:pt x="148" y="48"/>
                  </a:moveTo>
                  <a:cubicBezTo>
                    <a:pt x="146" y="48"/>
                    <a:pt x="144" y="46"/>
                    <a:pt x="144" y="44"/>
                  </a:cubicBezTo>
                  <a:cubicBezTo>
                    <a:pt x="144" y="42"/>
                    <a:pt x="146" y="40"/>
                    <a:pt x="148" y="40"/>
                  </a:cubicBezTo>
                  <a:cubicBezTo>
                    <a:pt x="150" y="40"/>
                    <a:pt x="152" y="42"/>
                    <a:pt x="152" y="44"/>
                  </a:cubicBezTo>
                  <a:cubicBezTo>
                    <a:pt x="152" y="46"/>
                    <a:pt x="150" y="48"/>
                    <a:pt x="148" y="48"/>
                  </a:cubicBezTo>
                  <a:moveTo>
                    <a:pt x="160" y="16"/>
                  </a:moveTo>
                  <a:cubicBezTo>
                    <a:pt x="144" y="16"/>
                    <a:pt x="144" y="16"/>
                    <a:pt x="144" y="16"/>
                  </a:cubicBezTo>
                  <a:cubicBezTo>
                    <a:pt x="132" y="16"/>
                    <a:pt x="132" y="0"/>
                    <a:pt x="11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4" y="0"/>
                    <a:pt x="44" y="16"/>
                    <a:pt x="3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9" y="144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  <a:moveTo>
                    <a:pt x="168" y="96"/>
                  </a:moveTo>
                  <a:cubicBezTo>
                    <a:pt x="133" y="96"/>
                    <a:pt x="133" y="96"/>
                    <a:pt x="133" y="96"/>
                  </a:cubicBezTo>
                  <a:cubicBezTo>
                    <a:pt x="132" y="99"/>
                    <a:pt x="131" y="101"/>
                    <a:pt x="130" y="104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5" y="101"/>
                    <a:pt x="44" y="99"/>
                    <a:pt x="43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12" y="24"/>
                    <a:pt x="16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8" y="24"/>
                    <a:pt x="48" y="8"/>
                    <a:pt x="6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28" y="8"/>
                    <a:pt x="128" y="24"/>
                    <a:pt x="144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lnTo>
                    <a:pt x="168" y="9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9" name="Freeform 163"/>
            <p:cNvSpPr>
              <a:spLocks noChangeAspect="1" noEditPoints="1"/>
            </p:cNvSpPr>
            <p:nvPr/>
          </p:nvSpPr>
          <p:spPr bwMode="auto">
            <a:xfrm>
              <a:off x="1606815" y="2034693"/>
              <a:ext cx="360000" cy="354043"/>
            </a:xfrm>
            <a:custGeom>
              <a:avLst/>
              <a:gdLst>
                <a:gd name="T0" fmla="*/ 170 w 179"/>
                <a:gd name="T1" fmla="*/ 35 h 176"/>
                <a:gd name="T2" fmla="*/ 166 w 179"/>
                <a:gd name="T3" fmla="*/ 38 h 176"/>
                <a:gd name="T4" fmla="*/ 166 w 179"/>
                <a:gd name="T5" fmla="*/ 38 h 176"/>
                <a:gd name="T6" fmla="*/ 146 w 179"/>
                <a:gd name="T7" fmla="*/ 58 h 176"/>
                <a:gd name="T8" fmla="*/ 146 w 179"/>
                <a:gd name="T9" fmla="*/ 58 h 176"/>
                <a:gd name="T10" fmla="*/ 132 w 179"/>
                <a:gd name="T11" fmla="*/ 64 h 176"/>
                <a:gd name="T12" fmla="*/ 112 w 179"/>
                <a:gd name="T13" fmla="*/ 44 h 176"/>
                <a:gd name="T14" fmla="*/ 118 w 179"/>
                <a:gd name="T15" fmla="*/ 30 h 176"/>
                <a:gd name="T16" fmla="*/ 112 w 179"/>
                <a:gd name="T17" fmla="*/ 24 h 176"/>
                <a:gd name="T18" fmla="*/ 104 w 179"/>
                <a:gd name="T19" fmla="*/ 44 h 176"/>
                <a:gd name="T20" fmla="*/ 132 w 179"/>
                <a:gd name="T21" fmla="*/ 72 h 176"/>
                <a:gd name="T22" fmla="*/ 152 w 179"/>
                <a:gd name="T23" fmla="*/ 64 h 176"/>
                <a:gd name="T24" fmla="*/ 152 w 179"/>
                <a:gd name="T25" fmla="*/ 64 h 176"/>
                <a:gd name="T26" fmla="*/ 167 w 179"/>
                <a:gd name="T27" fmla="*/ 49 h 176"/>
                <a:gd name="T28" fmla="*/ 162 w 179"/>
                <a:gd name="T29" fmla="*/ 77 h 176"/>
                <a:gd name="T30" fmla="*/ 140 w 179"/>
                <a:gd name="T31" fmla="*/ 99 h 176"/>
                <a:gd name="T32" fmla="*/ 129 w 179"/>
                <a:gd name="T33" fmla="*/ 104 h 176"/>
                <a:gd name="T34" fmla="*/ 102 w 179"/>
                <a:gd name="T35" fmla="*/ 95 h 176"/>
                <a:gd name="T36" fmla="*/ 102 w 179"/>
                <a:gd name="T37" fmla="*/ 95 h 176"/>
                <a:gd name="T38" fmla="*/ 100 w 179"/>
                <a:gd name="T39" fmla="*/ 94 h 176"/>
                <a:gd name="T40" fmla="*/ 97 w 179"/>
                <a:gd name="T41" fmla="*/ 96 h 176"/>
                <a:gd name="T42" fmla="*/ 96 w 179"/>
                <a:gd name="T43" fmla="*/ 96 h 176"/>
                <a:gd name="T44" fmla="*/ 35 w 179"/>
                <a:gd name="T45" fmla="*/ 163 h 176"/>
                <a:gd name="T46" fmla="*/ 24 w 179"/>
                <a:gd name="T47" fmla="*/ 168 h 176"/>
                <a:gd name="T48" fmla="*/ 8 w 179"/>
                <a:gd name="T49" fmla="*/ 152 h 176"/>
                <a:gd name="T50" fmla="*/ 13 w 179"/>
                <a:gd name="T51" fmla="*/ 141 h 176"/>
                <a:gd name="T52" fmla="*/ 80 w 179"/>
                <a:gd name="T53" fmla="*/ 80 h 176"/>
                <a:gd name="T54" fmla="*/ 80 w 179"/>
                <a:gd name="T55" fmla="*/ 80 h 176"/>
                <a:gd name="T56" fmla="*/ 82 w 179"/>
                <a:gd name="T57" fmla="*/ 76 h 176"/>
                <a:gd name="T58" fmla="*/ 81 w 179"/>
                <a:gd name="T59" fmla="*/ 74 h 176"/>
                <a:gd name="T60" fmla="*/ 81 w 179"/>
                <a:gd name="T61" fmla="*/ 74 h 176"/>
                <a:gd name="T62" fmla="*/ 79 w 179"/>
                <a:gd name="T63" fmla="*/ 37 h 176"/>
                <a:gd name="T64" fmla="*/ 100 w 179"/>
                <a:gd name="T65" fmla="*/ 15 h 176"/>
                <a:gd name="T66" fmla="*/ 118 w 179"/>
                <a:gd name="T67" fmla="*/ 8 h 176"/>
                <a:gd name="T68" fmla="*/ 118 w 179"/>
                <a:gd name="T69" fmla="*/ 8 h 176"/>
                <a:gd name="T70" fmla="*/ 127 w 179"/>
                <a:gd name="T71" fmla="*/ 9 h 176"/>
                <a:gd name="T72" fmla="*/ 112 w 179"/>
                <a:gd name="T73" fmla="*/ 24 h 176"/>
                <a:gd name="T74" fmla="*/ 118 w 179"/>
                <a:gd name="T75" fmla="*/ 30 h 176"/>
                <a:gd name="T76" fmla="*/ 138 w 179"/>
                <a:gd name="T77" fmla="*/ 10 h 176"/>
                <a:gd name="T78" fmla="*/ 138 w 179"/>
                <a:gd name="T79" fmla="*/ 10 h 176"/>
                <a:gd name="T80" fmla="*/ 141 w 179"/>
                <a:gd name="T81" fmla="*/ 6 h 176"/>
                <a:gd name="T82" fmla="*/ 118 w 179"/>
                <a:gd name="T83" fmla="*/ 0 h 176"/>
                <a:gd name="T84" fmla="*/ 118 w 179"/>
                <a:gd name="T85" fmla="*/ 0 h 176"/>
                <a:gd name="T86" fmla="*/ 95 w 179"/>
                <a:gd name="T87" fmla="*/ 9 h 176"/>
                <a:gd name="T88" fmla="*/ 73 w 179"/>
                <a:gd name="T89" fmla="*/ 31 h 176"/>
                <a:gd name="T90" fmla="*/ 73 w 179"/>
                <a:gd name="T91" fmla="*/ 76 h 176"/>
                <a:gd name="T92" fmla="*/ 7 w 179"/>
                <a:gd name="T93" fmla="*/ 135 h 176"/>
                <a:gd name="T94" fmla="*/ 0 w 179"/>
                <a:gd name="T95" fmla="*/ 152 h 176"/>
                <a:gd name="T96" fmla="*/ 24 w 179"/>
                <a:gd name="T97" fmla="*/ 176 h 176"/>
                <a:gd name="T98" fmla="*/ 41 w 179"/>
                <a:gd name="T99" fmla="*/ 169 h 176"/>
                <a:gd name="T100" fmla="*/ 101 w 179"/>
                <a:gd name="T101" fmla="*/ 103 h 176"/>
                <a:gd name="T102" fmla="*/ 129 w 179"/>
                <a:gd name="T103" fmla="*/ 112 h 176"/>
                <a:gd name="T104" fmla="*/ 146 w 179"/>
                <a:gd name="T105" fmla="*/ 105 h 176"/>
                <a:gd name="T106" fmla="*/ 167 w 179"/>
                <a:gd name="T107" fmla="*/ 83 h 176"/>
                <a:gd name="T108" fmla="*/ 170 w 179"/>
                <a:gd name="T109" fmla="*/ 35 h 176"/>
                <a:gd name="T110" fmla="*/ 21 w 179"/>
                <a:gd name="T111" fmla="*/ 149 h 176"/>
                <a:gd name="T112" fmla="*/ 20 w 179"/>
                <a:gd name="T113" fmla="*/ 152 h 176"/>
                <a:gd name="T114" fmla="*/ 24 w 179"/>
                <a:gd name="T115" fmla="*/ 156 h 176"/>
                <a:gd name="T116" fmla="*/ 28 w 179"/>
                <a:gd name="T117" fmla="*/ 152 h 176"/>
                <a:gd name="T118" fmla="*/ 24 w 179"/>
                <a:gd name="T119" fmla="*/ 148 h 176"/>
                <a:gd name="T120" fmla="*/ 21 w 179"/>
                <a:gd name="T121" fmla="*/ 1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176">
                  <a:moveTo>
                    <a:pt x="170" y="35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2" y="62"/>
                    <a:pt x="137" y="64"/>
                    <a:pt x="132" y="64"/>
                  </a:cubicBezTo>
                  <a:cubicBezTo>
                    <a:pt x="121" y="64"/>
                    <a:pt x="112" y="55"/>
                    <a:pt x="112" y="44"/>
                  </a:cubicBezTo>
                  <a:cubicBezTo>
                    <a:pt x="112" y="38"/>
                    <a:pt x="114" y="34"/>
                    <a:pt x="118" y="30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07" y="29"/>
                    <a:pt x="104" y="36"/>
                    <a:pt x="104" y="44"/>
                  </a:cubicBezTo>
                  <a:cubicBezTo>
                    <a:pt x="104" y="59"/>
                    <a:pt x="117" y="72"/>
                    <a:pt x="132" y="72"/>
                  </a:cubicBezTo>
                  <a:cubicBezTo>
                    <a:pt x="140" y="72"/>
                    <a:pt x="147" y="69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70" y="60"/>
                    <a:pt x="168" y="71"/>
                    <a:pt x="162" y="77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37" y="102"/>
                    <a:pt x="133" y="104"/>
                    <a:pt x="129" y="104"/>
                  </a:cubicBezTo>
                  <a:cubicBezTo>
                    <a:pt x="129" y="104"/>
                    <a:pt x="115" y="103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1" y="94"/>
                    <a:pt x="101" y="94"/>
                    <a:pt x="100" y="94"/>
                  </a:cubicBezTo>
                  <a:cubicBezTo>
                    <a:pt x="98" y="94"/>
                    <a:pt x="97" y="95"/>
                    <a:pt x="97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2" y="166"/>
                    <a:pt x="28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8" y="148"/>
                    <a:pt x="10" y="144"/>
                    <a:pt x="13" y="141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79"/>
                    <a:pt x="82" y="78"/>
                    <a:pt x="82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9" y="59"/>
                    <a:pt x="69" y="47"/>
                    <a:pt x="79" y="37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6" y="9"/>
                    <a:pt x="113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1" y="8"/>
                    <a:pt x="124" y="8"/>
                    <a:pt x="127" y="9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33" y="2"/>
                    <a:pt x="125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0"/>
                    <a:pt x="101" y="3"/>
                    <a:pt x="95" y="9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59" y="46"/>
                    <a:pt x="63" y="62"/>
                    <a:pt x="73" y="7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3" y="139"/>
                    <a:pt x="0" y="145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1" y="176"/>
                    <a:pt x="37" y="173"/>
                    <a:pt x="41" y="169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14" y="111"/>
                    <a:pt x="127" y="112"/>
                    <a:pt x="129" y="112"/>
                  </a:cubicBezTo>
                  <a:cubicBezTo>
                    <a:pt x="135" y="112"/>
                    <a:pt x="141" y="110"/>
                    <a:pt x="146" y="105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8" y="72"/>
                    <a:pt x="179" y="52"/>
                    <a:pt x="170" y="35"/>
                  </a:cubicBezTo>
                  <a:moveTo>
                    <a:pt x="21" y="149"/>
                  </a:moveTo>
                  <a:cubicBezTo>
                    <a:pt x="20" y="150"/>
                    <a:pt x="20" y="151"/>
                    <a:pt x="20" y="152"/>
                  </a:cubicBezTo>
                  <a:cubicBezTo>
                    <a:pt x="20" y="154"/>
                    <a:pt x="22" y="156"/>
                    <a:pt x="24" y="156"/>
                  </a:cubicBezTo>
                  <a:cubicBezTo>
                    <a:pt x="26" y="156"/>
                    <a:pt x="28" y="154"/>
                    <a:pt x="28" y="152"/>
                  </a:cubicBezTo>
                  <a:cubicBezTo>
                    <a:pt x="28" y="150"/>
                    <a:pt x="26" y="148"/>
                    <a:pt x="24" y="148"/>
                  </a:cubicBezTo>
                  <a:cubicBezTo>
                    <a:pt x="23" y="148"/>
                    <a:pt x="22" y="148"/>
                    <a:pt x="21" y="14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>
            <a:off x="1471478" y="2187081"/>
            <a:ext cx="300489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448142" y="2187081"/>
            <a:ext cx="25922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37127" y="1802597"/>
            <a:ext cx="302433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ДЛЯ УЧАСТНИКОВ ЗАКУПОК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48142" y="1867635"/>
            <a:ext cx="439248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ДЛЯ НОВОГО БИЗНЕСА</a:t>
            </a:r>
          </a:p>
        </p:txBody>
      </p:sp>
      <p:grpSp>
        <p:nvGrpSpPr>
          <p:cNvPr id="30" name="Group 87"/>
          <p:cNvGrpSpPr>
            <a:grpSpLocks noChangeAspect="1"/>
          </p:cNvGrpSpPr>
          <p:nvPr/>
        </p:nvGrpSpPr>
        <p:grpSpPr>
          <a:xfrm>
            <a:off x="2832219" y="3056327"/>
            <a:ext cx="288000" cy="288000"/>
            <a:chOff x="5384800" y="5175251"/>
            <a:chExt cx="808037" cy="808037"/>
          </a:xfrm>
          <a:solidFill>
            <a:schemeClr val="bg1"/>
          </a:solidFill>
        </p:grpSpPr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5384800" y="5175251"/>
              <a:ext cx="808037" cy="808037"/>
            </a:xfrm>
            <a:custGeom>
              <a:avLst/>
              <a:gdLst>
                <a:gd name="T0" fmla="*/ 216 w 432"/>
                <a:gd name="T1" fmla="*/ 0 h 432"/>
                <a:gd name="T2" fmla="*/ 0 w 432"/>
                <a:gd name="T3" fmla="*/ 216 h 432"/>
                <a:gd name="T4" fmla="*/ 216 w 432"/>
                <a:gd name="T5" fmla="*/ 432 h 432"/>
                <a:gd name="T6" fmla="*/ 432 w 432"/>
                <a:gd name="T7" fmla="*/ 216 h 432"/>
                <a:gd name="T8" fmla="*/ 216 w 432"/>
                <a:gd name="T9" fmla="*/ 0 h 432"/>
                <a:gd name="T10" fmla="*/ 231 w 432"/>
                <a:gd name="T11" fmla="*/ 403 h 432"/>
                <a:gd name="T12" fmla="*/ 231 w 432"/>
                <a:gd name="T13" fmla="*/ 374 h 432"/>
                <a:gd name="T14" fmla="*/ 216 w 432"/>
                <a:gd name="T15" fmla="*/ 360 h 432"/>
                <a:gd name="T16" fmla="*/ 202 w 432"/>
                <a:gd name="T17" fmla="*/ 374 h 432"/>
                <a:gd name="T18" fmla="*/ 202 w 432"/>
                <a:gd name="T19" fmla="*/ 403 h 432"/>
                <a:gd name="T20" fmla="*/ 29 w 432"/>
                <a:gd name="T21" fmla="*/ 230 h 432"/>
                <a:gd name="T22" fmla="*/ 58 w 432"/>
                <a:gd name="T23" fmla="*/ 230 h 432"/>
                <a:gd name="T24" fmla="*/ 72 w 432"/>
                <a:gd name="T25" fmla="*/ 216 h 432"/>
                <a:gd name="T26" fmla="*/ 58 w 432"/>
                <a:gd name="T27" fmla="*/ 202 h 432"/>
                <a:gd name="T28" fmla="*/ 29 w 432"/>
                <a:gd name="T29" fmla="*/ 202 h 432"/>
                <a:gd name="T30" fmla="*/ 202 w 432"/>
                <a:gd name="T31" fmla="*/ 29 h 432"/>
                <a:gd name="T32" fmla="*/ 202 w 432"/>
                <a:gd name="T33" fmla="*/ 58 h 432"/>
                <a:gd name="T34" fmla="*/ 216 w 432"/>
                <a:gd name="T35" fmla="*/ 72 h 432"/>
                <a:gd name="T36" fmla="*/ 231 w 432"/>
                <a:gd name="T37" fmla="*/ 58 h 432"/>
                <a:gd name="T38" fmla="*/ 231 w 432"/>
                <a:gd name="T39" fmla="*/ 29 h 432"/>
                <a:gd name="T40" fmla="*/ 404 w 432"/>
                <a:gd name="T41" fmla="*/ 202 h 432"/>
                <a:gd name="T42" fmla="*/ 375 w 432"/>
                <a:gd name="T43" fmla="*/ 202 h 432"/>
                <a:gd name="T44" fmla="*/ 360 w 432"/>
                <a:gd name="T45" fmla="*/ 216 h 432"/>
                <a:gd name="T46" fmla="*/ 375 w 432"/>
                <a:gd name="T47" fmla="*/ 230 h 432"/>
                <a:gd name="T48" fmla="*/ 404 w 432"/>
                <a:gd name="T49" fmla="*/ 230 h 432"/>
                <a:gd name="T50" fmla="*/ 231 w 432"/>
                <a:gd name="T51" fmla="*/ 403 h 432"/>
                <a:gd name="T52" fmla="*/ 231 w 432"/>
                <a:gd name="T53" fmla="*/ 403 h 432"/>
                <a:gd name="T54" fmla="*/ 231 w 432"/>
                <a:gd name="T55" fmla="*/ 40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2" h="432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5"/>
                    <a:pt x="97" y="432"/>
                    <a:pt x="216" y="432"/>
                  </a:cubicBezTo>
                  <a:cubicBezTo>
                    <a:pt x="336" y="432"/>
                    <a:pt x="432" y="335"/>
                    <a:pt x="432" y="216"/>
                  </a:cubicBezTo>
                  <a:cubicBezTo>
                    <a:pt x="432" y="97"/>
                    <a:pt x="336" y="0"/>
                    <a:pt x="216" y="0"/>
                  </a:cubicBezTo>
                  <a:close/>
                  <a:moveTo>
                    <a:pt x="231" y="403"/>
                  </a:moveTo>
                  <a:cubicBezTo>
                    <a:pt x="231" y="374"/>
                    <a:pt x="231" y="374"/>
                    <a:pt x="231" y="374"/>
                  </a:cubicBezTo>
                  <a:cubicBezTo>
                    <a:pt x="231" y="366"/>
                    <a:pt x="224" y="360"/>
                    <a:pt x="216" y="360"/>
                  </a:cubicBezTo>
                  <a:cubicBezTo>
                    <a:pt x="209" y="360"/>
                    <a:pt x="202" y="366"/>
                    <a:pt x="202" y="374"/>
                  </a:cubicBezTo>
                  <a:cubicBezTo>
                    <a:pt x="202" y="403"/>
                    <a:pt x="202" y="403"/>
                    <a:pt x="202" y="403"/>
                  </a:cubicBezTo>
                  <a:cubicBezTo>
                    <a:pt x="110" y="396"/>
                    <a:pt x="36" y="322"/>
                    <a:pt x="29" y="230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66" y="230"/>
                    <a:pt x="72" y="224"/>
                    <a:pt x="72" y="216"/>
                  </a:cubicBezTo>
                  <a:cubicBezTo>
                    <a:pt x="72" y="208"/>
                    <a:pt x="66" y="202"/>
                    <a:pt x="58" y="202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36" y="110"/>
                    <a:pt x="110" y="36"/>
                    <a:pt x="202" y="29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66"/>
                    <a:pt x="209" y="72"/>
                    <a:pt x="216" y="72"/>
                  </a:cubicBezTo>
                  <a:cubicBezTo>
                    <a:pt x="224" y="72"/>
                    <a:pt x="231" y="66"/>
                    <a:pt x="231" y="58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323" y="36"/>
                    <a:pt x="397" y="110"/>
                    <a:pt x="404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67" y="202"/>
                    <a:pt x="360" y="208"/>
                    <a:pt x="360" y="216"/>
                  </a:cubicBezTo>
                  <a:cubicBezTo>
                    <a:pt x="360" y="224"/>
                    <a:pt x="367" y="230"/>
                    <a:pt x="375" y="230"/>
                  </a:cubicBezTo>
                  <a:cubicBezTo>
                    <a:pt x="404" y="230"/>
                    <a:pt x="404" y="230"/>
                    <a:pt x="404" y="230"/>
                  </a:cubicBezTo>
                  <a:cubicBezTo>
                    <a:pt x="397" y="322"/>
                    <a:pt x="323" y="396"/>
                    <a:pt x="231" y="403"/>
                  </a:cubicBezTo>
                  <a:close/>
                  <a:moveTo>
                    <a:pt x="231" y="403"/>
                  </a:moveTo>
                  <a:cubicBezTo>
                    <a:pt x="231" y="403"/>
                    <a:pt x="231" y="403"/>
                    <a:pt x="231" y="4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5640388" y="5351463"/>
              <a:ext cx="346075" cy="254000"/>
            </a:xfrm>
            <a:custGeom>
              <a:avLst/>
              <a:gdLst>
                <a:gd name="T0" fmla="*/ 171 w 185"/>
                <a:gd name="T1" fmla="*/ 108 h 136"/>
                <a:gd name="T2" fmla="*/ 92 w 185"/>
                <a:gd name="T3" fmla="*/ 108 h 136"/>
                <a:gd name="T4" fmla="*/ 28 w 185"/>
                <a:gd name="T5" fmla="*/ 8 h 136"/>
                <a:gd name="T6" fmla="*/ 8 w 185"/>
                <a:gd name="T7" fmla="*/ 4 h 136"/>
                <a:gd name="T8" fmla="*/ 4 w 185"/>
                <a:gd name="T9" fmla="*/ 24 h 136"/>
                <a:gd name="T10" fmla="*/ 72 w 185"/>
                <a:gd name="T11" fmla="*/ 130 h 136"/>
                <a:gd name="T12" fmla="*/ 72 w 185"/>
                <a:gd name="T13" fmla="*/ 130 h 136"/>
                <a:gd name="T14" fmla="*/ 73 w 185"/>
                <a:gd name="T15" fmla="*/ 131 h 136"/>
                <a:gd name="T16" fmla="*/ 74 w 185"/>
                <a:gd name="T17" fmla="*/ 131 h 136"/>
                <a:gd name="T18" fmla="*/ 74 w 185"/>
                <a:gd name="T19" fmla="*/ 132 h 136"/>
                <a:gd name="T20" fmla="*/ 75 w 185"/>
                <a:gd name="T21" fmla="*/ 133 h 136"/>
                <a:gd name="T22" fmla="*/ 76 w 185"/>
                <a:gd name="T23" fmla="*/ 133 h 136"/>
                <a:gd name="T24" fmla="*/ 76 w 185"/>
                <a:gd name="T25" fmla="*/ 134 h 136"/>
                <a:gd name="T26" fmla="*/ 77 w 185"/>
                <a:gd name="T27" fmla="*/ 135 h 136"/>
                <a:gd name="T28" fmla="*/ 78 w 185"/>
                <a:gd name="T29" fmla="*/ 135 h 136"/>
                <a:gd name="T30" fmla="*/ 79 w 185"/>
                <a:gd name="T31" fmla="*/ 135 h 136"/>
                <a:gd name="T32" fmla="*/ 79 w 185"/>
                <a:gd name="T33" fmla="*/ 135 h 136"/>
                <a:gd name="T34" fmla="*/ 80 w 185"/>
                <a:gd name="T35" fmla="*/ 136 h 136"/>
                <a:gd name="T36" fmla="*/ 81 w 185"/>
                <a:gd name="T37" fmla="*/ 136 h 136"/>
                <a:gd name="T38" fmla="*/ 82 w 185"/>
                <a:gd name="T39" fmla="*/ 136 h 136"/>
                <a:gd name="T40" fmla="*/ 83 w 185"/>
                <a:gd name="T41" fmla="*/ 136 h 136"/>
                <a:gd name="T42" fmla="*/ 84 w 185"/>
                <a:gd name="T43" fmla="*/ 136 h 136"/>
                <a:gd name="T44" fmla="*/ 84 w 185"/>
                <a:gd name="T45" fmla="*/ 136 h 136"/>
                <a:gd name="T46" fmla="*/ 84 w 185"/>
                <a:gd name="T47" fmla="*/ 136 h 136"/>
                <a:gd name="T48" fmla="*/ 171 w 185"/>
                <a:gd name="T49" fmla="*/ 136 h 136"/>
                <a:gd name="T50" fmla="*/ 185 w 185"/>
                <a:gd name="T51" fmla="*/ 122 h 136"/>
                <a:gd name="T52" fmla="*/ 171 w 185"/>
                <a:gd name="T53" fmla="*/ 108 h 136"/>
                <a:gd name="T54" fmla="*/ 171 w 185"/>
                <a:gd name="T55" fmla="*/ 108 h 136"/>
                <a:gd name="T56" fmla="*/ 171 w 185"/>
                <a:gd name="T57" fmla="*/ 10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5" h="136">
                  <a:moveTo>
                    <a:pt x="171" y="108"/>
                  </a:moveTo>
                  <a:cubicBezTo>
                    <a:pt x="92" y="108"/>
                    <a:pt x="92" y="108"/>
                    <a:pt x="92" y="10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2"/>
                    <a:pt x="15" y="0"/>
                    <a:pt x="8" y="4"/>
                  </a:cubicBezTo>
                  <a:cubicBezTo>
                    <a:pt x="2" y="8"/>
                    <a:pt x="0" y="17"/>
                    <a:pt x="4" y="24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3" y="130"/>
                    <a:pt x="73" y="131"/>
                    <a:pt x="73" y="131"/>
                  </a:cubicBezTo>
                  <a:cubicBezTo>
                    <a:pt x="73" y="131"/>
                    <a:pt x="73" y="131"/>
                    <a:pt x="74" y="131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5" y="132"/>
                    <a:pt x="75" y="133"/>
                    <a:pt x="75" y="133"/>
                  </a:cubicBezTo>
                  <a:cubicBezTo>
                    <a:pt x="75" y="133"/>
                    <a:pt x="75" y="133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4"/>
                    <a:pt x="77" y="134"/>
                    <a:pt x="77" y="135"/>
                  </a:cubicBezTo>
                  <a:cubicBezTo>
                    <a:pt x="77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3" y="136"/>
                  </a:cubicBezTo>
                  <a:cubicBezTo>
                    <a:pt x="83" y="136"/>
                    <a:pt x="84" y="136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9" y="136"/>
                    <a:pt x="185" y="130"/>
                    <a:pt x="185" y="122"/>
                  </a:cubicBezTo>
                  <a:cubicBezTo>
                    <a:pt x="185" y="114"/>
                    <a:pt x="179" y="108"/>
                    <a:pt x="171" y="108"/>
                  </a:cubicBezTo>
                  <a:close/>
                  <a:moveTo>
                    <a:pt x="171" y="108"/>
                  </a:moveTo>
                  <a:cubicBezTo>
                    <a:pt x="171" y="108"/>
                    <a:pt x="171" y="108"/>
                    <a:pt x="17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8"/>
          <p:cNvGrpSpPr>
            <a:grpSpLocks noChangeAspect="1"/>
          </p:cNvGrpSpPr>
          <p:nvPr/>
        </p:nvGrpSpPr>
        <p:grpSpPr>
          <a:xfrm>
            <a:off x="2850339" y="3746416"/>
            <a:ext cx="288988" cy="288000"/>
            <a:chOff x="8588375" y="100013"/>
            <a:chExt cx="930276" cy="927101"/>
          </a:xfrm>
          <a:solidFill>
            <a:schemeClr val="bg1"/>
          </a:solidFill>
        </p:grpSpPr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3" name="Group 58"/>
          <p:cNvGrpSpPr>
            <a:grpSpLocks noChangeAspect="1"/>
          </p:cNvGrpSpPr>
          <p:nvPr/>
        </p:nvGrpSpPr>
        <p:grpSpPr>
          <a:xfrm>
            <a:off x="4582732" y="2867083"/>
            <a:ext cx="396000" cy="198920"/>
            <a:chOff x="5567364" y="4362450"/>
            <a:chExt cx="341313" cy="171450"/>
          </a:xfrm>
          <a:solidFill>
            <a:schemeClr val="accent3"/>
          </a:solidFill>
        </p:grpSpPr>
        <p:sp>
          <p:nvSpPr>
            <p:cNvPr id="44" name="Freeform 201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02"/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203"/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" name="Group 351"/>
          <p:cNvGrpSpPr>
            <a:grpSpLocks noChangeAspect="1"/>
          </p:cNvGrpSpPr>
          <p:nvPr/>
        </p:nvGrpSpPr>
        <p:grpSpPr>
          <a:xfrm>
            <a:off x="2873403" y="2359774"/>
            <a:ext cx="201046" cy="288000"/>
            <a:chOff x="4452747" y="2883819"/>
            <a:chExt cx="451304" cy="646496"/>
          </a:xfrm>
          <a:solidFill>
            <a:schemeClr val="bg1"/>
          </a:solidFill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452747" y="2883819"/>
              <a:ext cx="451304" cy="646496"/>
            </a:xfrm>
            <a:custGeom>
              <a:avLst/>
              <a:gdLst>
                <a:gd name="T0" fmla="*/ 814 w 1023"/>
                <a:gd name="T1" fmla="*/ 1469 h 1469"/>
                <a:gd name="T2" fmla="*/ 1023 w 1023"/>
                <a:gd name="T3" fmla="*/ 1260 h 1469"/>
                <a:gd name="T4" fmla="*/ 1023 w 1023"/>
                <a:gd name="T5" fmla="*/ 209 h 1469"/>
                <a:gd name="T6" fmla="*/ 814 w 1023"/>
                <a:gd name="T7" fmla="*/ 0 h 1469"/>
                <a:gd name="T8" fmla="*/ 208 w 1023"/>
                <a:gd name="T9" fmla="*/ 0 h 1469"/>
                <a:gd name="T10" fmla="*/ 0 w 1023"/>
                <a:gd name="T11" fmla="*/ 209 h 1469"/>
                <a:gd name="T12" fmla="*/ 0 w 1023"/>
                <a:gd name="T13" fmla="*/ 1260 h 1469"/>
                <a:gd name="T14" fmla="*/ 208 w 1023"/>
                <a:gd name="T15" fmla="*/ 1469 h 1469"/>
                <a:gd name="T16" fmla="*/ 814 w 1023"/>
                <a:gd name="T17" fmla="*/ 1469 h 1469"/>
                <a:gd name="T18" fmla="*/ 84 w 1023"/>
                <a:gd name="T19" fmla="*/ 1260 h 1469"/>
                <a:gd name="T20" fmla="*/ 84 w 1023"/>
                <a:gd name="T21" fmla="*/ 209 h 1469"/>
                <a:gd name="T22" fmla="*/ 208 w 1023"/>
                <a:gd name="T23" fmla="*/ 85 h 1469"/>
                <a:gd name="T24" fmla="*/ 814 w 1023"/>
                <a:gd name="T25" fmla="*/ 85 h 1469"/>
                <a:gd name="T26" fmla="*/ 938 w 1023"/>
                <a:gd name="T27" fmla="*/ 209 h 1469"/>
                <a:gd name="T28" fmla="*/ 938 w 1023"/>
                <a:gd name="T29" fmla="*/ 1260 h 1469"/>
                <a:gd name="T30" fmla="*/ 814 w 1023"/>
                <a:gd name="T31" fmla="*/ 1384 h 1469"/>
                <a:gd name="T32" fmla="*/ 208 w 1023"/>
                <a:gd name="T33" fmla="*/ 1384 h 1469"/>
                <a:gd name="T34" fmla="*/ 84 w 1023"/>
                <a:gd name="T35" fmla="*/ 126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3" h="1469">
                  <a:moveTo>
                    <a:pt x="814" y="1469"/>
                  </a:moveTo>
                  <a:cubicBezTo>
                    <a:pt x="929" y="1469"/>
                    <a:pt x="1023" y="1375"/>
                    <a:pt x="1023" y="1260"/>
                  </a:cubicBezTo>
                  <a:cubicBezTo>
                    <a:pt x="1023" y="209"/>
                    <a:pt x="1023" y="209"/>
                    <a:pt x="1023" y="209"/>
                  </a:cubicBezTo>
                  <a:cubicBezTo>
                    <a:pt x="1023" y="94"/>
                    <a:pt x="929" y="0"/>
                    <a:pt x="81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93" y="0"/>
                    <a:pt x="0" y="94"/>
                    <a:pt x="0" y="209"/>
                  </a:cubicBezTo>
                  <a:cubicBezTo>
                    <a:pt x="0" y="1260"/>
                    <a:pt x="0" y="1260"/>
                    <a:pt x="0" y="1260"/>
                  </a:cubicBezTo>
                  <a:cubicBezTo>
                    <a:pt x="0" y="1375"/>
                    <a:pt x="93" y="1469"/>
                    <a:pt x="208" y="1469"/>
                  </a:cubicBezTo>
                  <a:lnTo>
                    <a:pt x="814" y="1469"/>
                  </a:lnTo>
                  <a:close/>
                  <a:moveTo>
                    <a:pt x="84" y="1260"/>
                  </a:moveTo>
                  <a:cubicBezTo>
                    <a:pt x="84" y="209"/>
                    <a:pt x="84" y="209"/>
                    <a:pt x="84" y="209"/>
                  </a:cubicBezTo>
                  <a:cubicBezTo>
                    <a:pt x="84" y="140"/>
                    <a:pt x="140" y="85"/>
                    <a:pt x="208" y="85"/>
                  </a:cubicBezTo>
                  <a:cubicBezTo>
                    <a:pt x="814" y="85"/>
                    <a:pt x="814" y="85"/>
                    <a:pt x="814" y="85"/>
                  </a:cubicBezTo>
                  <a:cubicBezTo>
                    <a:pt x="883" y="85"/>
                    <a:pt x="938" y="140"/>
                    <a:pt x="938" y="209"/>
                  </a:cubicBezTo>
                  <a:cubicBezTo>
                    <a:pt x="938" y="1260"/>
                    <a:pt x="938" y="1260"/>
                    <a:pt x="938" y="1260"/>
                  </a:cubicBezTo>
                  <a:cubicBezTo>
                    <a:pt x="938" y="1329"/>
                    <a:pt x="883" y="1384"/>
                    <a:pt x="814" y="1384"/>
                  </a:cubicBezTo>
                  <a:cubicBezTo>
                    <a:pt x="208" y="1384"/>
                    <a:pt x="208" y="1384"/>
                    <a:pt x="208" y="1384"/>
                  </a:cubicBezTo>
                  <a:cubicBezTo>
                    <a:pt x="140" y="1384"/>
                    <a:pt x="84" y="1329"/>
                    <a:pt x="84" y="1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4521748" y="2954063"/>
              <a:ext cx="312681" cy="458764"/>
            </a:xfrm>
            <a:custGeom>
              <a:avLst/>
              <a:gdLst>
                <a:gd name="T0" fmla="*/ 503 w 503"/>
                <a:gd name="T1" fmla="*/ 0 h 738"/>
                <a:gd name="T2" fmla="*/ 0 w 503"/>
                <a:gd name="T3" fmla="*/ 0 h 738"/>
                <a:gd name="T4" fmla="*/ 0 w 503"/>
                <a:gd name="T5" fmla="*/ 738 h 738"/>
                <a:gd name="T6" fmla="*/ 503 w 503"/>
                <a:gd name="T7" fmla="*/ 738 h 738"/>
                <a:gd name="T8" fmla="*/ 503 w 503"/>
                <a:gd name="T9" fmla="*/ 0 h 738"/>
                <a:gd name="T10" fmla="*/ 474 w 503"/>
                <a:gd name="T11" fmla="*/ 708 h 738"/>
                <a:gd name="T12" fmla="*/ 30 w 503"/>
                <a:gd name="T13" fmla="*/ 708 h 738"/>
                <a:gd name="T14" fmla="*/ 30 w 503"/>
                <a:gd name="T15" fmla="*/ 31 h 738"/>
                <a:gd name="T16" fmla="*/ 474 w 503"/>
                <a:gd name="T17" fmla="*/ 31 h 738"/>
                <a:gd name="T18" fmla="*/ 474 w 503"/>
                <a:gd name="T19" fmla="*/ 70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738">
                  <a:moveTo>
                    <a:pt x="503" y="0"/>
                  </a:moveTo>
                  <a:lnTo>
                    <a:pt x="0" y="0"/>
                  </a:lnTo>
                  <a:lnTo>
                    <a:pt x="0" y="738"/>
                  </a:lnTo>
                  <a:lnTo>
                    <a:pt x="503" y="738"/>
                  </a:lnTo>
                  <a:lnTo>
                    <a:pt x="503" y="0"/>
                  </a:lnTo>
                  <a:close/>
                  <a:moveTo>
                    <a:pt x="474" y="708"/>
                  </a:moveTo>
                  <a:lnTo>
                    <a:pt x="30" y="708"/>
                  </a:lnTo>
                  <a:lnTo>
                    <a:pt x="30" y="31"/>
                  </a:lnTo>
                  <a:lnTo>
                    <a:pt x="474" y="31"/>
                  </a:lnTo>
                  <a:lnTo>
                    <a:pt x="474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4646696" y="3419665"/>
              <a:ext cx="62785" cy="63406"/>
            </a:xfrm>
            <a:custGeom>
              <a:avLst/>
              <a:gdLst>
                <a:gd name="T0" fmla="*/ 101 w 143"/>
                <a:gd name="T1" fmla="*/ 0 h 144"/>
                <a:gd name="T2" fmla="*/ 42 w 143"/>
                <a:gd name="T3" fmla="*/ 0 h 144"/>
                <a:gd name="T4" fmla="*/ 0 w 143"/>
                <a:gd name="T5" fmla="*/ 43 h 144"/>
                <a:gd name="T6" fmla="*/ 0 w 143"/>
                <a:gd name="T7" fmla="*/ 101 h 144"/>
                <a:gd name="T8" fmla="*/ 42 w 143"/>
                <a:gd name="T9" fmla="*/ 144 h 144"/>
                <a:gd name="T10" fmla="*/ 101 w 143"/>
                <a:gd name="T11" fmla="*/ 144 h 144"/>
                <a:gd name="T12" fmla="*/ 143 w 143"/>
                <a:gd name="T13" fmla="*/ 101 h 144"/>
                <a:gd name="T14" fmla="*/ 143 w 143"/>
                <a:gd name="T15" fmla="*/ 43 h 144"/>
                <a:gd name="T16" fmla="*/ 101 w 143"/>
                <a:gd name="T17" fmla="*/ 0 h 144"/>
                <a:gd name="T18" fmla="*/ 101 w 143"/>
                <a:gd name="T19" fmla="*/ 101 h 144"/>
                <a:gd name="T20" fmla="*/ 101 w 143"/>
                <a:gd name="T21" fmla="*/ 102 h 144"/>
                <a:gd name="T22" fmla="*/ 42 w 143"/>
                <a:gd name="T23" fmla="*/ 102 h 144"/>
                <a:gd name="T24" fmla="*/ 42 w 143"/>
                <a:gd name="T25" fmla="*/ 101 h 144"/>
                <a:gd name="T26" fmla="*/ 42 w 143"/>
                <a:gd name="T27" fmla="*/ 43 h 144"/>
                <a:gd name="T28" fmla="*/ 42 w 143"/>
                <a:gd name="T29" fmla="*/ 43 h 144"/>
                <a:gd name="T30" fmla="*/ 101 w 143"/>
                <a:gd name="T31" fmla="*/ 43 h 144"/>
                <a:gd name="T32" fmla="*/ 101 w 143"/>
                <a:gd name="T33" fmla="*/ 43 h 144"/>
                <a:gd name="T34" fmla="*/ 101 w 143"/>
                <a:gd name="T35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144">
                  <a:moveTo>
                    <a:pt x="101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25"/>
                    <a:pt x="19" y="144"/>
                    <a:pt x="42" y="144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24" y="144"/>
                    <a:pt x="143" y="125"/>
                    <a:pt x="143" y="101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19"/>
                    <a:pt x="124" y="0"/>
                    <a:pt x="101" y="0"/>
                  </a:cubicBezTo>
                  <a:close/>
                  <a:moveTo>
                    <a:pt x="101" y="101"/>
                  </a:moveTo>
                  <a:cubicBezTo>
                    <a:pt x="101" y="101"/>
                    <a:pt x="101" y="102"/>
                    <a:pt x="101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2" y="101"/>
                    <a:pt x="42" y="10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lnTo>
                    <a:pt x="10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4653534" y="3226337"/>
              <a:ext cx="143597" cy="143597"/>
            </a:xfrm>
            <a:custGeom>
              <a:avLst/>
              <a:gdLst>
                <a:gd name="T0" fmla="*/ 163 w 326"/>
                <a:gd name="T1" fmla="*/ 326 h 326"/>
                <a:gd name="T2" fmla="*/ 0 w 326"/>
                <a:gd name="T3" fmla="*/ 163 h 326"/>
                <a:gd name="T4" fmla="*/ 163 w 326"/>
                <a:gd name="T5" fmla="*/ 0 h 326"/>
                <a:gd name="T6" fmla="*/ 326 w 326"/>
                <a:gd name="T7" fmla="*/ 163 h 326"/>
                <a:gd name="T8" fmla="*/ 163 w 326"/>
                <a:gd name="T9" fmla="*/ 326 h 326"/>
                <a:gd name="T10" fmla="*/ 163 w 326"/>
                <a:gd name="T11" fmla="*/ 25 h 326"/>
                <a:gd name="T12" fmla="*/ 25 w 326"/>
                <a:gd name="T13" fmla="*/ 163 h 326"/>
                <a:gd name="T14" fmla="*/ 163 w 326"/>
                <a:gd name="T15" fmla="*/ 301 h 326"/>
                <a:gd name="T16" fmla="*/ 301 w 326"/>
                <a:gd name="T17" fmla="*/ 163 h 326"/>
                <a:gd name="T18" fmla="*/ 163 w 326"/>
                <a:gd name="T19" fmla="*/ 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73" y="326"/>
                    <a:pt x="0" y="253"/>
                    <a:pt x="0" y="163"/>
                  </a:cubicBezTo>
                  <a:cubicBezTo>
                    <a:pt x="0" y="73"/>
                    <a:pt x="73" y="0"/>
                    <a:pt x="163" y="0"/>
                  </a:cubicBezTo>
                  <a:cubicBezTo>
                    <a:pt x="253" y="0"/>
                    <a:pt x="326" y="73"/>
                    <a:pt x="326" y="163"/>
                  </a:cubicBezTo>
                  <a:cubicBezTo>
                    <a:pt x="326" y="253"/>
                    <a:pt x="253" y="326"/>
                    <a:pt x="163" y="326"/>
                  </a:cubicBezTo>
                  <a:close/>
                  <a:moveTo>
                    <a:pt x="163" y="25"/>
                  </a:moveTo>
                  <a:cubicBezTo>
                    <a:pt x="87" y="25"/>
                    <a:pt x="25" y="87"/>
                    <a:pt x="25" y="163"/>
                  </a:cubicBezTo>
                  <a:cubicBezTo>
                    <a:pt x="25" y="239"/>
                    <a:pt x="87" y="301"/>
                    <a:pt x="163" y="301"/>
                  </a:cubicBezTo>
                  <a:cubicBezTo>
                    <a:pt x="239" y="301"/>
                    <a:pt x="301" y="239"/>
                    <a:pt x="301" y="163"/>
                  </a:cubicBezTo>
                  <a:cubicBezTo>
                    <a:pt x="301" y="87"/>
                    <a:pt x="239" y="25"/>
                    <a:pt x="16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4686480" y="3259905"/>
              <a:ext cx="77704" cy="77082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25 h 176"/>
                <a:gd name="T12" fmla="*/ 25 w 176"/>
                <a:gd name="T13" fmla="*/ 88 h 176"/>
                <a:gd name="T14" fmla="*/ 88 w 176"/>
                <a:gd name="T15" fmla="*/ 151 h 176"/>
                <a:gd name="T16" fmla="*/ 151 w 176"/>
                <a:gd name="T17" fmla="*/ 88 h 176"/>
                <a:gd name="T18" fmla="*/ 88 w 176"/>
                <a:gd name="T19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40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6"/>
                    <a:pt x="137" y="176"/>
                    <a:pt x="88" y="176"/>
                  </a:cubicBezTo>
                  <a:close/>
                  <a:moveTo>
                    <a:pt x="88" y="25"/>
                  </a:moveTo>
                  <a:cubicBezTo>
                    <a:pt x="54" y="25"/>
                    <a:pt x="25" y="53"/>
                    <a:pt x="25" y="88"/>
                  </a:cubicBezTo>
                  <a:cubicBezTo>
                    <a:pt x="25" y="122"/>
                    <a:pt x="54" y="151"/>
                    <a:pt x="88" y="151"/>
                  </a:cubicBezTo>
                  <a:cubicBezTo>
                    <a:pt x="123" y="151"/>
                    <a:pt x="151" y="122"/>
                    <a:pt x="151" y="88"/>
                  </a:cubicBezTo>
                  <a:cubicBezTo>
                    <a:pt x="151" y="53"/>
                    <a:pt x="123" y="25"/>
                    <a:pt x="8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4570235" y="3143661"/>
              <a:ext cx="189598" cy="202030"/>
            </a:xfrm>
            <a:custGeom>
              <a:avLst/>
              <a:gdLst>
                <a:gd name="T0" fmla="*/ 376 w 429"/>
                <a:gd name="T1" fmla="*/ 0 h 459"/>
                <a:gd name="T2" fmla="*/ 326 w 429"/>
                <a:gd name="T3" fmla="*/ 0 h 459"/>
                <a:gd name="T4" fmla="*/ 251 w 429"/>
                <a:gd name="T5" fmla="*/ 68 h 459"/>
                <a:gd name="T6" fmla="*/ 221 w 429"/>
                <a:gd name="T7" fmla="*/ 81 h 459"/>
                <a:gd name="T8" fmla="*/ 174 w 429"/>
                <a:gd name="T9" fmla="*/ 64 h 459"/>
                <a:gd name="T10" fmla="*/ 120 w 429"/>
                <a:gd name="T11" fmla="*/ 86 h 459"/>
                <a:gd name="T12" fmla="*/ 85 w 429"/>
                <a:gd name="T13" fmla="*/ 121 h 459"/>
                <a:gd name="T14" fmla="*/ 63 w 429"/>
                <a:gd name="T15" fmla="*/ 174 h 459"/>
                <a:gd name="T16" fmla="*/ 80 w 429"/>
                <a:gd name="T17" fmla="*/ 222 h 459"/>
                <a:gd name="T18" fmla="*/ 67 w 429"/>
                <a:gd name="T19" fmla="*/ 252 h 459"/>
                <a:gd name="T20" fmla="*/ 0 w 429"/>
                <a:gd name="T21" fmla="*/ 327 h 459"/>
                <a:gd name="T22" fmla="*/ 0 w 429"/>
                <a:gd name="T23" fmla="*/ 377 h 459"/>
                <a:gd name="T24" fmla="*/ 67 w 429"/>
                <a:gd name="T25" fmla="*/ 452 h 459"/>
                <a:gd name="T26" fmla="*/ 70 w 429"/>
                <a:gd name="T27" fmla="*/ 459 h 459"/>
                <a:gd name="T28" fmla="*/ 125 w 429"/>
                <a:gd name="T29" fmla="*/ 459 h 459"/>
                <a:gd name="T30" fmla="*/ 105 w 429"/>
                <a:gd name="T31" fmla="*/ 402 h 459"/>
                <a:gd name="T32" fmla="*/ 75 w 429"/>
                <a:gd name="T33" fmla="*/ 402 h 459"/>
                <a:gd name="T34" fmla="*/ 50 w 429"/>
                <a:gd name="T35" fmla="*/ 377 h 459"/>
                <a:gd name="T36" fmla="*/ 50 w 429"/>
                <a:gd name="T37" fmla="*/ 327 h 459"/>
                <a:gd name="T38" fmla="*/ 75 w 429"/>
                <a:gd name="T39" fmla="*/ 302 h 459"/>
                <a:gd name="T40" fmla="*/ 105 w 429"/>
                <a:gd name="T41" fmla="*/ 302 h 459"/>
                <a:gd name="T42" fmla="*/ 142 w 429"/>
                <a:gd name="T43" fmla="*/ 214 h 459"/>
                <a:gd name="T44" fmla="*/ 120 w 429"/>
                <a:gd name="T45" fmla="*/ 192 h 459"/>
                <a:gd name="T46" fmla="*/ 120 w 429"/>
                <a:gd name="T47" fmla="*/ 157 h 459"/>
                <a:gd name="T48" fmla="*/ 156 w 429"/>
                <a:gd name="T49" fmla="*/ 121 h 459"/>
                <a:gd name="T50" fmla="*/ 174 w 429"/>
                <a:gd name="T51" fmla="*/ 114 h 459"/>
                <a:gd name="T52" fmla="*/ 192 w 429"/>
                <a:gd name="T53" fmla="*/ 121 h 459"/>
                <a:gd name="T54" fmla="*/ 213 w 429"/>
                <a:gd name="T55" fmla="*/ 143 h 459"/>
                <a:gd name="T56" fmla="*/ 301 w 429"/>
                <a:gd name="T57" fmla="*/ 106 h 459"/>
                <a:gd name="T58" fmla="*/ 301 w 429"/>
                <a:gd name="T59" fmla="*/ 76 h 459"/>
                <a:gd name="T60" fmla="*/ 326 w 429"/>
                <a:gd name="T61" fmla="*/ 51 h 459"/>
                <a:gd name="T62" fmla="*/ 376 w 429"/>
                <a:gd name="T63" fmla="*/ 51 h 459"/>
                <a:gd name="T64" fmla="*/ 401 w 429"/>
                <a:gd name="T65" fmla="*/ 76 h 459"/>
                <a:gd name="T66" fmla="*/ 401 w 429"/>
                <a:gd name="T67" fmla="*/ 106 h 459"/>
                <a:gd name="T68" fmla="*/ 429 w 429"/>
                <a:gd name="T69" fmla="*/ 113 h 459"/>
                <a:gd name="T70" fmla="*/ 429 w 429"/>
                <a:gd name="T71" fmla="*/ 22 h 459"/>
                <a:gd name="T72" fmla="*/ 376 w 429"/>
                <a:gd name="T7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459">
                  <a:moveTo>
                    <a:pt x="37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287" y="0"/>
                    <a:pt x="255" y="30"/>
                    <a:pt x="251" y="68"/>
                  </a:cubicBezTo>
                  <a:cubicBezTo>
                    <a:pt x="241" y="72"/>
                    <a:pt x="231" y="76"/>
                    <a:pt x="221" y="81"/>
                  </a:cubicBezTo>
                  <a:cubicBezTo>
                    <a:pt x="208" y="70"/>
                    <a:pt x="191" y="64"/>
                    <a:pt x="174" y="64"/>
                  </a:cubicBezTo>
                  <a:cubicBezTo>
                    <a:pt x="154" y="64"/>
                    <a:pt x="135" y="71"/>
                    <a:pt x="120" y="86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71" y="135"/>
                    <a:pt x="63" y="154"/>
                    <a:pt x="63" y="174"/>
                  </a:cubicBezTo>
                  <a:cubicBezTo>
                    <a:pt x="63" y="192"/>
                    <a:pt x="69" y="209"/>
                    <a:pt x="80" y="222"/>
                  </a:cubicBezTo>
                  <a:cubicBezTo>
                    <a:pt x="75" y="232"/>
                    <a:pt x="71" y="242"/>
                    <a:pt x="67" y="252"/>
                  </a:cubicBezTo>
                  <a:cubicBezTo>
                    <a:pt x="30" y="256"/>
                    <a:pt x="0" y="288"/>
                    <a:pt x="0" y="32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16"/>
                    <a:pt x="30" y="448"/>
                    <a:pt x="67" y="452"/>
                  </a:cubicBezTo>
                  <a:cubicBezTo>
                    <a:pt x="68" y="454"/>
                    <a:pt x="69" y="457"/>
                    <a:pt x="70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16" y="441"/>
                    <a:pt x="110" y="422"/>
                    <a:pt x="105" y="402"/>
                  </a:cubicBezTo>
                  <a:cubicBezTo>
                    <a:pt x="75" y="402"/>
                    <a:pt x="75" y="402"/>
                    <a:pt x="75" y="402"/>
                  </a:cubicBezTo>
                  <a:cubicBezTo>
                    <a:pt x="61" y="402"/>
                    <a:pt x="50" y="391"/>
                    <a:pt x="50" y="377"/>
                  </a:cubicBezTo>
                  <a:cubicBezTo>
                    <a:pt x="50" y="327"/>
                    <a:pt x="50" y="327"/>
                    <a:pt x="50" y="327"/>
                  </a:cubicBezTo>
                  <a:cubicBezTo>
                    <a:pt x="50" y="313"/>
                    <a:pt x="61" y="302"/>
                    <a:pt x="75" y="302"/>
                  </a:cubicBezTo>
                  <a:cubicBezTo>
                    <a:pt x="105" y="302"/>
                    <a:pt x="105" y="302"/>
                    <a:pt x="105" y="302"/>
                  </a:cubicBezTo>
                  <a:cubicBezTo>
                    <a:pt x="112" y="270"/>
                    <a:pt x="125" y="240"/>
                    <a:pt x="142" y="214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11" y="182"/>
                    <a:pt x="111" y="166"/>
                    <a:pt x="120" y="157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61" y="116"/>
                    <a:pt x="167" y="114"/>
                    <a:pt x="174" y="114"/>
                  </a:cubicBezTo>
                  <a:cubicBezTo>
                    <a:pt x="180" y="114"/>
                    <a:pt x="187" y="116"/>
                    <a:pt x="192" y="121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40" y="126"/>
                    <a:pt x="269" y="112"/>
                    <a:pt x="301" y="106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301" y="62"/>
                    <a:pt x="312" y="51"/>
                    <a:pt x="326" y="51"/>
                  </a:cubicBezTo>
                  <a:cubicBezTo>
                    <a:pt x="376" y="51"/>
                    <a:pt x="376" y="51"/>
                    <a:pt x="376" y="51"/>
                  </a:cubicBezTo>
                  <a:cubicBezTo>
                    <a:pt x="390" y="51"/>
                    <a:pt x="401" y="62"/>
                    <a:pt x="401" y="76"/>
                  </a:cubicBezTo>
                  <a:cubicBezTo>
                    <a:pt x="401" y="106"/>
                    <a:pt x="401" y="106"/>
                    <a:pt x="401" y="106"/>
                  </a:cubicBezTo>
                  <a:cubicBezTo>
                    <a:pt x="411" y="108"/>
                    <a:pt x="420" y="110"/>
                    <a:pt x="429" y="113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15" y="9"/>
                    <a:pt x="397" y="0"/>
                    <a:pt x="3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130737" y="4048251"/>
            <a:ext cx="1728192" cy="47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Отбор потенциально интересных закупок на основе опыта поставщика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95707" y="3358162"/>
            <a:ext cx="1728192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Оперативное </a:t>
            </a:r>
          </a:p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получение информации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09830" y="2661609"/>
            <a:ext cx="1728192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Прямой переход </a:t>
            </a:r>
            <a:b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к закупке</a:t>
            </a:r>
          </a:p>
        </p:txBody>
      </p:sp>
      <p:grpSp>
        <p:nvGrpSpPr>
          <p:cNvPr id="57" name="Group 16"/>
          <p:cNvGrpSpPr>
            <a:grpSpLocks noChangeAspect="1"/>
          </p:cNvGrpSpPr>
          <p:nvPr/>
        </p:nvGrpSpPr>
        <p:grpSpPr>
          <a:xfrm>
            <a:off x="8736813" y="2289878"/>
            <a:ext cx="197702" cy="288000"/>
            <a:chOff x="7902575" y="3140075"/>
            <a:chExt cx="330200" cy="481013"/>
          </a:xfrm>
          <a:solidFill>
            <a:schemeClr val="bg1"/>
          </a:solidFill>
        </p:grpSpPr>
        <p:sp>
          <p:nvSpPr>
            <p:cNvPr id="58" name="Oval 339"/>
            <p:cNvSpPr>
              <a:spLocks noChangeArrowheads="1"/>
            </p:cNvSpPr>
            <p:nvPr/>
          </p:nvSpPr>
          <p:spPr bwMode="auto">
            <a:xfrm>
              <a:off x="8037513" y="32750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Oval 340"/>
            <p:cNvSpPr>
              <a:spLocks noChangeArrowheads="1"/>
            </p:cNvSpPr>
            <p:nvPr/>
          </p:nvSpPr>
          <p:spPr bwMode="auto">
            <a:xfrm>
              <a:off x="8037513" y="34544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Oval 341"/>
            <p:cNvSpPr>
              <a:spLocks noChangeArrowheads="1"/>
            </p:cNvSpPr>
            <p:nvPr/>
          </p:nvSpPr>
          <p:spPr bwMode="auto">
            <a:xfrm>
              <a:off x="7947025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Oval 342"/>
            <p:cNvSpPr>
              <a:spLocks noChangeArrowheads="1"/>
            </p:cNvSpPr>
            <p:nvPr/>
          </p:nvSpPr>
          <p:spPr bwMode="auto">
            <a:xfrm>
              <a:off x="8128000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343"/>
            <p:cNvSpPr>
              <a:spLocks/>
            </p:cNvSpPr>
            <p:nvPr/>
          </p:nvSpPr>
          <p:spPr bwMode="auto">
            <a:xfrm>
              <a:off x="7974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344"/>
            <p:cNvSpPr>
              <a:spLocks/>
            </p:cNvSpPr>
            <p:nvPr/>
          </p:nvSpPr>
          <p:spPr bwMode="auto">
            <a:xfrm>
              <a:off x="7974013" y="3300413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345"/>
            <p:cNvSpPr>
              <a:spLocks/>
            </p:cNvSpPr>
            <p:nvPr/>
          </p:nvSpPr>
          <p:spPr bwMode="auto">
            <a:xfrm>
              <a:off x="8101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346"/>
            <p:cNvSpPr>
              <a:spLocks noEditPoints="1"/>
            </p:cNvSpPr>
            <p:nvPr/>
          </p:nvSpPr>
          <p:spPr bwMode="auto">
            <a:xfrm>
              <a:off x="7902575" y="3140075"/>
              <a:ext cx="330200" cy="481013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347"/>
            <p:cNvSpPr>
              <a:spLocks/>
            </p:cNvSpPr>
            <p:nvPr/>
          </p:nvSpPr>
          <p:spPr bwMode="auto">
            <a:xfrm>
              <a:off x="8037513" y="3305175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971568" y="2628271"/>
            <a:ext cx="1728192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Ускорение процесса</a:t>
            </a:r>
            <a:b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анализа закупок  </a:t>
            </a:r>
          </a:p>
        </p:txBody>
      </p:sp>
      <p:grpSp>
        <p:nvGrpSpPr>
          <p:cNvPr id="68" name="Группа 67"/>
          <p:cNvGrpSpPr>
            <a:grpSpLocks noChangeAspect="1"/>
          </p:cNvGrpSpPr>
          <p:nvPr/>
        </p:nvGrpSpPr>
        <p:grpSpPr>
          <a:xfrm>
            <a:off x="8727783" y="2964220"/>
            <a:ext cx="288000" cy="288000"/>
            <a:chOff x="1637252" y="4342379"/>
            <a:chExt cx="400024" cy="400024"/>
          </a:xfrm>
          <a:solidFill>
            <a:schemeClr val="bg1"/>
          </a:solidFill>
        </p:grpSpPr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1637252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58"/>
            <p:cNvSpPr>
              <a:spLocks noEditPoints="1"/>
            </p:cNvSpPr>
            <p:nvPr/>
          </p:nvSpPr>
          <p:spPr bwMode="auto">
            <a:xfrm>
              <a:off x="1911856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59"/>
            <p:cNvSpPr>
              <a:spLocks noEditPoints="1"/>
            </p:cNvSpPr>
            <p:nvPr/>
          </p:nvSpPr>
          <p:spPr bwMode="auto">
            <a:xfrm>
              <a:off x="1774554" y="4342379"/>
              <a:ext cx="125420" cy="400024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070801" y="3293689"/>
            <a:ext cx="1584176" cy="47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Определение интересующих предметов закупок</a:t>
            </a:r>
          </a:p>
        </p:txBody>
      </p:sp>
      <p:grpSp>
        <p:nvGrpSpPr>
          <p:cNvPr id="73" name="Group 302"/>
          <p:cNvGrpSpPr>
            <a:grpSpLocks noChangeAspect="1"/>
          </p:cNvGrpSpPr>
          <p:nvPr/>
        </p:nvGrpSpPr>
        <p:grpSpPr>
          <a:xfrm>
            <a:off x="8715215" y="3772958"/>
            <a:ext cx="301903" cy="288000"/>
            <a:chOff x="8875713" y="2687638"/>
            <a:chExt cx="1447800" cy="1381125"/>
          </a:xfrm>
          <a:solidFill>
            <a:schemeClr val="bg1"/>
          </a:solidFill>
        </p:grpSpPr>
        <p:sp>
          <p:nvSpPr>
            <p:cNvPr id="74" name="Freeform 18"/>
            <p:cNvSpPr>
              <a:spLocks noEditPoints="1"/>
            </p:cNvSpPr>
            <p:nvPr/>
          </p:nvSpPr>
          <p:spPr bwMode="auto">
            <a:xfrm>
              <a:off x="8875713" y="2687638"/>
              <a:ext cx="1447800" cy="1381125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19"/>
            <p:cNvSpPr>
              <a:spLocks noEditPoints="1"/>
            </p:cNvSpPr>
            <p:nvPr/>
          </p:nvSpPr>
          <p:spPr bwMode="auto">
            <a:xfrm>
              <a:off x="9056688" y="2868613"/>
              <a:ext cx="1085850" cy="72390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9531350" y="3616325"/>
              <a:ext cx="136525" cy="1349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9509125" y="3095625"/>
              <a:ext cx="227013" cy="271463"/>
            </a:xfrm>
            <a:custGeom>
              <a:avLst/>
              <a:gdLst>
                <a:gd name="T0" fmla="*/ 2 w 20"/>
                <a:gd name="T1" fmla="*/ 0 h 24"/>
                <a:gd name="T2" fmla="*/ 0 w 20"/>
                <a:gd name="T3" fmla="*/ 1 h 24"/>
                <a:gd name="T4" fmla="*/ 0 w 20"/>
                <a:gd name="T5" fmla="*/ 23 h 24"/>
                <a:gd name="T6" fmla="*/ 2 w 20"/>
                <a:gd name="T7" fmla="*/ 24 h 24"/>
                <a:gd name="T8" fmla="*/ 19 w 20"/>
                <a:gd name="T9" fmla="*/ 13 h 24"/>
                <a:gd name="T10" fmla="*/ 19 w 20"/>
                <a:gd name="T11" fmla="*/ 11 h 24"/>
                <a:gd name="T12" fmla="*/ 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1"/>
                    <a:pt x="0" y="23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3"/>
                    <a:pt x="18" y="14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ubicBezTo>
                    <a:pt x="18" y="1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174958" y="4102427"/>
            <a:ext cx="1429769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Простой механизм подписки</a:t>
            </a:r>
          </a:p>
        </p:txBody>
      </p:sp>
      <p:pic>
        <p:nvPicPr>
          <p:cNvPr id="79" name="Picture 5" descr="https://gisp.gov.ru/local/templates/gisp/template/images/to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10" y="5733586"/>
            <a:ext cx="2614322" cy="293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 descr="Картинки по запросу спарк маркети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77" y="5688992"/>
            <a:ext cx="1533271" cy="3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3151437" y="5173162"/>
            <a:ext cx="5755307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ИНФОРМИРОВАНИЕ ШИРОКОГО КРУГА ПОСТАВЩИКОВ</a:t>
            </a:r>
          </a:p>
        </p:txBody>
      </p:sp>
      <p:sp>
        <p:nvSpPr>
          <p:cNvPr id="93" name="Овал 92"/>
          <p:cNvSpPr/>
          <p:nvPr/>
        </p:nvSpPr>
        <p:spPr>
          <a:xfrm>
            <a:off x="5887441" y="5549755"/>
            <a:ext cx="557649" cy="589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5815260" y="5538512"/>
            <a:ext cx="2358022" cy="684076"/>
            <a:chOff x="5382330" y="4132928"/>
            <a:chExt cx="2358022" cy="6840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90"/>
            <a:stretch/>
          </p:blipFill>
          <p:spPr bwMode="auto">
            <a:xfrm>
              <a:off x="5382330" y="4132928"/>
              <a:ext cx="755972" cy="684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6012160" y="4221659"/>
              <a:ext cx="1728192" cy="582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ru-RU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Департамент науки, промышленной политики и предпринимательства города Москвы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8070801" y="5500440"/>
            <a:ext cx="2420867" cy="835943"/>
            <a:chOff x="7150685" y="4079992"/>
            <a:chExt cx="2420867" cy="835943"/>
          </a:xfrm>
        </p:grpSpPr>
        <p:pic>
          <p:nvPicPr>
            <p:cNvPr id="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685" y="4079992"/>
              <a:ext cx="835943" cy="83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7843360" y="4296071"/>
              <a:ext cx="1728192" cy="33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ru-RU" sz="1050" b="1" dirty="0">
                  <a:solidFill>
                    <a:schemeClr val="bg1"/>
                  </a:solidFill>
                  <a:cs typeface="Arial" panose="020B0604020202020204" pitchFamily="34" charset="0"/>
                </a:rPr>
                <a:t>Единая информационная система в сфере закупок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871294" y="2263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87717" y="221747"/>
            <a:ext cx="61463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автоматическое </a:t>
            </a:r>
          </a:p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информирование поставщиков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1355" y="246629"/>
            <a:ext cx="2180991" cy="4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91023" y="24317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34" y="1068255"/>
            <a:ext cx="7000463" cy="562591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6295560" y="3779949"/>
            <a:ext cx="552450" cy="4000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125" y="2787446"/>
            <a:ext cx="4410458" cy="21875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7717" y="221747"/>
            <a:ext cx="61463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автоматическое </a:t>
            </a:r>
          </a:p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информирование поставщиков</a:t>
            </a:r>
          </a:p>
        </p:txBody>
      </p:sp>
    </p:spTree>
    <p:extLst>
      <p:ext uri="{BB962C8B-B14F-4D97-AF65-F5344CB8AC3E}">
        <p14:creationId xmlns:p14="http://schemas.microsoft.com/office/powerpoint/2010/main" val="93165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376" y="2993511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РЕГИСТРАЦИЯ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46996" y="1868808"/>
            <a:ext cx="838448" cy="783476"/>
            <a:chOff x="2899136" y="4860758"/>
            <a:chExt cx="1203091" cy="1124212"/>
          </a:xfrm>
        </p:grpSpPr>
        <p:sp>
          <p:nvSpPr>
            <p:cNvPr id="5" name="Капля 4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55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апля 5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chemeClr val="accent1">
                <a:lumMod val="75000"/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единительная линия 7"/>
          <p:cNvCxnSpPr>
            <a:stCxn id="5" idx="7"/>
          </p:cNvCxnSpPr>
          <p:nvPr/>
        </p:nvCxnSpPr>
        <p:spPr>
          <a:xfrm>
            <a:off x="1233457" y="2814522"/>
            <a:ext cx="1973" cy="87105"/>
          </a:xfrm>
          <a:prstGeom prst="line">
            <a:avLst/>
          </a:prstGeom>
          <a:ln w="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531470" y="1839829"/>
            <a:ext cx="838448" cy="783476"/>
            <a:chOff x="2899136" y="4860758"/>
            <a:chExt cx="1203091" cy="1124212"/>
          </a:xfrm>
        </p:grpSpPr>
        <p:sp>
          <p:nvSpPr>
            <p:cNvPr id="10" name="Капля 9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55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Капля 10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chemeClr val="accent1">
                <a:lumMod val="75000"/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12378" y="1831698"/>
            <a:ext cx="838448" cy="783476"/>
            <a:chOff x="2899136" y="4860758"/>
            <a:chExt cx="1203091" cy="1124212"/>
          </a:xfrm>
        </p:grpSpPr>
        <p:sp>
          <p:nvSpPr>
            <p:cNvPr id="14" name="Капля 13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1BB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Капля 14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rgbClr val="002060">
                <a:alpha val="5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1388983" y="2901659"/>
            <a:ext cx="2529414" cy="0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6800" y="2995192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ПУБЛИКАЦИЯ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ОФЕРТЫ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090236" y="2901627"/>
            <a:ext cx="2391572" cy="0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3701" y="2965521"/>
            <a:ext cx="23875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ПОИСК ОФЕРТЫ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ЗАКАЗЧИКОМ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ПРОВЕДЕНИЕ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КОТИРОВОЧНОЙ СЕССИИ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ИЛИ ЗАКУПКИ ПО ПОТРЕБНОСТИ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8709902" y="1835568"/>
            <a:ext cx="838448" cy="783476"/>
            <a:chOff x="2899136" y="4860758"/>
            <a:chExt cx="1203091" cy="1124212"/>
          </a:xfrm>
        </p:grpSpPr>
        <p:sp>
          <p:nvSpPr>
            <p:cNvPr id="22" name="Капля 21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55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chemeClr val="accent1">
                <a:lumMod val="75000"/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V="1">
            <a:off x="6639050" y="2890552"/>
            <a:ext cx="2470099" cy="2028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25318" y="3031119"/>
            <a:ext cx="144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ПОДПИСАНИЕ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ДОГОВОРА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927872" y="1837597"/>
            <a:ext cx="838448" cy="783476"/>
            <a:chOff x="2899136" y="4860758"/>
            <a:chExt cx="1203091" cy="1124212"/>
          </a:xfrm>
        </p:grpSpPr>
        <p:sp>
          <p:nvSpPr>
            <p:cNvPr id="28" name="Капля 27"/>
            <p:cNvSpPr/>
            <p:nvPr/>
          </p:nvSpPr>
          <p:spPr>
            <a:xfrm rot="8132744">
              <a:off x="2899136" y="4860758"/>
              <a:ext cx="1124212" cy="1124212"/>
            </a:xfrm>
            <a:prstGeom prst="teardrop">
              <a:avLst/>
            </a:prstGeom>
            <a:solidFill>
              <a:srgbClr val="B4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Капля 28"/>
            <p:cNvSpPr/>
            <p:nvPr/>
          </p:nvSpPr>
          <p:spPr>
            <a:xfrm rot="8132744">
              <a:off x="3086828" y="5320066"/>
              <a:ext cx="1015399" cy="632670"/>
            </a:xfrm>
            <a:prstGeom prst="teardrop">
              <a:avLst/>
            </a:prstGeom>
            <a:solidFill>
              <a:srgbClr val="DB015E">
                <a:alpha val="5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69396" y="4962567"/>
              <a:ext cx="774210" cy="774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9347155" y="2891745"/>
            <a:ext cx="1979964" cy="835"/>
          </a:xfrm>
          <a:prstGeom prst="line">
            <a:avLst/>
          </a:prstGeom>
          <a:ln w="19050">
            <a:solidFill>
              <a:srgbClr val="55C3D8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02954" y="3002329"/>
            <a:ext cx="1411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ИСПОЛНЕНИЕ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ДОГОВОРА</a:t>
            </a:r>
          </a:p>
        </p:txBody>
      </p:sp>
      <p:pic>
        <p:nvPicPr>
          <p:cNvPr id="35" name="Picture 5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19" y="2041074"/>
            <a:ext cx="276698" cy="2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Картинки по запросу пнгhtubcnhfwb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66" y="2031815"/>
            <a:ext cx="295216" cy="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Картинки по запросу пнг лис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54" y="2036043"/>
            <a:ext cx="294482" cy="2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Картинки по запросу пнг луп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67" y="2017885"/>
            <a:ext cx="314483" cy="3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Картинки по запросу пнг лист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0" y="2046336"/>
            <a:ext cx="331783" cy="3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344575" y="21872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0999" y="214108"/>
            <a:ext cx="438916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бизнес-процесс работы на портале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8551" y="3696388"/>
            <a:ext cx="26212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Единый механизм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регистрации на основе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ключа электронной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подписи, выданного любой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электронной торговой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Площадкой по 44-ФЗ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1247" y="4015477"/>
            <a:ext cx="2803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Заключение напрямую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с единственным поставщиком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или организация закупочной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процедуры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19781" y="3891500"/>
            <a:ext cx="2715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Оферты классифицированы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По группам: товары, работы,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услуги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59707" y="3860357"/>
            <a:ext cx="2210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Заключение договора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в электронном виде,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подтвержденного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rgbClr val="55C3D8"/>
                </a:solidFill>
              </a:rPr>
              <a:t>ЭЦП 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участников закупочной</a:t>
            </a:r>
          </a:p>
          <a:p>
            <a:r>
              <a:rPr lang="ru-RU" sz="1600" dirty="0">
                <a:solidFill>
                  <a:srgbClr val="55C3D8"/>
                </a:solidFill>
                <a:latin typeface="+mj-lt"/>
              </a:rPr>
              <a:t>процедуры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5617" y="299801"/>
            <a:ext cx="2180991" cy="4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7323" y="2723916"/>
            <a:ext cx="3074520" cy="126016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Зайти на сайт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zakupki.mos.ru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Выбрать вкладку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Регистрация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987323" y="1932047"/>
            <a:ext cx="81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</a:p>
        </p:txBody>
      </p:sp>
      <p:sp>
        <p:nvSpPr>
          <p:cNvPr id="5" name="Овал 4"/>
          <p:cNvSpPr/>
          <p:nvPr/>
        </p:nvSpPr>
        <p:spPr>
          <a:xfrm>
            <a:off x="1154084" y="2323845"/>
            <a:ext cx="368241" cy="368241"/>
          </a:xfrm>
          <a:prstGeom prst="ellipse">
            <a:avLst/>
          </a:prstGeom>
          <a:noFill/>
          <a:ln w="107950">
            <a:solidFill>
              <a:srgbClr val="55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6"/>
            <a:endCxn id="22" idx="2"/>
          </p:cNvCxnSpPr>
          <p:nvPr/>
        </p:nvCxnSpPr>
        <p:spPr>
          <a:xfrm>
            <a:off x="1522325" y="2507966"/>
            <a:ext cx="3580704" cy="9357"/>
          </a:xfrm>
          <a:prstGeom prst="line">
            <a:avLst/>
          </a:prstGeom>
          <a:ln w="19050">
            <a:solidFill>
              <a:srgbClr val="55C3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4937320" y="1932047"/>
            <a:ext cx="81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82152" y="2991567"/>
            <a:ext cx="2659506" cy="29991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Регистрация по усиленной квалифицированной ЭП</a:t>
            </a:r>
          </a:p>
          <a:p>
            <a:pPr algn="just">
              <a:lnSpc>
                <a:spcPts val="1500"/>
              </a:lnSpc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endCxn id="23" idx="2"/>
          </p:cNvCxnSpPr>
          <p:nvPr/>
        </p:nvCxnSpPr>
        <p:spPr>
          <a:xfrm>
            <a:off x="5471270" y="2517322"/>
            <a:ext cx="3977973" cy="30603"/>
          </a:xfrm>
          <a:prstGeom prst="line">
            <a:avLst/>
          </a:prstGeom>
          <a:ln w="19050">
            <a:solidFill>
              <a:srgbClr val="DA0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97971" y="3353999"/>
            <a:ext cx="2950890" cy="12464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ЕЭТП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Сбербанк-АСТ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НЭП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03029" y="2333202"/>
            <a:ext cx="368241" cy="368241"/>
          </a:xfrm>
          <a:prstGeom prst="ellipse">
            <a:avLst/>
          </a:prstGeom>
          <a:noFill/>
          <a:ln w="107950">
            <a:solidFill>
              <a:srgbClr val="55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49243" y="2363804"/>
            <a:ext cx="368241" cy="368241"/>
          </a:xfrm>
          <a:prstGeom prst="ellipse">
            <a:avLst/>
          </a:prstGeom>
          <a:noFill/>
          <a:ln w="107950">
            <a:solidFill>
              <a:srgbClr val="DA0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flipH="1">
            <a:off x="9227668" y="1932047"/>
            <a:ext cx="81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821824" y="2482503"/>
            <a:ext cx="3074520" cy="126016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Заполнить сведения о компании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 специальной </a:t>
            </a:r>
            <a:r>
              <a:rPr lang="ru-RU" sz="1600" b="1" dirty="0">
                <a:solidFill>
                  <a:schemeClr val="bg1"/>
                </a:solidFill>
              </a:rPr>
              <a:t>форме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59163" y="1020931"/>
            <a:ext cx="108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B015E"/>
                </a:solidFill>
              </a:rPr>
              <a:t>II </a:t>
            </a:r>
            <a:r>
              <a:rPr lang="ru-RU" sz="2400" b="1" dirty="0">
                <a:solidFill>
                  <a:srgbClr val="DB015E"/>
                </a:solidFill>
              </a:rPr>
              <a:t>ЭТАП</a:t>
            </a:r>
            <a:endParaRPr lang="ru-RU" sz="2400" dirty="0">
              <a:solidFill>
                <a:srgbClr val="DB015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95374" y="1095344"/>
            <a:ext cx="1005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5C3D8"/>
                </a:solidFill>
              </a:rPr>
              <a:t>I </a:t>
            </a:r>
            <a:r>
              <a:rPr lang="ru-RU" sz="2400" b="1" dirty="0">
                <a:solidFill>
                  <a:srgbClr val="55C3D8"/>
                </a:solidFill>
              </a:rPr>
              <a:t>ЭТАП</a:t>
            </a:r>
            <a:endParaRPr lang="ru-RU" sz="2400" dirty="0">
              <a:solidFill>
                <a:srgbClr val="55C3D8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23176" y="5740048"/>
            <a:ext cx="6581170" cy="0"/>
          </a:xfrm>
          <a:prstGeom prst="line">
            <a:avLst/>
          </a:prstGeom>
          <a:ln w="12700">
            <a:solidFill>
              <a:srgbClr val="1BB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76" y="5420602"/>
            <a:ext cx="4548043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ПОСЛЕ ПОЛНОЙ РЕГИСТРАЦИИ ДОСТУПНО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6676" y="5929545"/>
            <a:ext cx="5343525" cy="541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Gotham Pro"/>
              </a:rPr>
              <a:t>Размещение оферт, в </a:t>
            </a:r>
            <a:r>
              <a:rPr lang="ru-RU" sz="1400" b="1" dirty="0" err="1">
                <a:solidFill>
                  <a:schemeClr val="bg1"/>
                </a:solidFill>
                <a:latin typeface="Gotham Pro"/>
              </a:rPr>
              <a:t>т.ч</a:t>
            </a:r>
            <a:r>
              <a:rPr lang="ru-RU" sz="1400" b="1" dirty="0">
                <a:solidFill>
                  <a:schemeClr val="bg1"/>
                </a:solidFill>
                <a:latin typeface="Gotham Pro"/>
              </a:rPr>
              <a:t>. массовая загрузка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Gotham Pro"/>
              </a:rPr>
              <a:t>Участие в закупках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1798" y="183736"/>
            <a:ext cx="3697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порядок регистрации на Портале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080201" y="3357958"/>
            <a:ext cx="5343525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RTS Tender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>
              <a:lnSpc>
                <a:spcPts val="1500"/>
              </a:lnSpc>
            </a:pP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</a:rPr>
              <a:t>Zakaz</a:t>
            </a:r>
            <a:r>
              <a:rPr lang="en-US" sz="2400" b="1" dirty="0">
                <a:solidFill>
                  <a:schemeClr val="bg1"/>
                </a:solidFill>
              </a:rPr>
              <a:t> RF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>
              <a:lnSpc>
                <a:spcPts val="1500"/>
              </a:lnSpc>
            </a:pPr>
            <a:endParaRPr lang="ru-RU" sz="2400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1"/>
                </a:solidFill>
              </a:rPr>
              <a:t>Госзакупки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9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1798" y="183736"/>
            <a:ext cx="3697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порядок регистрации на Портале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88" y="1023967"/>
            <a:ext cx="10298927" cy="55685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676634" y="309562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C3D8"/>
                </a:solidFill>
              </a:rPr>
              <a:t>1</a:t>
            </a:r>
            <a:endParaRPr lang="ru-RU" sz="2400" dirty="0">
              <a:solidFill>
                <a:srgbClr val="55C3D8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76634" y="3741553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C3D8"/>
                </a:solidFill>
              </a:rPr>
              <a:t>2</a:t>
            </a:r>
            <a:endParaRPr lang="ru-RU" sz="2400" dirty="0">
              <a:solidFill>
                <a:srgbClr val="55C3D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76634" y="4350424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C3D8"/>
                </a:solidFill>
              </a:rPr>
              <a:t>3</a:t>
            </a:r>
            <a:endParaRPr lang="ru-RU" sz="2400" dirty="0">
              <a:solidFill>
                <a:srgbClr val="55C3D8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0259" y="5521999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C3D8"/>
                </a:solidFill>
              </a:rPr>
              <a:t>4</a:t>
            </a:r>
            <a:endParaRPr lang="ru-RU" sz="2400" dirty="0">
              <a:solidFill>
                <a:srgbClr val="55C3D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37768" y="5521999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5C3D8"/>
                </a:solidFill>
              </a:rPr>
              <a:t>5</a:t>
            </a:r>
            <a:endParaRPr lang="ru-RU" sz="2400" dirty="0">
              <a:solidFill>
                <a:srgbClr val="55C3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7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1798" y="183736"/>
            <a:ext cx="3697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порядок регистрации на Портале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3074" name="Picture 2" descr="http://zakupki.mos.ru/Content/design/images/guide/_2017-12-19_html_2e08c05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8"/>
          <a:stretch/>
        </p:blipFill>
        <p:spPr bwMode="auto">
          <a:xfrm>
            <a:off x="2790101" y="1242164"/>
            <a:ext cx="65817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3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98" y="183736"/>
            <a:ext cx="369739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Публикация</a:t>
            </a:r>
          </a:p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оферт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84" y="3636173"/>
            <a:ext cx="2242072" cy="30041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1308385" y="1261584"/>
            <a:ext cx="4119939" cy="578882"/>
          </a:xfrm>
          <a:prstGeom prst="roundRect">
            <a:avLst/>
          </a:prstGeom>
          <a:ln w="19050" cap="rnd" cmpd="sng">
            <a:solidFill>
              <a:srgbClr val="DA015E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Gotham Pro"/>
              </a:rPr>
              <a:t>На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Gotham Pro"/>
              </a:rPr>
              <a:t>Портале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otham Pro"/>
              </a:rPr>
              <a:t> все оферты классифицированы 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Gotham Pro"/>
              </a:rPr>
              <a:t>в зависимости от вида продукции по группам:</a:t>
            </a:r>
            <a:endParaRPr lang="ru-RU" sz="14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918" y="3982635"/>
            <a:ext cx="2535958" cy="1807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255" y="5044014"/>
            <a:ext cx="2484116" cy="173773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/>
          <a:srcRect l="1537" r="5390"/>
          <a:stretch/>
        </p:blipFill>
        <p:spPr>
          <a:xfrm>
            <a:off x="8485462" y="3875122"/>
            <a:ext cx="2006917" cy="26803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TextBox 40"/>
          <p:cNvSpPr txBox="1"/>
          <p:nvPr/>
        </p:nvSpPr>
        <p:spPr>
          <a:xfrm flipH="1">
            <a:off x="1129143" y="2068821"/>
            <a:ext cx="81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</a:p>
        </p:txBody>
      </p:sp>
      <p:sp>
        <p:nvSpPr>
          <p:cNvPr id="42" name="Овал 41"/>
          <p:cNvSpPr/>
          <p:nvPr/>
        </p:nvSpPr>
        <p:spPr>
          <a:xfrm>
            <a:off x="1295904" y="2460619"/>
            <a:ext cx="368241" cy="368241"/>
          </a:xfrm>
          <a:prstGeom prst="ellipse">
            <a:avLst/>
          </a:prstGeom>
          <a:noFill/>
          <a:ln w="107950">
            <a:solidFill>
              <a:srgbClr val="1BB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42" idx="6"/>
            <a:endCxn id="44" idx="2"/>
          </p:cNvCxnSpPr>
          <p:nvPr/>
        </p:nvCxnSpPr>
        <p:spPr>
          <a:xfrm flipV="1">
            <a:off x="1664145" y="2635528"/>
            <a:ext cx="3601700" cy="9212"/>
          </a:xfrm>
          <a:prstGeom prst="line">
            <a:avLst/>
          </a:prstGeom>
          <a:ln w="19050">
            <a:solidFill>
              <a:srgbClr val="1BB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265845" y="2451407"/>
            <a:ext cx="368241" cy="368241"/>
          </a:xfrm>
          <a:prstGeom prst="ellipse">
            <a:avLst/>
          </a:prstGeom>
          <a:noFill/>
          <a:ln w="107950">
            <a:solidFill>
              <a:srgbClr val="1BB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4" idx="6"/>
            <a:endCxn id="49" idx="2"/>
          </p:cNvCxnSpPr>
          <p:nvPr/>
        </p:nvCxnSpPr>
        <p:spPr>
          <a:xfrm>
            <a:off x="5634086" y="2635528"/>
            <a:ext cx="3718509" cy="14096"/>
          </a:xfrm>
          <a:prstGeom prst="line">
            <a:avLst/>
          </a:prstGeom>
          <a:ln w="19050">
            <a:solidFill>
              <a:srgbClr val="1BB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flipH="1">
            <a:off x="5089587" y="2051565"/>
            <a:ext cx="81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26529" y="2858576"/>
            <a:ext cx="3750196" cy="85681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+mj-lt"/>
              </a:rPr>
              <a:t>Заполнение информации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+mj-lt"/>
              </a:rPr>
              <a:t>об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оферте,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включая соответствующую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+mj-lt"/>
              </a:rPr>
              <a:t>позицию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классификатора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22472" y="2582923"/>
            <a:ext cx="3828057" cy="126016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На Портале все оферты классифицированы в логике и терминологии  поставщика, но с учетом привязки к </a:t>
            </a:r>
            <a:r>
              <a:rPr lang="ru-RU" sz="1400" b="1" dirty="0">
                <a:solidFill>
                  <a:schemeClr val="bg1"/>
                </a:solidFill>
              </a:rPr>
              <a:t>КПГЗ и далее ОКПД-2</a:t>
            </a:r>
          </a:p>
        </p:txBody>
      </p:sp>
      <p:sp>
        <p:nvSpPr>
          <p:cNvPr id="49" name="Овал 48"/>
          <p:cNvSpPr/>
          <p:nvPr/>
        </p:nvSpPr>
        <p:spPr>
          <a:xfrm>
            <a:off x="9352595" y="2465503"/>
            <a:ext cx="368241" cy="368241"/>
          </a:xfrm>
          <a:prstGeom prst="ellipse">
            <a:avLst/>
          </a:prstGeom>
          <a:noFill/>
          <a:ln w="107950">
            <a:solidFill>
              <a:srgbClr val="1BB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 flipH="1">
            <a:off x="9176337" y="2065661"/>
            <a:ext cx="810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829870" y="2781572"/>
            <a:ext cx="4313575" cy="126016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Публикация оферты на </a:t>
            </a:r>
            <a:r>
              <a:rPr lang="ru-RU" sz="1400" b="1" dirty="0">
                <a:solidFill>
                  <a:schemeClr val="bg1"/>
                </a:solidFill>
              </a:rPr>
              <a:t>Портале поставщиков.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Оферта доступна для поиска заказчиками по </a:t>
            </a:r>
            <a:r>
              <a:rPr lang="ru-RU" sz="1400" b="1" dirty="0">
                <a:solidFill>
                  <a:schemeClr val="bg1"/>
                </a:solidFill>
              </a:rPr>
              <a:t>КПГЗ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Возможность создания </a:t>
            </a:r>
            <a:r>
              <a:rPr lang="ru-RU" sz="1400" b="1" dirty="0">
                <a:solidFill>
                  <a:schemeClr val="bg1"/>
                </a:solidFill>
              </a:rPr>
              <a:t>котировочной сессии </a:t>
            </a:r>
            <a:r>
              <a:rPr lang="ru-RU" sz="1400" dirty="0">
                <a:solidFill>
                  <a:schemeClr val="bg1"/>
                </a:solidFill>
              </a:rPr>
              <a:t>по опубликованной </a:t>
            </a:r>
            <a:r>
              <a:rPr lang="ru-RU" sz="1400" b="1" dirty="0">
                <a:solidFill>
                  <a:schemeClr val="bg1"/>
                </a:solidFill>
              </a:rPr>
              <a:t>оферте</a:t>
            </a:r>
          </a:p>
          <a:p>
            <a:pPr algn="just"/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75865" y="1110708"/>
            <a:ext cx="1639196" cy="292711"/>
          </a:xfrm>
          <a:prstGeom prst="roundRect">
            <a:avLst/>
          </a:prstGeom>
          <a:solidFill>
            <a:srgbClr val="DB01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ТОВАРЫ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775865" y="1432631"/>
            <a:ext cx="1639196" cy="292711"/>
          </a:xfrm>
          <a:prstGeom prst="roundRect">
            <a:avLst/>
          </a:prstGeom>
          <a:solidFill>
            <a:srgbClr val="DB01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РАБОТЫ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790818" y="1747022"/>
            <a:ext cx="1631172" cy="291278"/>
          </a:xfrm>
          <a:prstGeom prst="roundRect">
            <a:avLst/>
          </a:prstGeom>
          <a:solidFill>
            <a:srgbClr val="DB015E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326" tIns="64663" rIns="129326" bIns="64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УСЛУГИ</a:t>
            </a:r>
          </a:p>
        </p:txBody>
      </p:sp>
      <p:cxnSp>
        <p:nvCxnSpPr>
          <p:cNvPr id="55" name="Прямая соединительная линия 54"/>
          <p:cNvCxnSpPr>
            <a:stCxn id="33" idx="3"/>
            <a:endCxn id="52" idx="1"/>
          </p:cNvCxnSpPr>
          <p:nvPr/>
        </p:nvCxnSpPr>
        <p:spPr>
          <a:xfrm flipV="1">
            <a:off x="5428324" y="1257064"/>
            <a:ext cx="347541" cy="293961"/>
          </a:xfrm>
          <a:prstGeom prst="line">
            <a:avLst/>
          </a:prstGeom>
          <a:ln>
            <a:solidFill>
              <a:srgbClr val="DA0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407945" y="1549775"/>
            <a:ext cx="367920" cy="10417"/>
          </a:xfrm>
          <a:prstGeom prst="line">
            <a:avLst/>
          </a:prstGeom>
          <a:ln>
            <a:solidFill>
              <a:srgbClr val="DA0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411978" y="1569566"/>
            <a:ext cx="363887" cy="307682"/>
          </a:xfrm>
          <a:prstGeom prst="line">
            <a:avLst/>
          </a:prstGeom>
          <a:ln>
            <a:solidFill>
              <a:srgbClr val="DA0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3361" y="3616057"/>
            <a:ext cx="1031107" cy="22703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321797" y="3715395"/>
            <a:ext cx="454068" cy="0"/>
          </a:xfrm>
          <a:prstGeom prst="straightConnector1">
            <a:avLst/>
          </a:prstGeom>
          <a:ln>
            <a:solidFill>
              <a:srgbClr val="ED116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2282" y="353973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ЕАИСТ</a:t>
            </a:r>
          </a:p>
        </p:txBody>
      </p:sp>
    </p:spTree>
    <p:extLst>
      <p:ext uri="{BB962C8B-B14F-4D97-AF65-F5344CB8AC3E}">
        <p14:creationId xmlns:p14="http://schemas.microsoft.com/office/powerpoint/2010/main" val="24727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98" y="183736"/>
            <a:ext cx="369739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Публикация</a:t>
            </a:r>
          </a:p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оферт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12607" y="1300338"/>
            <a:ext cx="5469068" cy="4543249"/>
            <a:chOff x="84007" y="1019351"/>
            <a:chExt cx="4866047" cy="4028899"/>
          </a:xfrm>
        </p:grpSpPr>
        <p:pic>
          <p:nvPicPr>
            <p:cNvPr id="4098" name="Picture 2" descr="http://zakupki.mos.ru/Content/design/images/guide/_2017-12-19_html_7c89bcb5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959"/>
            <a:stretch/>
          </p:blipFill>
          <p:spPr bwMode="auto">
            <a:xfrm>
              <a:off x="84007" y="1019351"/>
              <a:ext cx="4865095" cy="241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zakupki.mos.ru/Content/design/images/guide/_2017-12-19_html_7c89bcb5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55" b="32263"/>
            <a:stretch/>
          </p:blipFill>
          <p:spPr bwMode="auto">
            <a:xfrm>
              <a:off x="84007" y="3438321"/>
              <a:ext cx="4866047" cy="1609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2" descr="http://zakupki.mos.ru/Content/design/images/guide/_2017-12-19_html_7c89bcb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3"/>
          <a:stretch/>
        </p:blipFill>
        <p:spPr bwMode="auto">
          <a:xfrm>
            <a:off x="6251768" y="3491789"/>
            <a:ext cx="5467998" cy="23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0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" y="0"/>
            <a:ext cx="12222022" cy="687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5373" y="18835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ПОРТАЛ </a:t>
            </a:r>
          </a:p>
          <a:p>
            <a:pPr algn="r">
              <a:lnSpc>
                <a:spcPct val="80000"/>
              </a:lnSpc>
            </a:pPr>
            <a:r>
              <a:rPr lang="ru-RU" sz="3000" b="1" dirty="0">
                <a:solidFill>
                  <a:schemeClr val="bg1"/>
                </a:solidFill>
              </a:rPr>
              <a:t>ПОСТАВЩИКОВ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98" y="183736"/>
            <a:ext cx="369739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Публикация</a:t>
            </a:r>
          </a:p>
          <a:p>
            <a:pPr algn="l"/>
            <a:r>
              <a:rPr lang="ru-RU" b="0" dirty="0">
                <a:solidFill>
                  <a:srgbClr val="55C3D8"/>
                </a:solidFill>
                <a:latin typeface="+mj-lt"/>
              </a:rPr>
              <a:t>оферт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11EE5-6494-47D8-B969-BA1C411F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5592" y="359125"/>
            <a:ext cx="2180991" cy="480218"/>
          </a:xfrm>
          <a:prstGeom prst="rect">
            <a:avLst/>
          </a:prstGeom>
        </p:spPr>
      </p:pic>
      <p:pic>
        <p:nvPicPr>
          <p:cNvPr id="7170" name="Picture 2" descr="http://zakupki.mos.ru/Content/design/images/guide/_2017-12-19_html_8d01502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/>
          <a:stretch/>
        </p:blipFill>
        <p:spPr bwMode="auto">
          <a:xfrm>
            <a:off x="575125" y="1170838"/>
            <a:ext cx="5260552" cy="44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akupki.mos.ru/Content/design/images/guide/_2017-12-19_html_1e7c7ed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3"/>
          <a:stretch/>
        </p:blipFill>
        <p:spPr bwMode="auto">
          <a:xfrm>
            <a:off x="6458717" y="1170838"/>
            <a:ext cx="5264535" cy="32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zakupki.mos.ru/Content/design/images/guide/_2017-12-19_html_add223a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b="15918"/>
          <a:stretch/>
        </p:blipFill>
        <p:spPr bwMode="auto">
          <a:xfrm>
            <a:off x="6458716" y="4418165"/>
            <a:ext cx="5264535" cy="17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242634" y="3264005"/>
            <a:ext cx="62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55C3D8"/>
                </a:solidFill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21797" y="3648724"/>
            <a:ext cx="62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55C3D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5601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43727</TotalTime>
  <Words>705</Words>
  <Application>Microsoft Office PowerPoint</Application>
  <PresentationFormat>Широкоэкранный</PresentationFormat>
  <Paragraphs>283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ArialNarrow</vt:lpstr>
      <vt:lpstr>Calibri</vt:lpstr>
      <vt:lpstr>Calibri Light</vt:lpstr>
      <vt:lpstr>DINPro-Bold</vt:lpstr>
      <vt:lpstr>DINPro-Medium</vt:lpstr>
      <vt:lpstr>Gotham Pro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Бахорина Алиса Евгеньевна</dc:creator>
  <cp:lastModifiedBy>Александр Грибанов</cp:lastModifiedBy>
  <cp:revision>69</cp:revision>
  <dcterms:created xsi:type="dcterms:W3CDTF">2018-03-06T10:31:27Z</dcterms:created>
  <dcterms:modified xsi:type="dcterms:W3CDTF">2018-10-09T14:45:17Z</dcterms:modified>
</cp:coreProperties>
</file>