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0D95A-21A7-401C-AAAD-68E9C07E356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C8E2-ADFD-450F-BF14-5C039910B6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2708920"/>
            <a:ext cx="4824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ЕРВИСЫ ПРОВЕРКИ КОНТРАГЕНТА И РАСЧЕТА НМЦК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ЛИЧНОМ КАБИНЕТЕ АО «ЕЭТП»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33265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ПРОВЕРКА КОНТРАГЕНТА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9436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3053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3933056"/>
            <a:ext cx="3960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"Дерево связей"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Позволяет просматривать взаимосвязи между компаниями и проверять их аффилированность. На интерактивной схеме информация структурирована и легко доступна для восприятия.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7544" y="3861048"/>
            <a:ext cx="4320480" cy="2304256"/>
          </a:xfrm>
          <a:prstGeom prst="wedgeRoundRectCallout">
            <a:avLst>
              <a:gd name="adj1" fmla="val -31578"/>
              <a:gd name="adj2" fmla="val -109664"/>
              <a:gd name="adj3" fmla="val 16667"/>
            </a:avLst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3"/>
          <p:cNvSpPr/>
          <p:nvPr/>
        </p:nvSpPr>
        <p:spPr>
          <a:xfrm>
            <a:off x="381000" y="327025"/>
            <a:ext cx="1969198" cy="547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http://uralmetallstroy.ru/media/Images/Russia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4464495" cy="2455564"/>
          </a:xfrm>
          <a:prstGeom prst="rect">
            <a:avLst/>
          </a:prstGeom>
          <a:noFill/>
        </p:spPr>
      </p:pic>
      <p:sp>
        <p:nvSpPr>
          <p:cNvPr id="10" name="object 13"/>
          <p:cNvSpPr/>
          <p:nvPr/>
        </p:nvSpPr>
        <p:spPr>
          <a:xfrm>
            <a:off x="381000" y="327024"/>
            <a:ext cx="2102768" cy="581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347864" y="2606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ПРЕИМУЩЕСТВА РАБОТЫ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155679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Отсутствие аналогов на мировом рынке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220486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Удобно, просто всегда доступно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278092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Интуитивно понятный интерфейс и лингвистический умный поиск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378904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Постоянное обновление базы данных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237312"/>
            <a:ext cx="4716016" cy="4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ашивка 17"/>
          <p:cNvSpPr/>
          <p:nvPr/>
        </p:nvSpPr>
        <p:spPr>
          <a:xfrm>
            <a:off x="683568" y="170080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683568" y="2348880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683568" y="3068960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683568" y="3933056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18616" y="3140968"/>
            <a:ext cx="6248400" cy="194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1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Чернов Владислав Владимирович</a:t>
            </a:r>
          </a:p>
          <a:p>
            <a:pPr algn="ctr"/>
            <a:r>
              <a:rPr lang="ru-RU" sz="1600" b="1" spc="1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направления</a:t>
            </a:r>
          </a:p>
          <a:p>
            <a:pPr algn="ctr"/>
            <a:r>
              <a:rPr lang="ru-RU" sz="1600" b="1" spc="1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работе с органами государственной власти</a:t>
            </a:r>
          </a:p>
          <a:p>
            <a:pPr algn="ctr"/>
            <a:r>
              <a:rPr lang="ru-RU" sz="1600" b="1" spc="1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(495)-276-16-26, доб. 2680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Моб.: 8 (916) 808-40-25;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pc="1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v.chernov@roseltorg.ru</a:t>
            </a:r>
            <a:endParaRPr lang="ru-RU" sz="1600" b="1" spc="1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13"/>
          <p:cNvSpPr/>
          <p:nvPr/>
        </p:nvSpPr>
        <p:spPr>
          <a:xfrm>
            <a:off x="381000" y="327025"/>
            <a:ext cx="1969198" cy="547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7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7055" y="1546651"/>
            <a:ext cx="4104456" cy="12003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20072" y="3326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 СЕРВИСЕ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270892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Доступен заказчикам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АО « ЕЭТП» на безвозмездной основе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8032" y="1546650"/>
            <a:ext cx="57961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Сервисы интегрированы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в личный кабинет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 национального оператора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object 13"/>
          <p:cNvSpPr/>
          <p:nvPr/>
        </p:nvSpPr>
        <p:spPr>
          <a:xfrm>
            <a:off x="179512" y="260648"/>
            <a:ext cx="2808312" cy="864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9144000" cy="27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220072" y="2420888"/>
            <a:ext cx="3456384" cy="1656184"/>
          </a:xfrm>
          <a:prstGeom prst="wedgeRoundRectCallout">
            <a:avLst>
              <a:gd name="adj1" fmla="val 2292"/>
              <a:gd name="adj2" fmla="val 75059"/>
              <a:gd name="adj3" fmla="val 16667"/>
            </a:avLst>
          </a:prstGeom>
          <a:solidFill>
            <a:schemeClr val="accent5">
              <a:lumMod val="40000"/>
              <a:lumOff val="6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2040" y="2606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РАСЧЕТ НМЦК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6539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35896" y="5733256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поисковой строке можно использовать код ОКПД 2 либо наименование товара или МНН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0800000">
            <a:off x="3635896" y="5777880"/>
            <a:ext cx="3312368" cy="1080120"/>
          </a:xfrm>
          <a:prstGeom prst="wedgeRoundRectCallout">
            <a:avLst>
              <a:gd name="adj1" fmla="val 52985"/>
              <a:gd name="adj2" fmla="val 109046"/>
              <a:gd name="adj3" fmla="val 16667"/>
            </a:avLst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120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6400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7141045" cy="280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60032" y="2606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РАСЧЕТ НМЦК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5301208"/>
            <a:ext cx="2088232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1124744"/>
            <a:ext cx="2016224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1052736"/>
            <a:ext cx="2016224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5373216"/>
            <a:ext cx="2016224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1124744"/>
            <a:ext cx="2016224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5896" y="5301208"/>
            <a:ext cx="2016224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544522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Автоматический подсчет показателей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544522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Полная интеграция с ОКПД 2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551723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Возможность изменения количества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119675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Формирование НМЦК сразу по нескольким позициям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888" y="112474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Возможность изменения единиц измерения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240" y="112474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Возможность фильтрации позиций  по ОКПД 2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139952" y="213285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619672" y="2060848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19672" y="2060848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411760" y="4509120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355976" y="4941168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860032" y="1988840"/>
            <a:ext cx="21602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7884368" y="4437112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ject 13"/>
          <p:cNvSpPr/>
          <p:nvPr/>
        </p:nvSpPr>
        <p:spPr>
          <a:xfrm>
            <a:off x="381000" y="327025"/>
            <a:ext cx="1969198" cy="547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6086598" cy="25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46386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021288"/>
            <a:ext cx="1847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4048" y="3326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РАСЧЕТ НМЦК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124744"/>
            <a:ext cx="2088232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420888"/>
            <a:ext cx="2016224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3861048"/>
            <a:ext cx="2016224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5229200"/>
            <a:ext cx="2016224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12474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Доступ к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полному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перечню контрактов по указанной позиции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49289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Анализ контрактов по дате заключения 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региону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93305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Возможность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замены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подобранных контрактов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537321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Возможность корректировки цен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067944" y="3933056"/>
            <a:ext cx="4680520" cy="1296144"/>
          </a:xfrm>
          <a:prstGeom prst="wedgeRoundRectCallout">
            <a:avLst>
              <a:gd name="adj1" fmla="val 33509"/>
              <a:gd name="adj2" fmla="val -80495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131840" y="52292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РАСЧЕТ НМЦК  менее 1 мин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8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301208"/>
            <a:ext cx="228600" cy="228600"/>
          </a:xfrm>
          <a:prstGeom prst="rect">
            <a:avLst/>
          </a:prstGeom>
          <a:noFill/>
        </p:spPr>
      </p:pic>
      <p:pic>
        <p:nvPicPr>
          <p:cNvPr id="19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877272"/>
            <a:ext cx="228600" cy="2286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203848" y="57332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Моментальная выгрузка по форме обоснования НМЦК</a:t>
            </a:r>
            <a:endParaRPr lang="ru-RU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3" name="object 13"/>
          <p:cNvSpPr/>
          <p:nvPr/>
        </p:nvSpPr>
        <p:spPr>
          <a:xfrm>
            <a:off x="381000" y="332656"/>
            <a:ext cx="2390800" cy="6480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0032" y="26064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РАСЧЕТ НМЦК МЕДИКАМЕНТЫ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67644" y="5413575"/>
            <a:ext cx="2016224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920" y="5445224"/>
            <a:ext cx="2160240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51920" y="544522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Возможность изменения  формы выпуска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558924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Возможность изменения дозировки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558924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Формирование НМЦК сразу по нескольким позициям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5517232"/>
            <a:ext cx="2160240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89596"/>
            <a:ext cx="5148065" cy="14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727595" y="1736812"/>
            <a:ext cx="2304256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3"/>
          <p:cNvSpPr/>
          <p:nvPr/>
        </p:nvSpPr>
        <p:spPr>
          <a:xfrm>
            <a:off x="236984" y="332656"/>
            <a:ext cx="2750840" cy="792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724128" y="191683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Лингвистически умный поиск по МНН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5220072" y="206084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/>
          <p:nvPr/>
        </p:nvPicPr>
        <p:blipFill>
          <a:blip r:embed="rId4"/>
          <a:stretch>
            <a:fillRect/>
          </a:stretch>
        </p:blipFill>
        <p:spPr>
          <a:xfrm>
            <a:off x="940667" y="2908079"/>
            <a:ext cx="7838730" cy="2130415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5"/>
          <a:stretch>
            <a:fillRect/>
          </a:stretch>
        </p:blipFill>
        <p:spPr>
          <a:xfrm>
            <a:off x="962954" y="4437112"/>
            <a:ext cx="1106805" cy="1065530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6"/>
          <a:stretch>
            <a:fillRect/>
          </a:stretch>
        </p:blipFill>
        <p:spPr>
          <a:xfrm>
            <a:off x="-11159" y="3631476"/>
            <a:ext cx="1059904" cy="1004013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069759" y="4869160"/>
            <a:ext cx="702041" cy="54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367644" y="3973286"/>
            <a:ext cx="4356484" cy="1471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0"/>
          </p:cNvCxnSpPr>
          <p:nvPr/>
        </p:nvCxnSpPr>
        <p:spPr>
          <a:xfrm flipV="1">
            <a:off x="7740352" y="486916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2606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ПРОВЕРКА КОНТРАГЕНТА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120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6975"/>
            <a:ext cx="9144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ашивка 9"/>
          <p:cNvSpPr/>
          <p:nvPr/>
        </p:nvSpPr>
        <p:spPr>
          <a:xfrm rot="16200000">
            <a:off x="7315583" y="2397321"/>
            <a:ext cx="518046" cy="474103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2280" y="1916832"/>
            <a:ext cx="1008112" cy="43204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2214563"/>
            <a:ext cx="89820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4133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589240"/>
            <a:ext cx="914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869160"/>
            <a:ext cx="4391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2606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ПРОВЕРКА КОНТРАГЕНТА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3514725" cy="42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067944" y="1052736"/>
            <a:ext cx="2016224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112474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Поиск по ИНН, КПП ОГРН, названию, ФИО, телефону,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емейл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248" y="1052736"/>
            <a:ext cx="2016224" cy="936104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112474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Фильтры по ОКФС, ОКВЭД2, региону и т.д.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6300192" y="1340768"/>
            <a:ext cx="288032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13"/>
          <p:cNvSpPr/>
          <p:nvPr/>
        </p:nvSpPr>
        <p:spPr>
          <a:xfrm>
            <a:off x="381000" y="327024"/>
            <a:ext cx="2318792" cy="653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2606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ПРОВЕРКА КОНТРАГЕНТА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21297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ЕЖЕДНЕВНОЕ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ОБНОВЛЕНИЕ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БАЗЫ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ДАННЫХ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" name="Picture 10" descr="https://cosmoberry.ru/files/bigstock-exclamation-point-9027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628800"/>
            <a:ext cx="1843735" cy="14401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908720"/>
            <a:ext cx="691276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Регистрационные данные</a:t>
            </a:r>
            <a:endParaRPr lang="ru-RU" sz="1600" dirty="0" smtClean="0"/>
          </a:p>
          <a:p>
            <a:r>
              <a:rPr lang="ru-RU" sz="1400" dirty="0" smtClean="0"/>
              <a:t>Возможность получать выписку из ЕГРЮЛ и ЕГРИП в один клик,</a:t>
            </a:r>
          </a:p>
          <a:p>
            <a:r>
              <a:rPr lang="ru-RU" sz="1400" dirty="0" smtClean="0"/>
              <a:t> проверять массовость адреса и телефона.</a:t>
            </a:r>
          </a:p>
          <a:p>
            <a:r>
              <a:rPr lang="ru-RU" sz="1400" dirty="0" smtClean="0"/>
              <a:t>Возможность пользоваться актуальной базой телефонов, </a:t>
            </a:r>
          </a:p>
          <a:p>
            <a:r>
              <a:rPr lang="ru-RU" sz="1400" dirty="0" smtClean="0"/>
              <a:t>собранной из 13 открытых источников.</a:t>
            </a:r>
          </a:p>
          <a:p>
            <a:endParaRPr lang="ru-RU" sz="1400" b="1" dirty="0" smtClean="0"/>
          </a:p>
          <a:p>
            <a:r>
              <a:rPr lang="ru-RU" sz="1600" b="1" dirty="0" smtClean="0"/>
              <a:t>Госконтракты и реестр недобросовестных поставщиков</a:t>
            </a:r>
            <a:endParaRPr lang="ru-RU" sz="1600" dirty="0" smtClean="0"/>
          </a:p>
          <a:p>
            <a:r>
              <a:rPr lang="ru-RU" sz="1400" dirty="0" smtClean="0"/>
              <a:t>Информация о заключенных госконтрактах и по участию в госзакупках. </a:t>
            </a:r>
          </a:p>
          <a:p>
            <a:r>
              <a:rPr lang="ru-RU" sz="1400" dirty="0" smtClean="0"/>
              <a:t>Сервис поможет выяснить, насколько добросовестно исполняет компания </a:t>
            </a:r>
          </a:p>
          <a:p>
            <a:r>
              <a:rPr lang="ru-RU" sz="1400" dirty="0" smtClean="0"/>
              <a:t>свои обязательства по контрактам.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Экспресс-анализ финансовых показателей</a:t>
            </a:r>
          </a:p>
          <a:p>
            <a:r>
              <a:rPr lang="ru-RU" sz="1400" dirty="0"/>
              <a:t>На основе бухгалтерского баланса рассчитаны ликвидность, платежеспособность, </a:t>
            </a:r>
            <a:endParaRPr lang="ru-RU" sz="1400" dirty="0" smtClean="0"/>
          </a:p>
          <a:p>
            <a:r>
              <a:rPr lang="ru-RU" sz="1400" dirty="0" smtClean="0"/>
              <a:t>финансовая </a:t>
            </a:r>
            <a:r>
              <a:rPr lang="ru-RU" sz="1400" dirty="0"/>
              <a:t>устойчивость, рентабельность и чистые активы организаций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600" b="1" dirty="0"/>
              <a:t>Арбитражные дела и исполнительные производства</a:t>
            </a:r>
            <a:endParaRPr lang="ru-RU" sz="1600" dirty="0"/>
          </a:p>
          <a:p>
            <a:r>
              <a:rPr lang="ru-RU" sz="1400" dirty="0" smtClean="0"/>
              <a:t>Сервис сообщит насколько </a:t>
            </a:r>
            <a:r>
              <a:rPr lang="ru-RU" sz="1400" dirty="0"/>
              <a:t>благонадежной является интересующая фирма: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каких арбитражных спорах она участвовала, какое решение вынес суд, </a:t>
            </a:r>
            <a:endParaRPr lang="ru-RU" sz="1400" dirty="0" smtClean="0"/>
          </a:p>
          <a:p>
            <a:r>
              <a:rPr lang="ru-RU" sz="1400" dirty="0" smtClean="0"/>
              <a:t>кто </a:t>
            </a:r>
            <a:r>
              <a:rPr lang="ru-RU" sz="1400" dirty="0"/>
              <a:t>являлся остальными участниками.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600" b="1" dirty="0"/>
              <a:t>Индекс </a:t>
            </a:r>
            <a:r>
              <a:rPr lang="ru-RU" sz="1600" b="1" dirty="0" smtClean="0"/>
              <a:t>благонадежности</a:t>
            </a:r>
          </a:p>
          <a:p>
            <a:r>
              <a:rPr lang="ru-RU" sz="1400" dirty="0" smtClean="0"/>
              <a:t>Оценка юридических </a:t>
            </a:r>
            <a:r>
              <a:rPr lang="ru-RU" sz="1400" dirty="0"/>
              <a:t>лиц </a:t>
            </a:r>
            <a:r>
              <a:rPr lang="ru-RU" sz="1400" dirty="0" smtClean="0"/>
              <a:t>по </a:t>
            </a:r>
            <a:r>
              <a:rPr lang="ru-RU" sz="1400" dirty="0"/>
              <a:t>методике, разработанной ФНС. </a:t>
            </a:r>
            <a:endParaRPr lang="ru-RU" sz="1400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Лицензии </a:t>
            </a:r>
            <a:r>
              <a:rPr lang="ru-RU" sz="1600" b="1" dirty="0"/>
              <a:t>и патенты, товарные знаки</a:t>
            </a:r>
            <a:endParaRPr lang="ru-RU" sz="1600" dirty="0"/>
          </a:p>
          <a:p>
            <a:r>
              <a:rPr lang="ru-RU" sz="1400" dirty="0"/>
              <a:t>Сервис позволяет определить наличие у компании интеллектуальной собственности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разрешения на деятельность в определенных сферах</a:t>
            </a:r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08225"/>
            <a:ext cx="228600" cy="228600"/>
          </a:xfrm>
          <a:prstGeom prst="rect">
            <a:avLst/>
          </a:prstGeom>
          <a:noFill/>
        </p:spPr>
      </p:pic>
      <p:pic>
        <p:nvPicPr>
          <p:cNvPr id="13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28600" cy="228600"/>
          </a:xfrm>
          <a:prstGeom prst="rect">
            <a:avLst/>
          </a:prstGeom>
          <a:noFill/>
        </p:spPr>
      </p:pic>
      <p:pic>
        <p:nvPicPr>
          <p:cNvPr id="14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228600" cy="228600"/>
          </a:xfrm>
          <a:prstGeom prst="rect">
            <a:avLst/>
          </a:prstGeom>
          <a:noFill/>
        </p:spPr>
      </p:pic>
      <p:pic>
        <p:nvPicPr>
          <p:cNvPr id="15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45224"/>
            <a:ext cx="228600" cy="228600"/>
          </a:xfrm>
          <a:prstGeom prst="rect">
            <a:avLst/>
          </a:prstGeom>
          <a:noFill/>
        </p:spPr>
      </p:pic>
      <p:pic>
        <p:nvPicPr>
          <p:cNvPr id="16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228600" cy="228600"/>
          </a:xfrm>
          <a:prstGeom prst="rect">
            <a:avLst/>
          </a:prstGeom>
          <a:noFill/>
        </p:spPr>
      </p:pic>
      <p:pic>
        <p:nvPicPr>
          <p:cNvPr id="17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165304"/>
            <a:ext cx="228600" cy="228600"/>
          </a:xfrm>
          <a:prstGeom prst="rect">
            <a:avLst/>
          </a:prstGeom>
          <a:noFill/>
        </p:spPr>
      </p:pic>
      <p:sp>
        <p:nvSpPr>
          <p:cNvPr id="18" name="object 13"/>
          <p:cNvSpPr/>
          <p:nvPr/>
        </p:nvSpPr>
        <p:spPr>
          <a:xfrm>
            <a:off x="467544" y="260648"/>
            <a:ext cx="2160240" cy="648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396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v.chernov</cp:lastModifiedBy>
  <cp:revision>53</cp:revision>
  <dcterms:created xsi:type="dcterms:W3CDTF">2019-01-28T12:49:09Z</dcterms:created>
  <dcterms:modified xsi:type="dcterms:W3CDTF">2019-03-18T11:28:03Z</dcterms:modified>
</cp:coreProperties>
</file>