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8.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9.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30.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3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32.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3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3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35.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3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79" r:id="rId2"/>
    <p:sldMasterId id="2147484191" r:id="rId3"/>
    <p:sldMasterId id="2147484617" r:id="rId4"/>
    <p:sldMasterId id="2147484674" r:id="rId5"/>
    <p:sldMasterId id="2147484686" r:id="rId6"/>
    <p:sldMasterId id="2147484716" r:id="rId7"/>
    <p:sldMasterId id="2147484730" r:id="rId8"/>
    <p:sldMasterId id="2147484736" r:id="rId9"/>
    <p:sldMasterId id="2147484742" r:id="rId10"/>
    <p:sldMasterId id="2147484748" r:id="rId11"/>
    <p:sldMasterId id="2147484754" r:id="rId12"/>
    <p:sldMasterId id="2147484760" r:id="rId13"/>
    <p:sldMasterId id="2147484766" r:id="rId14"/>
    <p:sldMasterId id="2147484772" r:id="rId15"/>
    <p:sldMasterId id="2147484778" r:id="rId16"/>
    <p:sldMasterId id="2147484784" r:id="rId17"/>
    <p:sldMasterId id="2147484796" r:id="rId18"/>
    <p:sldMasterId id="2147484808" r:id="rId19"/>
    <p:sldMasterId id="2147484814" r:id="rId20"/>
    <p:sldMasterId id="2147484820" r:id="rId21"/>
    <p:sldMasterId id="2147484826" r:id="rId22"/>
    <p:sldMasterId id="2147484832" r:id="rId23"/>
    <p:sldMasterId id="2147484838" r:id="rId24"/>
    <p:sldMasterId id="2147484844" r:id="rId25"/>
    <p:sldMasterId id="2147484856" r:id="rId26"/>
    <p:sldMasterId id="2147484862" r:id="rId27"/>
    <p:sldMasterId id="2147484868" r:id="rId28"/>
    <p:sldMasterId id="2147484874" r:id="rId29"/>
    <p:sldMasterId id="2147484880" r:id="rId30"/>
    <p:sldMasterId id="2147484886" r:id="rId31"/>
    <p:sldMasterId id="2147484892" r:id="rId32"/>
    <p:sldMasterId id="2147484898" r:id="rId33"/>
    <p:sldMasterId id="2147484904" r:id="rId34"/>
    <p:sldMasterId id="2147484910" r:id="rId35"/>
    <p:sldMasterId id="2147484916" r:id="rId36"/>
    <p:sldMasterId id="2147484922" r:id="rId37"/>
  </p:sldMasterIdLst>
  <p:notesMasterIdLst>
    <p:notesMasterId r:id="rId173"/>
  </p:notesMasterIdLst>
  <p:sldIdLst>
    <p:sldId id="522" r:id="rId38"/>
    <p:sldId id="547" r:id="rId39"/>
    <p:sldId id="795" r:id="rId40"/>
    <p:sldId id="796" r:id="rId41"/>
    <p:sldId id="797" r:id="rId42"/>
    <p:sldId id="798" r:id="rId43"/>
    <p:sldId id="799" r:id="rId44"/>
    <p:sldId id="800" r:id="rId45"/>
    <p:sldId id="801" r:id="rId46"/>
    <p:sldId id="802" r:id="rId47"/>
    <p:sldId id="803" r:id="rId48"/>
    <p:sldId id="840" r:id="rId49"/>
    <p:sldId id="731" r:id="rId50"/>
    <p:sldId id="271" r:id="rId51"/>
    <p:sldId id="469" r:id="rId52"/>
    <p:sldId id="852" r:id="rId53"/>
    <p:sldId id="849" r:id="rId54"/>
    <p:sldId id="850" r:id="rId55"/>
    <p:sldId id="851" r:id="rId56"/>
    <p:sldId id="670" r:id="rId57"/>
    <p:sldId id="749" r:id="rId58"/>
    <p:sldId id="652" r:id="rId59"/>
    <p:sldId id="646" r:id="rId60"/>
    <p:sldId id="640" r:id="rId61"/>
    <p:sldId id="647" r:id="rId62"/>
    <p:sldId id="853" r:id="rId63"/>
    <p:sldId id="854" r:id="rId64"/>
    <p:sldId id="744" r:id="rId65"/>
    <p:sldId id="651" r:id="rId66"/>
    <p:sldId id="750" r:id="rId67"/>
    <p:sldId id="735" r:id="rId68"/>
    <p:sldId id="751" r:id="rId69"/>
    <p:sldId id="752" r:id="rId70"/>
    <p:sldId id="609" r:id="rId71"/>
    <p:sldId id="753" r:id="rId72"/>
    <p:sldId id="847" r:id="rId73"/>
    <p:sldId id="848" r:id="rId74"/>
    <p:sldId id="754" r:id="rId75"/>
    <p:sldId id="611" r:id="rId76"/>
    <p:sldId id="738" r:id="rId77"/>
    <p:sldId id="815" r:id="rId78"/>
    <p:sldId id="737" r:id="rId79"/>
    <p:sldId id="739" r:id="rId80"/>
    <p:sldId id="755" r:id="rId81"/>
    <p:sldId id="612" r:id="rId82"/>
    <p:sldId id="740" r:id="rId83"/>
    <p:sldId id="816" r:id="rId84"/>
    <p:sldId id="757" r:id="rId85"/>
    <p:sldId id="655" r:id="rId86"/>
    <p:sldId id="817" r:id="rId87"/>
    <p:sldId id="656" r:id="rId88"/>
    <p:sldId id="758" r:id="rId89"/>
    <p:sldId id="657" r:id="rId90"/>
    <p:sldId id="741" r:id="rId91"/>
    <p:sldId id="818" r:id="rId92"/>
    <p:sldId id="819" r:id="rId93"/>
    <p:sldId id="671" r:id="rId94"/>
    <p:sldId id="579" r:id="rId95"/>
    <p:sldId id="580" r:id="rId96"/>
    <p:sldId id="643" r:id="rId97"/>
    <p:sldId id="743" r:id="rId98"/>
    <p:sldId id="669" r:id="rId99"/>
    <p:sldId id="745" r:id="rId100"/>
    <p:sldId id="746" r:id="rId101"/>
    <p:sldId id="820" r:id="rId102"/>
    <p:sldId id="821" r:id="rId103"/>
    <p:sldId id="822" r:id="rId104"/>
    <p:sldId id="823" r:id="rId105"/>
    <p:sldId id="824" r:id="rId106"/>
    <p:sldId id="825" r:id="rId107"/>
    <p:sldId id="295" r:id="rId108"/>
    <p:sldId id="297" r:id="rId109"/>
    <p:sldId id="804" r:id="rId110"/>
    <p:sldId id="298" r:id="rId111"/>
    <p:sldId id="805" r:id="rId112"/>
    <p:sldId id="806" r:id="rId113"/>
    <p:sldId id="808" r:id="rId114"/>
    <p:sldId id="809" r:id="rId115"/>
    <p:sldId id="810" r:id="rId116"/>
    <p:sldId id="811" r:id="rId117"/>
    <p:sldId id="302" r:id="rId118"/>
    <p:sldId id="813" r:id="rId119"/>
    <p:sldId id="812" r:id="rId120"/>
    <p:sldId id="760" r:id="rId121"/>
    <p:sldId id="761" r:id="rId122"/>
    <p:sldId id="762" r:id="rId123"/>
    <p:sldId id="776" r:id="rId124"/>
    <p:sldId id="777" r:id="rId125"/>
    <p:sldId id="778" r:id="rId126"/>
    <p:sldId id="763" r:id="rId127"/>
    <p:sldId id="764" r:id="rId128"/>
    <p:sldId id="765" r:id="rId129"/>
    <p:sldId id="766" r:id="rId130"/>
    <p:sldId id="767" r:id="rId131"/>
    <p:sldId id="768" r:id="rId132"/>
    <p:sldId id="779" r:id="rId133"/>
    <p:sldId id="780" r:id="rId134"/>
    <p:sldId id="781" r:id="rId135"/>
    <p:sldId id="769" r:id="rId136"/>
    <p:sldId id="770" r:id="rId137"/>
    <p:sldId id="771" r:id="rId138"/>
    <p:sldId id="782" r:id="rId139"/>
    <p:sldId id="772" r:id="rId140"/>
    <p:sldId id="826" r:id="rId141"/>
    <p:sldId id="873" r:id="rId142"/>
    <p:sldId id="827" r:id="rId143"/>
    <p:sldId id="828" r:id="rId144"/>
    <p:sldId id="836" r:id="rId145"/>
    <p:sldId id="773" r:id="rId146"/>
    <p:sldId id="830" r:id="rId147"/>
    <p:sldId id="831" r:id="rId148"/>
    <p:sldId id="832" r:id="rId149"/>
    <p:sldId id="833" r:id="rId150"/>
    <p:sldId id="834" r:id="rId151"/>
    <p:sldId id="835" r:id="rId152"/>
    <p:sldId id="838" r:id="rId153"/>
    <p:sldId id="839" r:id="rId154"/>
    <p:sldId id="855" r:id="rId155"/>
    <p:sldId id="856" r:id="rId156"/>
    <p:sldId id="857" r:id="rId157"/>
    <p:sldId id="858" r:id="rId158"/>
    <p:sldId id="860" r:id="rId159"/>
    <p:sldId id="861" r:id="rId160"/>
    <p:sldId id="862" r:id="rId161"/>
    <p:sldId id="863" r:id="rId162"/>
    <p:sldId id="864" r:id="rId163"/>
    <p:sldId id="865" r:id="rId164"/>
    <p:sldId id="866" r:id="rId165"/>
    <p:sldId id="867" r:id="rId166"/>
    <p:sldId id="868" r:id="rId167"/>
    <p:sldId id="869" r:id="rId168"/>
    <p:sldId id="870" r:id="rId169"/>
    <p:sldId id="871" r:id="rId170"/>
    <p:sldId id="872" r:id="rId171"/>
    <p:sldId id="347" r:id="rId172"/>
  </p:sldIdLst>
  <p:sldSz cx="9144000" cy="6858000" type="screen4x3"/>
  <p:notesSz cx="9872663"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712" autoAdjust="0"/>
  </p:normalViewPr>
  <p:slideViewPr>
    <p:cSldViewPr>
      <p:cViewPr varScale="1">
        <p:scale>
          <a:sx n="66" d="100"/>
          <a:sy n="66" d="100"/>
        </p:scale>
        <p:origin x="-1476" y="-108"/>
      </p:cViewPr>
      <p:guideLst>
        <p:guide orient="horz" pos="2880"/>
        <p:guide pos="2160"/>
      </p:guideLst>
    </p:cSldViewPr>
  </p:slideViewPr>
  <p:outlineViewPr>
    <p:cViewPr>
      <p:scale>
        <a:sx n="33" d="100"/>
        <a:sy n="33" d="100"/>
      </p:scale>
      <p:origin x="0" y="-24048"/>
    </p:cViewPr>
  </p:outlineViewPr>
  <p:notesTextViewPr>
    <p:cViewPr>
      <p:scale>
        <a:sx n="100" d="100"/>
        <a:sy n="100" d="100"/>
      </p:scale>
      <p:origin x="0" y="0"/>
    </p:cViewPr>
  </p:notesTextViewPr>
  <p:sorterViewPr>
    <p:cViewPr>
      <p:scale>
        <a:sx n="100" d="100"/>
        <a:sy n="100" d="100"/>
      </p:scale>
      <p:origin x="0" y="-158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0.xml"/><Relationship Id="rId21" Type="http://schemas.openxmlformats.org/officeDocument/2006/relationships/slideMaster" Target="slideMasters/slideMaster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112" Type="http://schemas.openxmlformats.org/officeDocument/2006/relationships/slide" Target="slides/slide75.xml"/><Relationship Id="rId133" Type="http://schemas.openxmlformats.org/officeDocument/2006/relationships/slide" Target="slides/slide96.xml"/><Relationship Id="rId138" Type="http://schemas.openxmlformats.org/officeDocument/2006/relationships/slide" Target="slides/slide101.xml"/><Relationship Id="rId154" Type="http://schemas.openxmlformats.org/officeDocument/2006/relationships/slide" Target="slides/slide117.xml"/><Relationship Id="rId159" Type="http://schemas.openxmlformats.org/officeDocument/2006/relationships/slide" Target="slides/slide122.xml"/><Relationship Id="rId175" Type="http://schemas.openxmlformats.org/officeDocument/2006/relationships/viewProps" Target="viewProps.xml"/><Relationship Id="rId170" Type="http://schemas.openxmlformats.org/officeDocument/2006/relationships/slide" Target="slides/slide133.xml"/><Relationship Id="rId16" Type="http://schemas.openxmlformats.org/officeDocument/2006/relationships/slideMaster" Target="slideMasters/slideMaster16.xml"/><Relationship Id="rId107" Type="http://schemas.openxmlformats.org/officeDocument/2006/relationships/slide" Target="slides/slide7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6.xml"/><Relationship Id="rId58" Type="http://schemas.openxmlformats.org/officeDocument/2006/relationships/slide" Target="slides/slide21.xml"/><Relationship Id="rId74" Type="http://schemas.openxmlformats.org/officeDocument/2006/relationships/slide" Target="slides/slide37.xml"/><Relationship Id="rId79" Type="http://schemas.openxmlformats.org/officeDocument/2006/relationships/slide" Target="slides/slide42.xml"/><Relationship Id="rId102" Type="http://schemas.openxmlformats.org/officeDocument/2006/relationships/slide" Target="slides/slide65.xml"/><Relationship Id="rId123" Type="http://schemas.openxmlformats.org/officeDocument/2006/relationships/slide" Target="slides/slide86.xml"/><Relationship Id="rId128" Type="http://schemas.openxmlformats.org/officeDocument/2006/relationships/slide" Target="slides/slide91.xml"/><Relationship Id="rId144" Type="http://schemas.openxmlformats.org/officeDocument/2006/relationships/slide" Target="slides/slide107.xml"/><Relationship Id="rId149" Type="http://schemas.openxmlformats.org/officeDocument/2006/relationships/slide" Target="slides/slide112.xml"/><Relationship Id="rId5" Type="http://schemas.openxmlformats.org/officeDocument/2006/relationships/slideMaster" Target="slideMasters/slideMaster5.xml"/><Relationship Id="rId90" Type="http://schemas.openxmlformats.org/officeDocument/2006/relationships/slide" Target="slides/slide53.xml"/><Relationship Id="rId95" Type="http://schemas.openxmlformats.org/officeDocument/2006/relationships/slide" Target="slides/slide58.xml"/><Relationship Id="rId160" Type="http://schemas.openxmlformats.org/officeDocument/2006/relationships/slide" Target="slides/slide123.xml"/><Relationship Id="rId165" Type="http://schemas.openxmlformats.org/officeDocument/2006/relationships/slide" Target="slides/slide12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113" Type="http://schemas.openxmlformats.org/officeDocument/2006/relationships/slide" Target="slides/slide76.xml"/><Relationship Id="rId118" Type="http://schemas.openxmlformats.org/officeDocument/2006/relationships/slide" Target="slides/slide81.xml"/><Relationship Id="rId134" Type="http://schemas.openxmlformats.org/officeDocument/2006/relationships/slide" Target="slides/slide97.xml"/><Relationship Id="rId139" Type="http://schemas.openxmlformats.org/officeDocument/2006/relationships/slide" Target="slides/slide102.xml"/><Relationship Id="rId80" Type="http://schemas.openxmlformats.org/officeDocument/2006/relationships/slide" Target="slides/slide43.xml"/><Relationship Id="rId85" Type="http://schemas.openxmlformats.org/officeDocument/2006/relationships/slide" Target="slides/slide48.xml"/><Relationship Id="rId150" Type="http://schemas.openxmlformats.org/officeDocument/2006/relationships/slide" Target="slides/slide113.xml"/><Relationship Id="rId155" Type="http://schemas.openxmlformats.org/officeDocument/2006/relationships/slide" Target="slides/slide118.xml"/><Relationship Id="rId171" Type="http://schemas.openxmlformats.org/officeDocument/2006/relationships/slide" Target="slides/slide134.xml"/><Relationship Id="rId176"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1.xml"/><Relationship Id="rId59" Type="http://schemas.openxmlformats.org/officeDocument/2006/relationships/slide" Target="slides/slide22.xml"/><Relationship Id="rId103" Type="http://schemas.openxmlformats.org/officeDocument/2006/relationships/slide" Target="slides/slide66.xml"/><Relationship Id="rId108" Type="http://schemas.openxmlformats.org/officeDocument/2006/relationships/slide" Target="slides/slide71.xml"/><Relationship Id="rId124" Type="http://schemas.openxmlformats.org/officeDocument/2006/relationships/slide" Target="slides/slide87.xml"/><Relationship Id="rId129" Type="http://schemas.openxmlformats.org/officeDocument/2006/relationships/slide" Target="slides/slide92.xml"/><Relationship Id="rId54" Type="http://schemas.openxmlformats.org/officeDocument/2006/relationships/slide" Target="slides/slide17.xml"/><Relationship Id="rId70" Type="http://schemas.openxmlformats.org/officeDocument/2006/relationships/slide" Target="slides/slide33.xml"/><Relationship Id="rId75" Type="http://schemas.openxmlformats.org/officeDocument/2006/relationships/slide" Target="slides/slide38.xml"/><Relationship Id="rId91" Type="http://schemas.openxmlformats.org/officeDocument/2006/relationships/slide" Target="slides/slide54.xml"/><Relationship Id="rId96" Type="http://schemas.openxmlformats.org/officeDocument/2006/relationships/slide" Target="slides/slide59.xml"/><Relationship Id="rId140" Type="http://schemas.openxmlformats.org/officeDocument/2006/relationships/slide" Target="slides/slide103.xml"/><Relationship Id="rId145" Type="http://schemas.openxmlformats.org/officeDocument/2006/relationships/slide" Target="slides/slide108.xml"/><Relationship Id="rId161" Type="http://schemas.openxmlformats.org/officeDocument/2006/relationships/slide" Target="slides/slide124.xml"/><Relationship Id="rId166"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2.xml"/><Relationship Id="rId114" Type="http://schemas.openxmlformats.org/officeDocument/2006/relationships/slide" Target="slides/slide77.xml"/><Relationship Id="rId119" Type="http://schemas.openxmlformats.org/officeDocument/2006/relationships/slide" Target="slides/slide8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122" Type="http://schemas.openxmlformats.org/officeDocument/2006/relationships/slide" Target="slides/slide85.xml"/><Relationship Id="rId130" Type="http://schemas.openxmlformats.org/officeDocument/2006/relationships/slide" Target="slides/slide93.xml"/><Relationship Id="rId135" Type="http://schemas.openxmlformats.org/officeDocument/2006/relationships/slide" Target="slides/slide98.xml"/><Relationship Id="rId143" Type="http://schemas.openxmlformats.org/officeDocument/2006/relationships/slide" Target="slides/slide106.xml"/><Relationship Id="rId148" Type="http://schemas.openxmlformats.org/officeDocument/2006/relationships/slide" Target="slides/slide111.xml"/><Relationship Id="rId151" Type="http://schemas.openxmlformats.org/officeDocument/2006/relationships/slide" Target="slides/slide114.xml"/><Relationship Id="rId156" Type="http://schemas.openxmlformats.org/officeDocument/2006/relationships/slide" Target="slides/slide119.xml"/><Relationship Id="rId164" Type="http://schemas.openxmlformats.org/officeDocument/2006/relationships/slide" Target="slides/slide127.xml"/><Relationship Id="rId169" Type="http://schemas.openxmlformats.org/officeDocument/2006/relationships/slide" Target="slides/slide132.xml"/><Relationship Id="rId177"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3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109" Type="http://schemas.openxmlformats.org/officeDocument/2006/relationships/slide" Target="slides/slide72.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120" Type="http://schemas.openxmlformats.org/officeDocument/2006/relationships/slide" Target="slides/slide83.xml"/><Relationship Id="rId125" Type="http://schemas.openxmlformats.org/officeDocument/2006/relationships/slide" Target="slides/slide88.xml"/><Relationship Id="rId141" Type="http://schemas.openxmlformats.org/officeDocument/2006/relationships/slide" Target="slides/slide104.xml"/><Relationship Id="rId146" Type="http://schemas.openxmlformats.org/officeDocument/2006/relationships/slide" Target="slides/slide109.xml"/><Relationship Id="rId167" Type="http://schemas.openxmlformats.org/officeDocument/2006/relationships/slide" Target="slides/slide130.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 Id="rId162" Type="http://schemas.openxmlformats.org/officeDocument/2006/relationships/slide" Target="slides/slide12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110" Type="http://schemas.openxmlformats.org/officeDocument/2006/relationships/slide" Target="slides/slide73.xml"/><Relationship Id="rId115" Type="http://schemas.openxmlformats.org/officeDocument/2006/relationships/slide" Target="slides/slide78.xml"/><Relationship Id="rId131" Type="http://schemas.openxmlformats.org/officeDocument/2006/relationships/slide" Target="slides/slide94.xml"/><Relationship Id="rId136" Type="http://schemas.openxmlformats.org/officeDocument/2006/relationships/slide" Target="slides/slide99.xml"/><Relationship Id="rId157" Type="http://schemas.openxmlformats.org/officeDocument/2006/relationships/slide" Target="slides/slide120.xml"/><Relationship Id="rId61" Type="http://schemas.openxmlformats.org/officeDocument/2006/relationships/slide" Target="slides/slide24.xml"/><Relationship Id="rId82" Type="http://schemas.openxmlformats.org/officeDocument/2006/relationships/slide" Target="slides/slide45.xml"/><Relationship Id="rId152" Type="http://schemas.openxmlformats.org/officeDocument/2006/relationships/slide" Target="slides/slide115.xml"/><Relationship Id="rId173"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9.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126" Type="http://schemas.openxmlformats.org/officeDocument/2006/relationships/slide" Target="slides/slide89.xml"/><Relationship Id="rId147" Type="http://schemas.openxmlformats.org/officeDocument/2006/relationships/slide" Target="slides/slide110.xml"/><Relationship Id="rId168" Type="http://schemas.openxmlformats.org/officeDocument/2006/relationships/slide" Target="slides/slide131.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slide" Target="slides/slide56.xml"/><Relationship Id="rId98" Type="http://schemas.openxmlformats.org/officeDocument/2006/relationships/slide" Target="slides/slide61.xml"/><Relationship Id="rId121" Type="http://schemas.openxmlformats.org/officeDocument/2006/relationships/slide" Target="slides/slide84.xml"/><Relationship Id="rId142" Type="http://schemas.openxmlformats.org/officeDocument/2006/relationships/slide" Target="slides/slide105.xml"/><Relationship Id="rId163" Type="http://schemas.openxmlformats.org/officeDocument/2006/relationships/slide" Target="slides/slide12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9.xml"/><Relationship Id="rId67" Type="http://schemas.openxmlformats.org/officeDocument/2006/relationships/slide" Target="slides/slide30.xml"/><Relationship Id="rId116" Type="http://schemas.openxmlformats.org/officeDocument/2006/relationships/slide" Target="slides/slide79.xml"/><Relationship Id="rId137" Type="http://schemas.openxmlformats.org/officeDocument/2006/relationships/slide" Target="slides/slide100.xml"/><Relationship Id="rId158" Type="http://schemas.openxmlformats.org/officeDocument/2006/relationships/slide" Target="slides/slide121.xml"/><Relationship Id="rId20" Type="http://schemas.openxmlformats.org/officeDocument/2006/relationships/slideMaster" Target="slideMasters/slideMaster20.xml"/><Relationship Id="rId41" Type="http://schemas.openxmlformats.org/officeDocument/2006/relationships/slide" Target="slides/slide4.xml"/><Relationship Id="rId62" Type="http://schemas.openxmlformats.org/officeDocument/2006/relationships/slide" Target="slides/slide25.xml"/><Relationship Id="rId83" Type="http://schemas.openxmlformats.org/officeDocument/2006/relationships/slide" Target="slides/slide46.xml"/><Relationship Id="rId88" Type="http://schemas.openxmlformats.org/officeDocument/2006/relationships/slide" Target="slides/slide51.xml"/><Relationship Id="rId111" Type="http://schemas.openxmlformats.org/officeDocument/2006/relationships/slide" Target="slides/slide74.xml"/><Relationship Id="rId132" Type="http://schemas.openxmlformats.org/officeDocument/2006/relationships/slide" Target="slides/slide95.xml"/><Relationship Id="rId153" Type="http://schemas.openxmlformats.org/officeDocument/2006/relationships/slide" Target="slides/slide116.xml"/><Relationship Id="rId174"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20.xml"/><Relationship Id="rId106" Type="http://schemas.openxmlformats.org/officeDocument/2006/relationships/slide" Target="slides/slide69.xml"/><Relationship Id="rId127"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154" cy="34145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592796" y="0"/>
            <a:ext cx="4278154" cy="341458"/>
          </a:xfrm>
          <a:prstGeom prst="rect">
            <a:avLst/>
          </a:prstGeom>
        </p:spPr>
        <p:txBody>
          <a:bodyPr vert="horz" lIns="91440" tIns="45720" rIns="91440" bIns="45720" rtlCol="0"/>
          <a:lstStyle>
            <a:lvl1pPr algn="r">
              <a:defRPr sz="1200"/>
            </a:lvl1pPr>
          </a:lstStyle>
          <a:p>
            <a:fld id="{07BAB2CD-67A9-4FBA-AB20-E3BD8F9EF65C}" type="datetimeFigureOut">
              <a:rPr lang="ru-RU" smtClean="0"/>
              <a:t>20.01.2019</a:t>
            </a:fld>
            <a:endParaRPr lang="ru-RU"/>
          </a:p>
        </p:txBody>
      </p:sp>
      <p:sp>
        <p:nvSpPr>
          <p:cNvPr id="4" name="Образ слайда 3"/>
          <p:cNvSpPr>
            <a:spLocks noGrp="1" noRot="1" noChangeAspect="1"/>
          </p:cNvSpPr>
          <p:nvPr>
            <p:ph type="sldImg" idx="2"/>
          </p:nvPr>
        </p:nvSpPr>
        <p:spPr>
          <a:xfrm>
            <a:off x="3406775" y="849313"/>
            <a:ext cx="3059113" cy="22939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87267" y="3271382"/>
            <a:ext cx="7898130" cy="267658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219"/>
            <a:ext cx="4278154" cy="34145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592796" y="6456219"/>
            <a:ext cx="4278154" cy="341457"/>
          </a:xfrm>
          <a:prstGeom prst="rect">
            <a:avLst/>
          </a:prstGeom>
        </p:spPr>
        <p:txBody>
          <a:bodyPr vert="horz" lIns="91440" tIns="45720" rIns="91440" bIns="45720" rtlCol="0" anchor="b"/>
          <a:lstStyle>
            <a:lvl1pPr algn="r">
              <a:defRPr sz="1200"/>
            </a:lvl1pPr>
          </a:lstStyle>
          <a:p>
            <a:fld id="{9F26D30E-F20E-4351-8119-E9E1477953CC}" type="slidenum">
              <a:rPr lang="ru-RU" smtClean="0"/>
              <a:t>‹#›</a:t>
            </a:fld>
            <a:endParaRPr lang="ru-RU"/>
          </a:p>
        </p:txBody>
      </p:sp>
    </p:spTree>
    <p:extLst>
      <p:ext uri="{BB962C8B-B14F-4D97-AF65-F5344CB8AC3E}">
        <p14:creationId xmlns:p14="http://schemas.microsoft.com/office/powerpoint/2010/main" val="12629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966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8266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2245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0689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2788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9492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137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06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06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06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1771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92670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4798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6701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4798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4493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8480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7642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55818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8194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819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1682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49047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1495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1495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07358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841865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60866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96424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693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6933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6933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6425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82209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35916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05292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0256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58030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47157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29413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2143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6373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0800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0800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0800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2972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02758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91211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442591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394090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56006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26649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629301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1F18EF-6588-4406-90FE-53E95D1448B4}"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12"/>
          </p:nvPr>
        </p:nvSpPr>
        <p:spPr/>
        <p:txBody>
          <a:bodyPr/>
          <a:lstStyle>
            <a:lvl1pPr>
              <a:defRPr/>
            </a:lvl1pPr>
          </a:lstStyle>
          <a:p>
            <a:pPr>
              <a:defRPr/>
            </a:pPr>
            <a:fld id="{58DAA09C-5438-44FB-8385-BA84F6DA74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23609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AD84FA-BE9E-4314-B554-98F660A1937D}"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12"/>
          </p:nvPr>
        </p:nvSpPr>
        <p:spPr/>
        <p:txBody>
          <a:bodyPr/>
          <a:lstStyle>
            <a:lvl1pPr>
              <a:defRPr/>
            </a:lvl1pPr>
          </a:lstStyle>
          <a:p>
            <a:pPr>
              <a:defRPr/>
            </a:pPr>
            <a:fld id="{51D471A9-E717-4820-8B8A-D5DA08D23F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669715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68944C1-0598-4746-9554-A61F6B25ED81}"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12"/>
          </p:nvPr>
        </p:nvSpPr>
        <p:spPr/>
        <p:txBody>
          <a:bodyPr/>
          <a:lstStyle>
            <a:lvl1pPr>
              <a:defRPr/>
            </a:lvl1pPr>
          </a:lstStyle>
          <a:p>
            <a:pPr>
              <a:defRPr/>
            </a:pPr>
            <a:fld id="{297BFD83-18EE-4C37-BB8C-028FC270F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450786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0F528F-D4D5-4EE3-BB2E-D041AEA1AED2}" type="datetime1">
              <a:rPr lang="ru-RU">
                <a:solidFill>
                  <a:prstClr val="black">
                    <a:tint val="75000"/>
                  </a:prstClr>
                </a:solidFill>
              </a:rPr>
              <a:pPr>
                <a:defRPr/>
              </a:pPr>
              <a:t>20.01.2019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7" name="Номер слайда 5"/>
          <p:cNvSpPr>
            <a:spLocks noGrp="1"/>
          </p:cNvSpPr>
          <p:nvPr>
            <p:ph type="sldNum" sz="quarter" idx="12"/>
          </p:nvPr>
        </p:nvSpPr>
        <p:spPr/>
        <p:txBody>
          <a:bodyPr/>
          <a:lstStyle>
            <a:lvl1pPr>
              <a:defRPr/>
            </a:lvl1pPr>
          </a:lstStyle>
          <a:p>
            <a:pPr>
              <a:defRPr/>
            </a:pPr>
            <a:fld id="{724F0343-F289-4D5B-BEDE-8FA3158C2B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551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632819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E8ECF32-17B0-40FA-84CB-DB25F63DBDB5}" type="datetime1">
              <a:rPr lang="ru-RU">
                <a:solidFill>
                  <a:prstClr val="black">
                    <a:tint val="75000"/>
                  </a:prstClr>
                </a:solidFill>
              </a:rPr>
              <a:pPr>
                <a:defRPr/>
              </a:pPr>
              <a:t>20.01.2019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9" name="Номер слайда 5"/>
          <p:cNvSpPr>
            <a:spLocks noGrp="1"/>
          </p:cNvSpPr>
          <p:nvPr>
            <p:ph type="sldNum" sz="quarter" idx="12"/>
          </p:nvPr>
        </p:nvSpPr>
        <p:spPr/>
        <p:txBody>
          <a:bodyPr/>
          <a:lstStyle>
            <a:lvl1pPr>
              <a:defRPr/>
            </a:lvl1pPr>
          </a:lstStyle>
          <a:p>
            <a:pPr>
              <a:defRPr/>
            </a:pPr>
            <a:fld id="{D60290FC-2136-48D4-A50F-B4796F133C3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402441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B6D9F97-F77C-43AC-99BA-62CEE999FA3B}" type="datetime1">
              <a:rPr lang="ru-RU">
                <a:solidFill>
                  <a:prstClr val="black">
                    <a:tint val="75000"/>
                  </a:prstClr>
                </a:solidFill>
              </a:rPr>
              <a:pPr>
                <a:defRPr/>
              </a:pPr>
              <a:t>20.01.2019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5" name="Номер слайда 5"/>
          <p:cNvSpPr>
            <a:spLocks noGrp="1"/>
          </p:cNvSpPr>
          <p:nvPr>
            <p:ph type="sldNum" sz="quarter" idx="12"/>
          </p:nvPr>
        </p:nvSpPr>
        <p:spPr/>
        <p:txBody>
          <a:bodyPr/>
          <a:lstStyle>
            <a:lvl1pPr>
              <a:defRPr/>
            </a:lvl1pPr>
          </a:lstStyle>
          <a:p>
            <a:pPr>
              <a:defRPr/>
            </a:pPr>
            <a:fld id="{0A609E0F-5B9A-4080-ACE4-997E571E41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61958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224007C-8831-4198-9204-A243A52A070E}" type="datetime1">
              <a:rPr lang="ru-RU">
                <a:solidFill>
                  <a:prstClr val="black">
                    <a:tint val="75000"/>
                  </a:prstClr>
                </a:solidFill>
              </a:rPr>
              <a:pPr>
                <a:defRPr/>
              </a:pPr>
              <a:t>20.01.2019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4" name="Номер слайда 5"/>
          <p:cNvSpPr>
            <a:spLocks noGrp="1"/>
          </p:cNvSpPr>
          <p:nvPr>
            <p:ph type="sldNum" sz="quarter" idx="12"/>
          </p:nvPr>
        </p:nvSpPr>
        <p:spPr/>
        <p:txBody>
          <a:bodyPr/>
          <a:lstStyle>
            <a:lvl1pPr>
              <a:defRPr/>
            </a:lvl1pPr>
          </a:lstStyle>
          <a:p>
            <a:pPr>
              <a:defRPr/>
            </a:pPr>
            <a:fld id="{13E4EE80-F6DE-4AF3-BBDF-348249CACE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96606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63FBD1-0670-4F68-B623-ED126798D1A8}" type="datetime1">
              <a:rPr lang="ru-RU">
                <a:solidFill>
                  <a:prstClr val="black">
                    <a:tint val="75000"/>
                  </a:prstClr>
                </a:solidFill>
              </a:rPr>
              <a:pPr>
                <a:defRPr/>
              </a:pPr>
              <a:t>20.01.2019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7" name="Номер слайда 5"/>
          <p:cNvSpPr>
            <a:spLocks noGrp="1"/>
          </p:cNvSpPr>
          <p:nvPr>
            <p:ph type="sldNum" sz="quarter" idx="12"/>
          </p:nvPr>
        </p:nvSpPr>
        <p:spPr/>
        <p:txBody>
          <a:bodyPr/>
          <a:lstStyle>
            <a:lvl1pPr>
              <a:defRPr/>
            </a:lvl1pPr>
          </a:lstStyle>
          <a:p>
            <a:pPr>
              <a:defRPr/>
            </a:pPr>
            <a:fld id="{730B0D87-69E0-43C6-BA18-0A5AC78422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351458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AFB18FF-5D6D-42DF-B212-E63E09A4CB38}" type="datetime1">
              <a:rPr lang="ru-RU">
                <a:solidFill>
                  <a:prstClr val="black">
                    <a:tint val="75000"/>
                  </a:prstClr>
                </a:solidFill>
              </a:rPr>
              <a:pPr>
                <a:defRPr/>
              </a:pPr>
              <a:t>20.01.2019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7" name="Номер слайда 5"/>
          <p:cNvSpPr>
            <a:spLocks noGrp="1"/>
          </p:cNvSpPr>
          <p:nvPr>
            <p:ph type="sldNum" sz="quarter" idx="12"/>
          </p:nvPr>
        </p:nvSpPr>
        <p:spPr/>
        <p:txBody>
          <a:bodyPr/>
          <a:lstStyle>
            <a:lvl1pPr>
              <a:defRPr/>
            </a:lvl1pPr>
          </a:lstStyle>
          <a:p>
            <a:pPr>
              <a:defRPr/>
            </a:pPr>
            <a:fld id="{DF06BEDD-1EDE-48CD-B497-7424E0CE9D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44656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CA25B09-C90B-4BDA-AA99-3F5CFF19FCA5}"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12"/>
          </p:nvPr>
        </p:nvSpPr>
        <p:spPr/>
        <p:txBody>
          <a:bodyPr/>
          <a:lstStyle>
            <a:lvl1pPr>
              <a:defRPr/>
            </a:lvl1pPr>
          </a:lstStyle>
          <a:p>
            <a:pPr>
              <a:defRPr/>
            </a:pPr>
            <a:fld id="{6D6D03B5-84D2-478A-9984-044AD636AE3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6932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9E54E9-B60E-4EB6-91A6-B84BC1A61D56}"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12"/>
          </p:nvPr>
        </p:nvSpPr>
        <p:spPr/>
        <p:txBody>
          <a:bodyPr/>
          <a:lstStyle>
            <a:lvl1pPr>
              <a:defRPr/>
            </a:lvl1pPr>
          </a:lstStyle>
          <a:p>
            <a:pPr>
              <a:defRPr/>
            </a:pPr>
            <a:fld id="{7AADBF7B-0F6E-4595-A722-5B544C7146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019979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1761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09286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4152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4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215045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360910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646287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87836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64593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376920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173821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63083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20715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5281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42589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487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344325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9082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239532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843889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084345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29460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884002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12881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12553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335183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9058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48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069110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1513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485553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457773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26556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922264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15964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256822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8389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62242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5343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427944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96124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46113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37102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3678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790619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060611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041911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44105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36417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7185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33534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693602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78068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875040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607840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43573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232763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439971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251690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82715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2391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992667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690121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355245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420002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98894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3264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142647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739316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09874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53760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65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85686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971983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48225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971542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29822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263011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49233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510954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481187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525668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8657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64208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409197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98636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487223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926529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37025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991369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115796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884691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700208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069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791364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950825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201619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528681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78958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18" name="bk object 18"/>
          <p:cNvSpPr/>
          <p:nvPr/>
        </p:nvSpPr>
        <p:spPr>
          <a:xfrm>
            <a:off x="250825" y="4797488"/>
            <a:ext cx="5041900" cy="503555"/>
          </a:xfrm>
          <a:custGeom>
            <a:avLst/>
            <a:gdLst/>
            <a:ahLst/>
            <a:cxnLst/>
            <a:rect l="l" t="t" r="r" b="b"/>
            <a:pathLst>
              <a:path w="5041900" h="503554">
                <a:moveTo>
                  <a:pt x="0" y="503237"/>
                </a:moveTo>
                <a:lnTo>
                  <a:pt x="5041900" y="503237"/>
                </a:lnTo>
                <a:lnTo>
                  <a:pt x="5041900" y="0"/>
                </a:lnTo>
                <a:lnTo>
                  <a:pt x="0" y="0"/>
                </a:lnTo>
                <a:lnTo>
                  <a:pt x="0" y="503237"/>
                </a:lnTo>
                <a:close/>
              </a:path>
            </a:pathLst>
          </a:custGeom>
          <a:ln w="25400">
            <a:solidFill>
              <a:srgbClr val="DC5823"/>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848483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887220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5123638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144675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008783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9238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982586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819854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9696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835719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3890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13311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0976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9579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2940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449105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568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777716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79761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31141" indent="0" algn="ctr">
              <a:buNone/>
              <a:defRPr>
                <a:solidFill>
                  <a:schemeClr val="tx1">
                    <a:tint val="75000"/>
                  </a:schemeClr>
                </a:solidFill>
              </a:defRPr>
            </a:lvl2pPr>
            <a:lvl3pPr marL="862283" indent="0" algn="ctr">
              <a:buNone/>
              <a:defRPr>
                <a:solidFill>
                  <a:schemeClr val="tx1">
                    <a:tint val="75000"/>
                  </a:schemeClr>
                </a:solidFill>
              </a:defRPr>
            </a:lvl3pPr>
            <a:lvl4pPr marL="1293424" indent="0" algn="ctr">
              <a:buNone/>
              <a:defRPr>
                <a:solidFill>
                  <a:schemeClr val="tx1">
                    <a:tint val="75000"/>
                  </a:schemeClr>
                </a:solidFill>
              </a:defRPr>
            </a:lvl4pPr>
            <a:lvl5pPr marL="1724567" indent="0" algn="ctr">
              <a:buNone/>
              <a:defRPr>
                <a:solidFill>
                  <a:schemeClr val="tx1">
                    <a:tint val="75000"/>
                  </a:schemeClr>
                </a:solidFill>
              </a:defRPr>
            </a:lvl5pPr>
            <a:lvl6pPr marL="2155708" indent="0" algn="ctr">
              <a:buNone/>
              <a:defRPr>
                <a:solidFill>
                  <a:schemeClr val="tx1">
                    <a:tint val="75000"/>
                  </a:schemeClr>
                </a:solidFill>
              </a:defRPr>
            </a:lvl6pPr>
            <a:lvl7pPr marL="2586849" indent="0" algn="ctr">
              <a:buNone/>
              <a:defRPr>
                <a:solidFill>
                  <a:schemeClr val="tx1">
                    <a:tint val="75000"/>
                  </a:schemeClr>
                </a:solidFill>
              </a:defRPr>
            </a:lvl7pPr>
            <a:lvl8pPr marL="3017991" indent="0" algn="ctr">
              <a:buNone/>
              <a:defRPr>
                <a:solidFill>
                  <a:schemeClr val="tx1">
                    <a:tint val="75000"/>
                  </a:schemeClr>
                </a:solidFill>
              </a:defRPr>
            </a:lvl8pPr>
            <a:lvl9pPr marL="344913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760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853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3772"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1886">
                <a:solidFill>
                  <a:schemeClr val="tx1">
                    <a:tint val="75000"/>
                  </a:schemeClr>
                </a:solidFill>
              </a:defRPr>
            </a:lvl1pPr>
            <a:lvl2pPr marL="431141" indent="0">
              <a:buNone/>
              <a:defRPr sz="1697">
                <a:solidFill>
                  <a:schemeClr val="tx1">
                    <a:tint val="75000"/>
                  </a:schemeClr>
                </a:solidFill>
              </a:defRPr>
            </a:lvl2pPr>
            <a:lvl3pPr marL="862283" indent="0">
              <a:buNone/>
              <a:defRPr sz="1508">
                <a:solidFill>
                  <a:schemeClr val="tx1">
                    <a:tint val="75000"/>
                  </a:schemeClr>
                </a:solidFill>
              </a:defRPr>
            </a:lvl3pPr>
            <a:lvl4pPr marL="1293424" indent="0">
              <a:buNone/>
              <a:defRPr sz="1320">
                <a:solidFill>
                  <a:schemeClr val="tx1">
                    <a:tint val="75000"/>
                  </a:schemeClr>
                </a:solidFill>
              </a:defRPr>
            </a:lvl4pPr>
            <a:lvl5pPr marL="1724567" indent="0">
              <a:buNone/>
              <a:defRPr sz="1320">
                <a:solidFill>
                  <a:schemeClr val="tx1">
                    <a:tint val="75000"/>
                  </a:schemeClr>
                </a:solidFill>
              </a:defRPr>
            </a:lvl5pPr>
            <a:lvl6pPr marL="2155708" indent="0">
              <a:buNone/>
              <a:defRPr sz="1320">
                <a:solidFill>
                  <a:schemeClr val="tx1">
                    <a:tint val="75000"/>
                  </a:schemeClr>
                </a:solidFill>
              </a:defRPr>
            </a:lvl6pPr>
            <a:lvl7pPr marL="2586849" indent="0">
              <a:buNone/>
              <a:defRPr sz="1320">
                <a:solidFill>
                  <a:schemeClr val="tx1">
                    <a:tint val="75000"/>
                  </a:schemeClr>
                </a:solidFill>
              </a:defRPr>
            </a:lvl7pPr>
            <a:lvl8pPr marL="3017991" indent="0">
              <a:buNone/>
              <a:defRPr sz="1320">
                <a:solidFill>
                  <a:schemeClr val="tx1">
                    <a:tint val="75000"/>
                  </a:schemeClr>
                </a:solidFill>
              </a:defRPr>
            </a:lvl8pPr>
            <a:lvl9pPr marL="3449132" indent="0">
              <a:buNone/>
              <a:defRPr sz="132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6274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641"/>
            </a:lvl1pPr>
            <a:lvl2pPr>
              <a:defRPr sz="2263"/>
            </a:lvl2pPr>
            <a:lvl3pPr>
              <a:defRPr sz="1886"/>
            </a:lvl3pPr>
            <a:lvl4pPr>
              <a:defRPr sz="1697"/>
            </a:lvl4pPr>
            <a:lvl5pPr>
              <a:defRPr sz="1697"/>
            </a:lvl5pPr>
            <a:lvl6pPr>
              <a:defRPr sz="1697"/>
            </a:lvl6pPr>
            <a:lvl7pPr>
              <a:defRPr sz="1697"/>
            </a:lvl7pPr>
            <a:lvl8pPr>
              <a:defRPr sz="1697"/>
            </a:lvl8pPr>
            <a:lvl9pPr>
              <a:defRPr sz="169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641"/>
            </a:lvl1pPr>
            <a:lvl2pPr>
              <a:defRPr sz="2263"/>
            </a:lvl2pPr>
            <a:lvl3pPr>
              <a:defRPr sz="1886"/>
            </a:lvl3pPr>
            <a:lvl4pPr>
              <a:defRPr sz="1697"/>
            </a:lvl4pPr>
            <a:lvl5pPr>
              <a:defRPr sz="1697"/>
            </a:lvl5pPr>
            <a:lvl6pPr>
              <a:defRPr sz="1697"/>
            </a:lvl6pPr>
            <a:lvl7pPr>
              <a:defRPr sz="1697"/>
            </a:lvl7pPr>
            <a:lvl8pPr>
              <a:defRPr sz="1697"/>
            </a:lvl8pPr>
            <a:lvl9pPr>
              <a:defRPr sz="169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4000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263" b="1"/>
            </a:lvl1pPr>
            <a:lvl2pPr marL="431141" indent="0">
              <a:buNone/>
              <a:defRPr sz="1886" b="1"/>
            </a:lvl2pPr>
            <a:lvl3pPr marL="862283" indent="0">
              <a:buNone/>
              <a:defRPr sz="1697" b="1"/>
            </a:lvl3pPr>
            <a:lvl4pPr marL="1293424" indent="0">
              <a:buNone/>
              <a:defRPr sz="1508" b="1"/>
            </a:lvl4pPr>
            <a:lvl5pPr marL="1724567" indent="0">
              <a:buNone/>
              <a:defRPr sz="1508" b="1"/>
            </a:lvl5pPr>
            <a:lvl6pPr marL="2155708" indent="0">
              <a:buNone/>
              <a:defRPr sz="1508" b="1"/>
            </a:lvl6pPr>
            <a:lvl7pPr marL="2586849" indent="0">
              <a:buNone/>
              <a:defRPr sz="1508" b="1"/>
            </a:lvl7pPr>
            <a:lvl8pPr marL="3017991" indent="0">
              <a:buNone/>
              <a:defRPr sz="1508" b="1"/>
            </a:lvl8pPr>
            <a:lvl9pPr marL="3449132" indent="0">
              <a:buNone/>
              <a:defRPr sz="1508" b="1"/>
            </a:lvl9pPr>
          </a:lstStyle>
          <a:p>
            <a:pPr lvl="0"/>
            <a:r>
              <a:rPr lang="ru-RU" smtClean="0"/>
              <a:t>Образец текста</a:t>
            </a:r>
          </a:p>
        </p:txBody>
      </p:sp>
      <p:sp>
        <p:nvSpPr>
          <p:cNvPr id="4" name="Объект 3"/>
          <p:cNvSpPr>
            <a:spLocks noGrp="1"/>
          </p:cNvSpPr>
          <p:nvPr>
            <p:ph sz="half" idx="2"/>
          </p:nvPr>
        </p:nvSpPr>
        <p:spPr>
          <a:xfrm>
            <a:off x="457200" y="2174876"/>
            <a:ext cx="4040188" cy="3951288"/>
          </a:xfrm>
        </p:spPr>
        <p:txBody>
          <a:bodyPr/>
          <a:lstStyle>
            <a:lvl1pPr>
              <a:defRPr sz="2263"/>
            </a:lvl1pPr>
            <a:lvl2pPr>
              <a:defRPr sz="1886"/>
            </a:lvl2pPr>
            <a:lvl3pPr>
              <a:defRPr sz="1697"/>
            </a:lvl3pPr>
            <a:lvl4pPr>
              <a:defRPr sz="1508"/>
            </a:lvl4pPr>
            <a:lvl5pPr>
              <a:defRPr sz="1508"/>
            </a:lvl5pPr>
            <a:lvl6pPr>
              <a:defRPr sz="1508"/>
            </a:lvl6pPr>
            <a:lvl7pPr>
              <a:defRPr sz="1508"/>
            </a:lvl7pPr>
            <a:lvl8pPr>
              <a:defRPr sz="1508"/>
            </a:lvl8pPr>
            <a:lvl9pPr>
              <a:defRPr sz="150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4"/>
            <a:ext cx="4041775" cy="639762"/>
          </a:xfrm>
        </p:spPr>
        <p:txBody>
          <a:bodyPr anchor="b"/>
          <a:lstStyle>
            <a:lvl1pPr marL="0" indent="0">
              <a:buNone/>
              <a:defRPr sz="2263" b="1"/>
            </a:lvl1pPr>
            <a:lvl2pPr marL="431141" indent="0">
              <a:buNone/>
              <a:defRPr sz="1886" b="1"/>
            </a:lvl2pPr>
            <a:lvl3pPr marL="862283" indent="0">
              <a:buNone/>
              <a:defRPr sz="1697" b="1"/>
            </a:lvl3pPr>
            <a:lvl4pPr marL="1293424" indent="0">
              <a:buNone/>
              <a:defRPr sz="1508" b="1"/>
            </a:lvl4pPr>
            <a:lvl5pPr marL="1724567" indent="0">
              <a:buNone/>
              <a:defRPr sz="1508" b="1"/>
            </a:lvl5pPr>
            <a:lvl6pPr marL="2155708" indent="0">
              <a:buNone/>
              <a:defRPr sz="1508" b="1"/>
            </a:lvl6pPr>
            <a:lvl7pPr marL="2586849" indent="0">
              <a:buNone/>
              <a:defRPr sz="1508" b="1"/>
            </a:lvl7pPr>
            <a:lvl8pPr marL="3017991" indent="0">
              <a:buNone/>
              <a:defRPr sz="1508" b="1"/>
            </a:lvl8pPr>
            <a:lvl9pPr marL="3449132" indent="0">
              <a:buNone/>
              <a:defRPr sz="1508" b="1"/>
            </a:lvl9pPr>
          </a:lstStyle>
          <a:p>
            <a:pPr lvl="0"/>
            <a:r>
              <a:rPr lang="ru-RU" smtClean="0"/>
              <a:t>Образец текста</a:t>
            </a:r>
          </a:p>
        </p:txBody>
      </p:sp>
      <p:sp>
        <p:nvSpPr>
          <p:cNvPr id="6" name="Объект 5"/>
          <p:cNvSpPr>
            <a:spLocks noGrp="1"/>
          </p:cNvSpPr>
          <p:nvPr>
            <p:ph sz="quarter" idx="4"/>
          </p:nvPr>
        </p:nvSpPr>
        <p:spPr>
          <a:xfrm>
            <a:off x="4645026" y="2174876"/>
            <a:ext cx="4041775" cy="3951288"/>
          </a:xfrm>
        </p:spPr>
        <p:txBody>
          <a:bodyPr/>
          <a:lstStyle>
            <a:lvl1pPr>
              <a:defRPr sz="2263"/>
            </a:lvl1pPr>
            <a:lvl2pPr>
              <a:defRPr sz="1886"/>
            </a:lvl2pPr>
            <a:lvl3pPr>
              <a:defRPr sz="1697"/>
            </a:lvl3pPr>
            <a:lvl4pPr>
              <a:defRPr sz="1508"/>
            </a:lvl4pPr>
            <a:lvl5pPr>
              <a:defRPr sz="1508"/>
            </a:lvl5pPr>
            <a:lvl6pPr>
              <a:defRPr sz="1508"/>
            </a:lvl6pPr>
            <a:lvl7pPr>
              <a:defRPr sz="1508"/>
            </a:lvl7pPr>
            <a:lvl8pPr>
              <a:defRPr sz="1508"/>
            </a:lvl8pPr>
            <a:lvl9pPr>
              <a:defRPr sz="150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2338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3139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04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1886"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0" cy="5853113"/>
          </a:xfrm>
        </p:spPr>
        <p:txBody>
          <a:bodyPr/>
          <a:lstStyle>
            <a:lvl1pPr>
              <a:defRPr sz="3018"/>
            </a:lvl1pPr>
            <a:lvl2pPr>
              <a:defRPr sz="2641"/>
            </a:lvl2pPr>
            <a:lvl3pPr>
              <a:defRPr sz="2263"/>
            </a:lvl3pPr>
            <a:lvl4pPr>
              <a:defRPr sz="1886"/>
            </a:lvl4pPr>
            <a:lvl5pPr>
              <a:defRPr sz="1886"/>
            </a:lvl5pPr>
            <a:lvl6pPr>
              <a:defRPr sz="1886"/>
            </a:lvl6pPr>
            <a:lvl7pPr>
              <a:defRPr sz="1886"/>
            </a:lvl7pPr>
            <a:lvl8pPr>
              <a:defRPr sz="1886"/>
            </a:lvl8pPr>
            <a:lvl9pPr>
              <a:defRPr sz="18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320"/>
            </a:lvl1pPr>
            <a:lvl2pPr marL="431141" indent="0">
              <a:buNone/>
              <a:defRPr sz="1131"/>
            </a:lvl2pPr>
            <a:lvl3pPr marL="862283" indent="0">
              <a:buNone/>
              <a:defRPr sz="943"/>
            </a:lvl3pPr>
            <a:lvl4pPr marL="1293424" indent="0">
              <a:buNone/>
              <a:defRPr sz="849"/>
            </a:lvl4pPr>
            <a:lvl5pPr marL="1724567" indent="0">
              <a:buNone/>
              <a:defRPr sz="849"/>
            </a:lvl5pPr>
            <a:lvl6pPr marL="2155708" indent="0">
              <a:buNone/>
              <a:defRPr sz="849"/>
            </a:lvl6pPr>
            <a:lvl7pPr marL="2586849" indent="0">
              <a:buNone/>
              <a:defRPr sz="849"/>
            </a:lvl7pPr>
            <a:lvl8pPr marL="3017991" indent="0">
              <a:buNone/>
              <a:defRPr sz="849"/>
            </a:lvl8pPr>
            <a:lvl9pPr marL="3449132" indent="0">
              <a:buNone/>
              <a:defRPr sz="849"/>
            </a:lvl9pPr>
          </a:lstStyle>
          <a:p>
            <a:pPr lvl="0"/>
            <a:r>
              <a:rPr lang="ru-RU" smtClean="0"/>
              <a:t>Образец текста</a:t>
            </a:r>
          </a:p>
        </p:txBody>
      </p:sp>
      <p:sp>
        <p:nvSpPr>
          <p:cNvPr id="5" name="Дата 4"/>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339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886"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018"/>
            </a:lvl1pPr>
            <a:lvl2pPr marL="431141" indent="0">
              <a:buNone/>
              <a:defRPr sz="2641"/>
            </a:lvl2pPr>
            <a:lvl3pPr marL="862283" indent="0">
              <a:buNone/>
              <a:defRPr sz="2263"/>
            </a:lvl3pPr>
            <a:lvl4pPr marL="1293424" indent="0">
              <a:buNone/>
              <a:defRPr sz="1886"/>
            </a:lvl4pPr>
            <a:lvl5pPr marL="1724567" indent="0">
              <a:buNone/>
              <a:defRPr sz="1886"/>
            </a:lvl5pPr>
            <a:lvl6pPr marL="2155708" indent="0">
              <a:buNone/>
              <a:defRPr sz="1886"/>
            </a:lvl6pPr>
            <a:lvl7pPr marL="2586849" indent="0">
              <a:buNone/>
              <a:defRPr sz="1886"/>
            </a:lvl7pPr>
            <a:lvl8pPr marL="3017991" indent="0">
              <a:buNone/>
              <a:defRPr sz="1886"/>
            </a:lvl8pPr>
            <a:lvl9pPr marL="3449132" indent="0">
              <a:buNone/>
              <a:defRPr sz="1886"/>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320"/>
            </a:lvl1pPr>
            <a:lvl2pPr marL="431141" indent="0">
              <a:buNone/>
              <a:defRPr sz="1131"/>
            </a:lvl2pPr>
            <a:lvl3pPr marL="862283" indent="0">
              <a:buNone/>
              <a:defRPr sz="943"/>
            </a:lvl3pPr>
            <a:lvl4pPr marL="1293424" indent="0">
              <a:buNone/>
              <a:defRPr sz="849"/>
            </a:lvl4pPr>
            <a:lvl5pPr marL="1724567" indent="0">
              <a:buNone/>
              <a:defRPr sz="849"/>
            </a:lvl5pPr>
            <a:lvl6pPr marL="2155708" indent="0">
              <a:buNone/>
              <a:defRPr sz="849"/>
            </a:lvl6pPr>
            <a:lvl7pPr marL="2586849" indent="0">
              <a:buNone/>
              <a:defRPr sz="849"/>
            </a:lvl7pPr>
            <a:lvl8pPr marL="3017991" indent="0">
              <a:buNone/>
              <a:defRPr sz="849"/>
            </a:lvl8pPr>
            <a:lvl9pPr marL="3449132" indent="0">
              <a:buNone/>
              <a:defRPr sz="849"/>
            </a:lvl9pPr>
          </a:lstStyle>
          <a:p>
            <a:pPr lvl="0"/>
            <a:r>
              <a:rPr lang="ru-RU" smtClean="0"/>
              <a:t>Образец текста</a:t>
            </a:r>
          </a:p>
        </p:txBody>
      </p:sp>
      <p:sp>
        <p:nvSpPr>
          <p:cNvPr id="5" name="Дата 4"/>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268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8232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037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C:\Users\demin\Desktop\Рисунок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261100"/>
            <a:ext cx="3778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5" name="Rectangle 4"/>
          <p:cNvSpPr>
            <a:spLocks noGrp="1" noChangeArrowheads="1"/>
          </p:cNvSpPr>
          <p:nvPr>
            <p:ph type="dt" sz="half" idx="10"/>
          </p:nvPr>
        </p:nvSpPr>
        <p:spPr/>
        <p:txBody>
          <a:bodyPr/>
          <a:lstStyle>
            <a:lvl1pPr>
              <a:defRPr smtClean="0"/>
            </a:lvl1pPr>
          </a:lstStyle>
          <a:p>
            <a:pPr>
              <a:defRPr/>
            </a:pPr>
            <a:fld id="{26CB77E4-DAD1-4686-9751-3E2D8D192752}" type="datetime1">
              <a:rPr lang="ru-RU" altLang="ru-RU">
                <a:solidFill>
                  <a:srgbClr val="000000"/>
                </a:solidFill>
              </a:rPr>
              <a:pPr>
                <a:defRPr/>
              </a:pPr>
              <a:t>20.01.2019</a:t>
            </a:fld>
            <a:endParaRPr lang="ru-RU" altLang="ru-RU">
              <a:solidFill>
                <a:srgbClr val="000000"/>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r>
              <a:rPr lang="ru-RU" altLang="ru-RU">
                <a:solidFill>
                  <a:srgbClr val="000000"/>
                </a:solidFill>
              </a:rPr>
              <a:t>Предложения по реформированию Комитета</a:t>
            </a:r>
          </a:p>
        </p:txBody>
      </p:sp>
      <p:sp>
        <p:nvSpPr>
          <p:cNvPr id="7" name="Rectangle 6"/>
          <p:cNvSpPr>
            <a:spLocks noGrp="1" noChangeArrowheads="1"/>
          </p:cNvSpPr>
          <p:nvPr>
            <p:ph type="sldNum" sz="quarter" idx="12"/>
          </p:nvPr>
        </p:nvSpPr>
        <p:spPr/>
        <p:txBody>
          <a:bodyPr/>
          <a:lstStyle>
            <a:lvl1pPr>
              <a:defRPr smtClean="0"/>
            </a:lvl1pPr>
          </a:lstStyle>
          <a:p>
            <a:pPr>
              <a:defRPr/>
            </a:pPr>
            <a:fld id="{E5FAACFE-F70F-4FAB-9526-3D5182DEC77A}"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34010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2A8BA4A-67E8-4E6A-B4E9-5958470BA6E1}" type="datetime1">
              <a:rPr lang="ru-RU" altLang="ru-RU">
                <a:solidFill>
                  <a:srgbClr val="000000"/>
                </a:solidFill>
              </a:rPr>
              <a:pPr>
                <a:defRPr/>
              </a:pPr>
              <a:t>20.01.2019</a:t>
            </a:fld>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6" name="Rectangle 6"/>
          <p:cNvSpPr>
            <a:spLocks noGrp="1" noChangeArrowheads="1"/>
          </p:cNvSpPr>
          <p:nvPr>
            <p:ph type="sldNum" sz="quarter" idx="12"/>
          </p:nvPr>
        </p:nvSpPr>
        <p:spPr>
          <a:ln/>
        </p:spPr>
        <p:txBody>
          <a:bodyPr/>
          <a:lstStyle>
            <a:lvl1pPr>
              <a:defRPr/>
            </a:lvl1pPr>
          </a:lstStyle>
          <a:p>
            <a:pPr>
              <a:defRPr/>
            </a:pPr>
            <a:fld id="{6D1172B2-9543-43E1-9062-F789543695F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4118254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FE4CF4E-E3DE-426E-8588-4785EF6E070F}" type="datetime1">
              <a:rPr lang="ru-RU" altLang="ru-RU">
                <a:solidFill>
                  <a:srgbClr val="000000"/>
                </a:solidFill>
              </a:rPr>
              <a:pPr>
                <a:defRPr/>
              </a:pPr>
              <a:t>20.01.2019</a:t>
            </a:fld>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6" name="Rectangle 6"/>
          <p:cNvSpPr>
            <a:spLocks noGrp="1" noChangeArrowheads="1"/>
          </p:cNvSpPr>
          <p:nvPr>
            <p:ph type="sldNum" sz="quarter" idx="12"/>
          </p:nvPr>
        </p:nvSpPr>
        <p:spPr>
          <a:ln/>
        </p:spPr>
        <p:txBody>
          <a:bodyPr/>
          <a:lstStyle>
            <a:lvl1pPr>
              <a:defRPr/>
            </a:lvl1pPr>
          </a:lstStyle>
          <a:p>
            <a:pPr>
              <a:defRPr/>
            </a:pPr>
            <a:fld id="{A7A9D2D6-EE9C-42E7-BBF8-5A250F6232DF}"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374898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AB916648-2E1A-40B9-94FA-46DC2641ED20}" type="datetime1">
              <a:rPr lang="ru-RU" altLang="ru-RU">
                <a:solidFill>
                  <a:srgbClr val="000000"/>
                </a:solidFill>
              </a:rPr>
              <a:pPr>
                <a:defRPr/>
              </a:pPr>
              <a:t>20.01.2019</a:t>
            </a:fld>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7" name="Rectangle 6"/>
          <p:cNvSpPr>
            <a:spLocks noGrp="1" noChangeArrowheads="1"/>
          </p:cNvSpPr>
          <p:nvPr>
            <p:ph type="sldNum" sz="quarter" idx="12"/>
          </p:nvPr>
        </p:nvSpPr>
        <p:spPr>
          <a:ln/>
        </p:spPr>
        <p:txBody>
          <a:bodyPr/>
          <a:lstStyle>
            <a:lvl1pPr>
              <a:defRPr/>
            </a:lvl1pPr>
          </a:lstStyle>
          <a:p>
            <a:pPr>
              <a:defRPr/>
            </a:pPr>
            <a:fld id="{83B2CC9A-1E1B-4834-8133-C1A959BC98A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486423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C7034CD4-5CF4-459C-93F4-F40452F4F596}" type="datetime1">
              <a:rPr lang="ru-RU" altLang="ru-RU">
                <a:solidFill>
                  <a:srgbClr val="000000"/>
                </a:solidFill>
              </a:rPr>
              <a:pPr>
                <a:defRPr/>
              </a:pPr>
              <a:t>20.01.2019</a:t>
            </a:fld>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9" name="Rectangle 6"/>
          <p:cNvSpPr>
            <a:spLocks noGrp="1" noChangeArrowheads="1"/>
          </p:cNvSpPr>
          <p:nvPr>
            <p:ph type="sldNum" sz="quarter" idx="12"/>
          </p:nvPr>
        </p:nvSpPr>
        <p:spPr>
          <a:ln/>
        </p:spPr>
        <p:txBody>
          <a:bodyPr/>
          <a:lstStyle>
            <a:lvl1pPr>
              <a:defRPr/>
            </a:lvl1pPr>
          </a:lstStyle>
          <a:p>
            <a:pPr>
              <a:defRPr/>
            </a:pPr>
            <a:fld id="{FE35AA86-341B-4C6C-86F5-F51BEBDCCFD5}"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41394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51177E4-5046-4405-88E5-2D334D27E684}" type="datetime1">
              <a:rPr lang="ru-RU" altLang="ru-RU">
                <a:solidFill>
                  <a:srgbClr val="000000"/>
                </a:solidFill>
              </a:rPr>
              <a:pPr>
                <a:defRPr/>
              </a:pPr>
              <a:t>20.01.2019</a:t>
            </a:fld>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5" name="Rectangle 6"/>
          <p:cNvSpPr>
            <a:spLocks noGrp="1" noChangeArrowheads="1"/>
          </p:cNvSpPr>
          <p:nvPr>
            <p:ph type="sldNum" sz="quarter" idx="12"/>
          </p:nvPr>
        </p:nvSpPr>
        <p:spPr>
          <a:ln/>
        </p:spPr>
        <p:txBody>
          <a:bodyPr/>
          <a:lstStyle>
            <a:lvl1pPr>
              <a:defRPr/>
            </a:lvl1pPr>
          </a:lstStyle>
          <a:p>
            <a:pPr>
              <a:defRPr/>
            </a:pPr>
            <a:fld id="{9F631317-FA67-402D-9505-60C84D0BF57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578236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8186FA-8A72-41FE-82F7-4EF037992C15}" type="datetime1">
              <a:rPr lang="ru-RU" altLang="ru-RU">
                <a:solidFill>
                  <a:srgbClr val="000000"/>
                </a:solidFill>
              </a:rPr>
              <a:pPr>
                <a:defRPr/>
              </a:pPr>
              <a:t>20.01.2019</a:t>
            </a:fld>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4" name="Rectangle 6"/>
          <p:cNvSpPr>
            <a:spLocks noGrp="1" noChangeArrowheads="1"/>
          </p:cNvSpPr>
          <p:nvPr>
            <p:ph type="sldNum" sz="quarter" idx="12"/>
          </p:nvPr>
        </p:nvSpPr>
        <p:spPr>
          <a:ln/>
        </p:spPr>
        <p:txBody>
          <a:bodyPr/>
          <a:lstStyle>
            <a:lvl1pPr>
              <a:defRPr/>
            </a:lvl1pPr>
          </a:lstStyle>
          <a:p>
            <a:pPr>
              <a:defRPr/>
            </a:pPr>
            <a:fld id="{A0BBFC5D-68C4-4BB7-8F40-87C6A6C84DF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40620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10CA135-C799-44EA-B4B2-33F58F25D411}" type="datetime1">
              <a:rPr lang="ru-RU" altLang="ru-RU">
                <a:solidFill>
                  <a:srgbClr val="000000"/>
                </a:solidFill>
              </a:rPr>
              <a:pPr>
                <a:defRPr/>
              </a:pPr>
              <a:t>20.01.2019</a:t>
            </a:fld>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7" name="Rectangle 6"/>
          <p:cNvSpPr>
            <a:spLocks noGrp="1" noChangeArrowheads="1"/>
          </p:cNvSpPr>
          <p:nvPr>
            <p:ph type="sldNum" sz="quarter" idx="12"/>
          </p:nvPr>
        </p:nvSpPr>
        <p:spPr>
          <a:ln/>
        </p:spPr>
        <p:txBody>
          <a:bodyPr/>
          <a:lstStyle>
            <a:lvl1pPr>
              <a:defRPr/>
            </a:lvl1pPr>
          </a:lstStyle>
          <a:p>
            <a:pPr>
              <a:defRPr/>
            </a:pPr>
            <a:fld id="{5C44CAE7-6726-4C34-B3E4-C2A4047944C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481928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F8CD90F7-EAEE-48DD-9312-BFCD9FCF2DDC}" type="datetime1">
              <a:rPr lang="ru-RU" altLang="ru-RU">
                <a:solidFill>
                  <a:srgbClr val="000000"/>
                </a:solidFill>
              </a:rPr>
              <a:pPr>
                <a:defRPr/>
              </a:pPr>
              <a:t>20.01.2019</a:t>
            </a:fld>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7" name="Rectangle 6"/>
          <p:cNvSpPr>
            <a:spLocks noGrp="1" noChangeArrowheads="1"/>
          </p:cNvSpPr>
          <p:nvPr>
            <p:ph type="sldNum" sz="quarter" idx="12"/>
          </p:nvPr>
        </p:nvSpPr>
        <p:spPr>
          <a:ln/>
        </p:spPr>
        <p:txBody>
          <a:bodyPr/>
          <a:lstStyle>
            <a:lvl1pPr>
              <a:defRPr/>
            </a:lvl1pPr>
          </a:lstStyle>
          <a:p>
            <a:pPr>
              <a:defRPr/>
            </a:pPr>
            <a:fld id="{DD1BF010-1F81-4E23-B064-E21B81D689B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134934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E187479-B2B3-452F-BC23-6F85AB8346F5}" type="datetime1">
              <a:rPr lang="ru-RU" altLang="ru-RU">
                <a:solidFill>
                  <a:srgbClr val="000000"/>
                </a:solidFill>
              </a:rPr>
              <a:pPr>
                <a:defRPr/>
              </a:pPr>
              <a:t>20.01.2019</a:t>
            </a:fld>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6" name="Rectangle 6"/>
          <p:cNvSpPr>
            <a:spLocks noGrp="1" noChangeArrowheads="1"/>
          </p:cNvSpPr>
          <p:nvPr>
            <p:ph type="sldNum" sz="quarter" idx="12"/>
          </p:nvPr>
        </p:nvSpPr>
        <p:spPr>
          <a:ln/>
        </p:spPr>
        <p:txBody>
          <a:bodyPr/>
          <a:lstStyle>
            <a:lvl1pPr>
              <a:defRPr/>
            </a:lvl1pPr>
          </a:lstStyle>
          <a:p>
            <a:pPr>
              <a:defRPr/>
            </a:pPr>
            <a:fld id="{42798CDA-C1D7-4280-A5ED-7C3310DBAEE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914371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A64435C-A9CB-4E36-8041-ABB03AC7FD7F}" type="datetime1">
              <a:rPr lang="ru-RU" altLang="ru-RU">
                <a:solidFill>
                  <a:srgbClr val="000000"/>
                </a:solidFill>
              </a:rPr>
              <a:pPr>
                <a:defRPr/>
              </a:pPr>
              <a:t>20.01.2019</a:t>
            </a:fld>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ltLang="ru-RU">
                <a:solidFill>
                  <a:srgbClr val="000000"/>
                </a:solidFill>
              </a:rPr>
              <a:t>Предложения по реформированию Комитета</a:t>
            </a:r>
          </a:p>
        </p:txBody>
      </p:sp>
      <p:sp>
        <p:nvSpPr>
          <p:cNvPr id="6" name="Rectangle 6"/>
          <p:cNvSpPr>
            <a:spLocks noGrp="1" noChangeArrowheads="1"/>
          </p:cNvSpPr>
          <p:nvPr>
            <p:ph type="sldNum" sz="quarter" idx="12"/>
          </p:nvPr>
        </p:nvSpPr>
        <p:spPr>
          <a:ln/>
        </p:spPr>
        <p:txBody>
          <a:bodyPr/>
          <a:lstStyle>
            <a:lvl1pPr>
              <a:defRPr/>
            </a:lvl1pPr>
          </a:lstStyle>
          <a:p>
            <a:pPr>
              <a:defRPr/>
            </a:pPr>
            <a:fld id="{DF478B6E-8300-4336-B040-62E5FD9CADD3}"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7207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197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149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81638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2542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4580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7117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045563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61575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3925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976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9614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3426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57296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93934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59127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2537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355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22582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91986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33938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8632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21417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305671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97050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0591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79153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79947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5542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cs typeface="Arial" charset="0"/>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cs typeface="Arial" charset="0"/>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cs typeface="Arial" charset="0"/>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cs typeface="Arial" charset="0"/>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cs typeface="Arial" charset="0"/>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98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04434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24394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91547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207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7104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19160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2095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53544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12270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907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cs typeface="Arial" charset="0"/>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970984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55050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792493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30458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22978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81259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00395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85248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27190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7" name="bk object 17"/>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18" name="bk object 18"/>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19" name="bk object 19"/>
          <p:cNvSpPr/>
          <p:nvPr/>
        </p:nvSpPr>
        <p:spPr>
          <a:xfrm>
            <a:off x="2143505" y="761"/>
            <a:ext cx="5473065" cy="990600"/>
          </a:xfrm>
          <a:custGeom>
            <a:avLst/>
            <a:gdLst/>
            <a:ahLst/>
            <a:cxnLst/>
            <a:rect l="l" t="t" r="r" b="b"/>
            <a:pathLst>
              <a:path w="5473065" h="990600">
                <a:moveTo>
                  <a:pt x="5472684" y="0"/>
                </a:moveTo>
                <a:lnTo>
                  <a:pt x="495300" y="0"/>
                </a:lnTo>
                <a:lnTo>
                  <a:pt x="0" y="495300"/>
                </a:lnTo>
                <a:lnTo>
                  <a:pt x="495300" y="990600"/>
                </a:lnTo>
                <a:lnTo>
                  <a:pt x="5472684" y="990600"/>
                </a:lnTo>
                <a:lnTo>
                  <a:pt x="5472684" y="0"/>
                </a:lnTo>
                <a:close/>
              </a:path>
            </a:pathLst>
          </a:custGeom>
          <a:solidFill>
            <a:srgbClr val="717BA2"/>
          </a:solidFill>
        </p:spPr>
        <p:txBody>
          <a:bodyPr wrap="square" lIns="0" tIns="0" rIns="0" bIns="0" rtlCol="0"/>
          <a:lstStyle/>
          <a:p>
            <a:endParaRPr>
              <a:solidFill>
                <a:prstClr val="black"/>
              </a:solidFill>
            </a:endParaRPr>
          </a:p>
        </p:txBody>
      </p:sp>
      <p:sp>
        <p:nvSpPr>
          <p:cNvPr id="20" name="bk object 20"/>
          <p:cNvSpPr/>
          <p:nvPr/>
        </p:nvSpPr>
        <p:spPr>
          <a:xfrm>
            <a:off x="2143505" y="761"/>
            <a:ext cx="5473065" cy="990600"/>
          </a:xfrm>
          <a:custGeom>
            <a:avLst/>
            <a:gdLst/>
            <a:ahLst/>
            <a:cxnLst/>
            <a:rect l="l" t="t" r="r" b="b"/>
            <a:pathLst>
              <a:path w="5473065" h="990600">
                <a:moveTo>
                  <a:pt x="5472684" y="990600"/>
                </a:moveTo>
                <a:lnTo>
                  <a:pt x="495300" y="990600"/>
                </a:lnTo>
                <a:lnTo>
                  <a:pt x="0" y="495300"/>
                </a:lnTo>
                <a:lnTo>
                  <a:pt x="495300" y="0"/>
                </a:lnTo>
                <a:lnTo>
                  <a:pt x="5472684" y="0"/>
                </a:lnTo>
                <a:lnTo>
                  <a:pt x="5472684" y="990600"/>
                </a:lnTo>
                <a:close/>
              </a:path>
            </a:pathLst>
          </a:custGeom>
          <a:ln w="25908">
            <a:solidFill>
              <a:srgbClr val="FFFFFF"/>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87790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50370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0.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1.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2.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3.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4.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15.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6.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17.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theme" Target="../theme/theme19.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theme" Target="../theme/theme20.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theme" Target="../theme/theme21.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theme" Target="../theme/theme22.xml"/><Relationship Id="rId5" Type="http://schemas.openxmlformats.org/officeDocument/2006/relationships/slideLayout" Target="../slideLayouts/slideLayout136.xml"/><Relationship Id="rId4" Type="http://schemas.openxmlformats.org/officeDocument/2006/relationships/slideLayout" Target="../slideLayouts/slideLayout135.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theme" Target="../theme/theme23.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24.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theme" Target="../theme/theme25.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theme" Target="../theme/theme26.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theme" Target="../theme/theme27.xml"/><Relationship Id="rId5" Type="http://schemas.openxmlformats.org/officeDocument/2006/relationships/slideLayout" Target="../slideLayouts/slideLayout161.xml"/><Relationship Id="rId4" Type="http://schemas.openxmlformats.org/officeDocument/2006/relationships/slideLayout" Target="../slideLayouts/slideLayout160.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6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theme" Target="../theme/theme28.xml"/><Relationship Id="rId5" Type="http://schemas.openxmlformats.org/officeDocument/2006/relationships/slideLayout" Target="../slideLayouts/slideLayout166.xml"/><Relationship Id="rId4" Type="http://schemas.openxmlformats.org/officeDocument/2006/relationships/slideLayout" Target="../slideLayouts/slideLayout165.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69.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theme" Target="../theme/theme29.xml"/><Relationship Id="rId5" Type="http://schemas.openxmlformats.org/officeDocument/2006/relationships/slideLayout" Target="../slideLayouts/slideLayout171.xml"/><Relationship Id="rId4" Type="http://schemas.openxmlformats.org/officeDocument/2006/relationships/slideLayout" Target="../slideLayouts/slideLayout17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74.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theme" Target="../theme/theme30.xml"/><Relationship Id="rId5" Type="http://schemas.openxmlformats.org/officeDocument/2006/relationships/slideLayout" Target="../slideLayouts/slideLayout176.xml"/><Relationship Id="rId4" Type="http://schemas.openxmlformats.org/officeDocument/2006/relationships/slideLayout" Target="../slideLayouts/slideLayout175.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theme" Target="../theme/theme31.xml"/><Relationship Id="rId5" Type="http://schemas.openxmlformats.org/officeDocument/2006/relationships/slideLayout" Target="../slideLayouts/slideLayout181.xml"/><Relationship Id="rId4" Type="http://schemas.openxmlformats.org/officeDocument/2006/relationships/slideLayout" Target="../slideLayouts/slideLayout180.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8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theme" Target="../theme/theme32.xml"/><Relationship Id="rId5" Type="http://schemas.openxmlformats.org/officeDocument/2006/relationships/slideLayout" Target="../slideLayouts/slideLayout186.xml"/><Relationship Id="rId4" Type="http://schemas.openxmlformats.org/officeDocument/2006/relationships/slideLayout" Target="../slideLayouts/slideLayout185.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8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theme" Target="../theme/theme33.xml"/><Relationship Id="rId5" Type="http://schemas.openxmlformats.org/officeDocument/2006/relationships/slideLayout" Target="../slideLayouts/slideLayout191.xml"/><Relationship Id="rId4" Type="http://schemas.openxmlformats.org/officeDocument/2006/relationships/slideLayout" Target="../slideLayouts/slideLayout190.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94.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theme" Target="../theme/theme34.xml"/><Relationship Id="rId5" Type="http://schemas.openxmlformats.org/officeDocument/2006/relationships/slideLayout" Target="../slideLayouts/slideLayout196.xml"/><Relationship Id="rId4" Type="http://schemas.openxmlformats.org/officeDocument/2006/relationships/slideLayout" Target="../slideLayouts/slideLayout195.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theme" Target="../theme/theme35.xml"/><Relationship Id="rId5" Type="http://schemas.openxmlformats.org/officeDocument/2006/relationships/slideLayout" Target="../slideLayouts/slideLayout201.xml"/><Relationship Id="rId4" Type="http://schemas.openxmlformats.org/officeDocument/2006/relationships/slideLayout" Target="../slideLayouts/slideLayout200.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204.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theme" Target="../theme/theme36.xml"/><Relationship Id="rId5" Type="http://schemas.openxmlformats.org/officeDocument/2006/relationships/slideLayout" Target="../slideLayouts/slideLayout206.xml"/><Relationship Id="rId4" Type="http://schemas.openxmlformats.org/officeDocument/2006/relationships/slideLayout" Target="../slideLayouts/slideLayout205.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20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theme" Target="../theme/theme37.xml"/><Relationship Id="rId5" Type="http://schemas.openxmlformats.org/officeDocument/2006/relationships/slideLayout" Target="../slideLayouts/slideLayout211.xml"/><Relationship Id="rId4" Type="http://schemas.openxmlformats.org/officeDocument/2006/relationships/slideLayout" Target="../slideLayouts/slideLayout2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8.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9.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659288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94950475"/>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7682414"/>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2056523"/>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12556563"/>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94775256"/>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938963"/>
      </p:ext>
    </p:extLst>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17916404"/>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06CD95-8218-4E97-9B38-BDB41BE138E5}" type="datetime1">
              <a:rPr lang="ru-RU">
                <a:solidFill>
                  <a:prstClr val="black">
                    <a:tint val="75000"/>
                  </a:prstClr>
                </a:solidFill>
              </a:rPr>
              <a:pPr>
                <a:defRPr/>
              </a:pPr>
              <a:t>20.01.2019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ru-RU">
                <a:solidFill>
                  <a:prstClr val="black">
                    <a:tint val="75000"/>
                  </a:prstClr>
                </a:solidFill>
              </a:rPr>
              <a:t>Мокрецова Н.В.</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D795B4-777E-43AC-A1E0-D36711E2B62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92208086"/>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84707314"/>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cs typeface="Arial" charset="0"/>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cs typeface="Arial" charset="0"/>
              </a:rPr>
              <a:pPr/>
              <a:t>1/20/2019</a:t>
            </a:fld>
            <a:endParaRPr lang="en-US">
              <a:solidFill>
                <a:prstClr val="black">
                  <a:tint val="75000"/>
                </a:prstClr>
              </a:solidFill>
              <a:cs typeface="Arial" charset="0"/>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cs typeface="Arial" charset="0"/>
              </a:rPr>
              <a:pPr/>
              <a:t>‹#›</a:t>
            </a:fld>
            <a:endParaRPr>
              <a:solidFill>
                <a:prstClr val="black">
                  <a:tint val="75000"/>
                </a:prstClr>
              </a:solidFill>
              <a:cs typeface="Arial" charset="0"/>
            </a:endParaRPr>
          </a:p>
        </p:txBody>
      </p:sp>
    </p:spTree>
    <p:extLst>
      <p:ext uri="{BB962C8B-B14F-4D97-AF65-F5344CB8AC3E}">
        <p14:creationId xmlns:p14="http://schemas.microsoft.com/office/powerpoint/2010/main" val="241956742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73808698"/>
      </p:ext>
    </p:extLst>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2495301"/>
      </p:ext>
    </p:extLst>
  </p:cSld>
  <p:clrMap bg1="lt1" tx1="dk1" bg2="lt2" tx2="dk2" accent1="accent1" accent2="accent2" accent3="accent3" accent4="accent4" accent5="accent5" accent6="accent6" hlink="hlink" folHlink="folHlink"/>
  <p:sldLayoutIdLst>
    <p:sldLayoutId id="2147484821" r:id="rId1"/>
    <p:sldLayoutId id="2147484822" r:id="rId2"/>
    <p:sldLayoutId id="2147484823" r:id="rId3"/>
    <p:sldLayoutId id="2147484824" r:id="rId4"/>
    <p:sldLayoutId id="214748482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6778717"/>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6314960"/>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18213464"/>
      </p:ext>
    </p:extLst>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32972202"/>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17043034"/>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13121551"/>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210370"/>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44198345"/>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76375" y="652526"/>
            <a:ext cx="7667625" cy="0"/>
          </a:xfrm>
          <a:custGeom>
            <a:avLst/>
            <a:gdLst/>
            <a:ahLst/>
            <a:cxnLst/>
            <a:rect l="l" t="t" r="r" b="b"/>
            <a:pathLst>
              <a:path w="7667625">
                <a:moveTo>
                  <a:pt x="0" y="0"/>
                </a:moveTo>
                <a:lnTo>
                  <a:pt x="7667625" y="0"/>
                </a:lnTo>
              </a:path>
            </a:pathLst>
          </a:custGeom>
          <a:ln w="28575">
            <a:solidFill>
              <a:srgbClr val="1F487C"/>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176022" y="79779"/>
            <a:ext cx="8791955" cy="526415"/>
          </a:xfrm>
          <a:prstGeom prst="rect">
            <a:avLst/>
          </a:prstGeom>
        </p:spPr>
        <p:txBody>
          <a:bodyPr wrap="square" lIns="0" tIns="0" rIns="0" bIns="0">
            <a:spAutoFit/>
          </a:bodyPr>
          <a:lstStyle>
            <a:lvl1pPr>
              <a:defRPr sz="2000" b="0" i="0">
                <a:solidFill>
                  <a:srgbClr val="1F487C"/>
                </a:solidFill>
                <a:latin typeface="Arial"/>
                <a:cs typeface="Arial"/>
              </a:defRPr>
            </a:lvl1pPr>
          </a:lstStyle>
          <a:p>
            <a:endParaRPr/>
          </a:p>
        </p:txBody>
      </p:sp>
      <p:sp>
        <p:nvSpPr>
          <p:cNvPr id="3" name="Holder 3"/>
          <p:cNvSpPr>
            <a:spLocks noGrp="1"/>
          </p:cNvSpPr>
          <p:nvPr>
            <p:ph type="body" idx="1"/>
          </p:nvPr>
        </p:nvSpPr>
        <p:spPr>
          <a:xfrm>
            <a:off x="519912" y="1223899"/>
            <a:ext cx="8104174" cy="215963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84252184"/>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59911343"/>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277718"/>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69719900"/>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0524315"/>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58569026"/>
      </p:ext>
    </p:extLst>
  </p:cSld>
  <p:clrMap bg1="lt1" tx1="dk1" bg2="lt2" tx2="dk2" accent1="accent1" accent2="accent2" accent3="accent3" accent4="accent4" accent5="accent5" accent6="accent6" hlink="hlink" folHlink="folHlink"/>
  <p:sldLayoutIdLst>
    <p:sldLayoutId id="2147484905" r:id="rId1"/>
    <p:sldLayoutId id="2147484906" r:id="rId2"/>
    <p:sldLayoutId id="2147484907" r:id="rId3"/>
    <p:sldLayoutId id="2147484908" r:id="rId4"/>
    <p:sldLayoutId id="214748490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2648123"/>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79525"/>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5C200"/>
          </a:solidFill>
        </p:spPr>
        <p:txBody>
          <a:bodyPr wrap="square" lIns="0" tIns="0" rIns="0" bIns="0" rtlCol="0"/>
          <a:lstStyle/>
          <a:p>
            <a:endParaRPr>
              <a:solidFill>
                <a:prstClr val="black"/>
              </a:solidFill>
            </a:endParaRPr>
          </a:p>
        </p:txBody>
      </p:sp>
      <p:sp>
        <p:nvSpPr>
          <p:cNvPr id="17" name="bk object 17"/>
          <p:cNvSpPr/>
          <p:nvPr/>
        </p:nvSpPr>
        <p:spPr>
          <a:xfrm>
            <a:off x="590550" y="1279525"/>
            <a:ext cx="8553450" cy="228600"/>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797979"/>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24027" y="214376"/>
            <a:ext cx="7895945" cy="1002030"/>
          </a:xfrm>
          <a:prstGeom prst="rect">
            <a:avLst/>
          </a:prstGeom>
        </p:spPr>
        <p:txBody>
          <a:bodyPr wrap="square" lIns="0" tIns="0" rIns="0" bIns="0">
            <a:spAutoFit/>
          </a:bodyPr>
          <a:lstStyle>
            <a:lvl1pPr>
              <a:defRPr sz="3200" b="1" i="0">
                <a:solidFill>
                  <a:srgbClr val="797979"/>
                </a:solidFill>
                <a:latin typeface="Liberation Sans Narrow"/>
                <a:cs typeface="Liberation Sans Narrow"/>
              </a:defRPr>
            </a:lvl1pPr>
          </a:lstStyle>
          <a:p>
            <a:endParaRPr/>
          </a:p>
        </p:txBody>
      </p:sp>
      <p:sp>
        <p:nvSpPr>
          <p:cNvPr id="3" name="Holder 3"/>
          <p:cNvSpPr>
            <a:spLocks noGrp="1"/>
          </p:cNvSpPr>
          <p:nvPr>
            <p:ph type="body" idx="1"/>
          </p:nvPr>
        </p:nvSpPr>
        <p:spPr>
          <a:xfrm>
            <a:off x="667207" y="1628901"/>
            <a:ext cx="7809585" cy="4614545"/>
          </a:xfrm>
          <a:prstGeom prst="rect">
            <a:avLst/>
          </a:prstGeom>
        </p:spPr>
        <p:txBody>
          <a:bodyPr wrap="square" lIns="0" tIns="0" rIns="0" bIns="0">
            <a:spAutoFit/>
          </a:bodyPr>
          <a:lstStyle>
            <a:lvl1pPr>
              <a:defRPr sz="1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16078979"/>
      </p:ext>
    </p:extLst>
  </p:cSld>
  <p:clrMap bg1="lt1" tx1="dk1" bg2="lt2" tx2="dk2" accent1="accent1" accent2="accent2" accent3="accent3" accent4="accent4" accent5="accent5" accent6="accent6" hlink="hlink" folHlink="folHlink"/>
  <p:sldLayoutIdLst>
    <p:sldLayoutId id="2147484917" r:id="rId1"/>
    <p:sldLayoutId id="2147484918" r:id="rId2"/>
    <p:sldLayoutId id="2147484919" r:id="rId3"/>
    <p:sldLayoutId id="2147484920" r:id="rId4"/>
    <p:sldLayoutId id="214748492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41699246"/>
      </p:ext>
    </p:extLst>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3656" y="1269"/>
            <a:ext cx="8336686" cy="2159000"/>
          </a:xfrm>
          <a:prstGeom prst="rect">
            <a:avLst/>
          </a:prstGeom>
        </p:spPr>
        <p:txBody>
          <a:bodyPr wrap="square" lIns="0" tIns="0" rIns="0" bIns="0">
            <a:spAutoFit/>
          </a:bodyPr>
          <a:lstStyle>
            <a:lvl1pPr>
              <a:defRPr sz="2400" b="0" i="0">
                <a:solidFill>
                  <a:srgbClr val="FF0000"/>
                </a:solidFill>
                <a:latin typeface="Calibri"/>
                <a:cs typeface="Calibri"/>
              </a:defRPr>
            </a:lvl1pPr>
          </a:lstStyle>
          <a:p>
            <a:endParaRPr/>
          </a:p>
        </p:txBody>
      </p:sp>
      <p:sp>
        <p:nvSpPr>
          <p:cNvPr id="3" name="Holder 3"/>
          <p:cNvSpPr>
            <a:spLocks noGrp="1"/>
          </p:cNvSpPr>
          <p:nvPr>
            <p:ph type="body" idx="1"/>
          </p:nvPr>
        </p:nvSpPr>
        <p:spPr>
          <a:xfrm>
            <a:off x="211937" y="1592326"/>
            <a:ext cx="8452485" cy="4379595"/>
          </a:xfrm>
          <a:prstGeom prst="rect">
            <a:avLst/>
          </a:prstGeom>
        </p:spPr>
        <p:txBody>
          <a:bodyPr wrap="square" lIns="0" tIns="0" rIns="0" bIns="0">
            <a:spAutoFit/>
          </a:bodyPr>
          <a:lstStyle>
            <a:lvl1pPr>
              <a:defRPr sz="3600" b="1" i="0">
                <a:solidFill>
                  <a:srgbClr val="FF0000"/>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13813588"/>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solidFill>
                  <a:prstClr val="black">
                    <a:tint val="75000"/>
                  </a:prstClr>
                </a:solidFill>
              </a:rPr>
              <a:pPr/>
              <a:t>20/01/2019</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96791089"/>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6A34D776-0428-4EA4-9A72-8FC7EE30932E}" type="datetimeFigureOut">
              <a:rPr lang="ru-RU" smtClean="0">
                <a:solidFill>
                  <a:prstClr val="black">
                    <a:tint val="75000"/>
                  </a:prstClr>
                </a:solidFill>
              </a:rPr>
              <a:pPr/>
              <a:t>20.01.2019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27EAE050-53AE-4144-996B-9A7C61FF96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0142981"/>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xStyles>
    <p:titleStyle>
      <a:lvl1pPr algn="ctr" defTabSz="862283" rtl="0" eaLnBrk="1" latinLnBrk="0" hangingPunct="1">
        <a:spcBef>
          <a:spcPct val="0"/>
        </a:spcBef>
        <a:buNone/>
        <a:defRPr sz="4149" kern="1200">
          <a:solidFill>
            <a:schemeClr val="tx1"/>
          </a:solidFill>
          <a:latin typeface="+mj-lt"/>
          <a:ea typeface="+mj-ea"/>
          <a:cs typeface="+mj-cs"/>
        </a:defRPr>
      </a:lvl1pPr>
    </p:titleStyle>
    <p:bodyStyle>
      <a:lvl1pPr marL="323356" indent="-323356" algn="l" defTabSz="862283" rtl="0" eaLnBrk="1" latinLnBrk="0" hangingPunct="1">
        <a:spcBef>
          <a:spcPct val="20000"/>
        </a:spcBef>
        <a:buFont typeface="Arial" panose="020B0604020202020204" pitchFamily="34" charset="0"/>
        <a:buChar char="•"/>
        <a:defRPr sz="3018" kern="1200">
          <a:solidFill>
            <a:schemeClr val="tx1"/>
          </a:solidFill>
          <a:latin typeface="+mn-lt"/>
          <a:ea typeface="+mn-ea"/>
          <a:cs typeface="+mn-cs"/>
        </a:defRPr>
      </a:lvl1pPr>
      <a:lvl2pPr marL="700605" indent="-269463" algn="l" defTabSz="862283" rtl="0" eaLnBrk="1" latinLnBrk="0" hangingPunct="1">
        <a:spcBef>
          <a:spcPct val="20000"/>
        </a:spcBef>
        <a:buFont typeface="Arial" panose="020B0604020202020204" pitchFamily="34" charset="0"/>
        <a:buChar char="–"/>
        <a:defRPr sz="2641" kern="1200">
          <a:solidFill>
            <a:schemeClr val="tx1"/>
          </a:solidFill>
          <a:latin typeface="+mn-lt"/>
          <a:ea typeface="+mn-ea"/>
          <a:cs typeface="+mn-cs"/>
        </a:defRPr>
      </a:lvl2pPr>
      <a:lvl3pPr marL="1077854" indent="-215571" algn="l" defTabSz="862283" rtl="0" eaLnBrk="1" latinLnBrk="0" hangingPunct="1">
        <a:spcBef>
          <a:spcPct val="20000"/>
        </a:spcBef>
        <a:buFont typeface="Arial" panose="020B0604020202020204" pitchFamily="34" charset="0"/>
        <a:buChar char="•"/>
        <a:defRPr sz="2263" kern="1200">
          <a:solidFill>
            <a:schemeClr val="tx1"/>
          </a:solidFill>
          <a:latin typeface="+mn-lt"/>
          <a:ea typeface="+mn-ea"/>
          <a:cs typeface="+mn-cs"/>
        </a:defRPr>
      </a:lvl3pPr>
      <a:lvl4pPr marL="1508996"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4pPr>
      <a:lvl5pPr marL="1940137"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5pPr>
      <a:lvl6pPr marL="2371279"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6pPr>
      <a:lvl7pPr marL="2802420"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7pPr>
      <a:lvl8pPr marL="3233562"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8pPr>
      <a:lvl9pPr marL="3664703" indent="-215571" algn="l" defTabSz="862283" rtl="0" eaLnBrk="1" latinLnBrk="0" hangingPunct="1">
        <a:spcBef>
          <a:spcPct val="20000"/>
        </a:spcBef>
        <a:buFont typeface="Arial" panose="020B0604020202020204" pitchFamily="34" charset="0"/>
        <a:buChar char="•"/>
        <a:defRPr sz="1886" kern="1200">
          <a:solidFill>
            <a:schemeClr val="tx1"/>
          </a:solidFill>
          <a:latin typeface="+mn-lt"/>
          <a:ea typeface="+mn-ea"/>
          <a:cs typeface="+mn-cs"/>
        </a:defRPr>
      </a:lvl9pPr>
    </p:bodyStyle>
    <p:otherStyle>
      <a:defPPr>
        <a:defRPr lang="ru-RU"/>
      </a:defPPr>
      <a:lvl1pPr marL="0" algn="l" defTabSz="862283" rtl="0" eaLnBrk="1" latinLnBrk="0" hangingPunct="1">
        <a:defRPr sz="1697" kern="1200">
          <a:solidFill>
            <a:schemeClr val="tx1"/>
          </a:solidFill>
          <a:latin typeface="+mn-lt"/>
          <a:ea typeface="+mn-ea"/>
          <a:cs typeface="+mn-cs"/>
        </a:defRPr>
      </a:lvl1pPr>
      <a:lvl2pPr marL="431141" algn="l" defTabSz="862283" rtl="0" eaLnBrk="1" latinLnBrk="0" hangingPunct="1">
        <a:defRPr sz="1697" kern="1200">
          <a:solidFill>
            <a:schemeClr val="tx1"/>
          </a:solidFill>
          <a:latin typeface="+mn-lt"/>
          <a:ea typeface="+mn-ea"/>
          <a:cs typeface="+mn-cs"/>
        </a:defRPr>
      </a:lvl2pPr>
      <a:lvl3pPr marL="862283" algn="l" defTabSz="862283" rtl="0" eaLnBrk="1" latinLnBrk="0" hangingPunct="1">
        <a:defRPr sz="1697" kern="1200">
          <a:solidFill>
            <a:schemeClr val="tx1"/>
          </a:solidFill>
          <a:latin typeface="+mn-lt"/>
          <a:ea typeface="+mn-ea"/>
          <a:cs typeface="+mn-cs"/>
        </a:defRPr>
      </a:lvl3pPr>
      <a:lvl4pPr marL="1293424" algn="l" defTabSz="862283" rtl="0" eaLnBrk="1" latinLnBrk="0" hangingPunct="1">
        <a:defRPr sz="1697" kern="1200">
          <a:solidFill>
            <a:schemeClr val="tx1"/>
          </a:solidFill>
          <a:latin typeface="+mn-lt"/>
          <a:ea typeface="+mn-ea"/>
          <a:cs typeface="+mn-cs"/>
        </a:defRPr>
      </a:lvl4pPr>
      <a:lvl5pPr marL="1724567" algn="l" defTabSz="862283" rtl="0" eaLnBrk="1" latinLnBrk="0" hangingPunct="1">
        <a:defRPr sz="1697" kern="1200">
          <a:solidFill>
            <a:schemeClr val="tx1"/>
          </a:solidFill>
          <a:latin typeface="+mn-lt"/>
          <a:ea typeface="+mn-ea"/>
          <a:cs typeface="+mn-cs"/>
        </a:defRPr>
      </a:lvl5pPr>
      <a:lvl6pPr marL="2155708" algn="l" defTabSz="862283" rtl="0" eaLnBrk="1" latinLnBrk="0" hangingPunct="1">
        <a:defRPr sz="1697" kern="1200">
          <a:solidFill>
            <a:schemeClr val="tx1"/>
          </a:solidFill>
          <a:latin typeface="+mn-lt"/>
          <a:ea typeface="+mn-ea"/>
          <a:cs typeface="+mn-cs"/>
        </a:defRPr>
      </a:lvl6pPr>
      <a:lvl7pPr marL="2586849" algn="l" defTabSz="862283" rtl="0" eaLnBrk="1" latinLnBrk="0" hangingPunct="1">
        <a:defRPr sz="1697" kern="1200">
          <a:solidFill>
            <a:schemeClr val="tx1"/>
          </a:solidFill>
          <a:latin typeface="+mn-lt"/>
          <a:ea typeface="+mn-ea"/>
          <a:cs typeface="+mn-cs"/>
        </a:defRPr>
      </a:lvl7pPr>
      <a:lvl8pPr marL="3017991" algn="l" defTabSz="862283" rtl="0" eaLnBrk="1" latinLnBrk="0" hangingPunct="1">
        <a:defRPr sz="1697" kern="1200">
          <a:solidFill>
            <a:schemeClr val="tx1"/>
          </a:solidFill>
          <a:latin typeface="+mn-lt"/>
          <a:ea typeface="+mn-ea"/>
          <a:cs typeface="+mn-cs"/>
        </a:defRPr>
      </a:lvl8pPr>
      <a:lvl9pPr marL="3449132" algn="l" defTabSz="862283" rtl="0" eaLnBrk="1" latinLnBrk="0" hangingPunct="1">
        <a:defRPr sz="169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fld id="{0CA26BEC-29D7-476F-9822-339537D97CFC}" type="datetime1">
              <a:rPr lang="ru-RU" altLang="ru-RU">
                <a:solidFill>
                  <a:srgbClr val="000000"/>
                </a:solidFill>
                <a:cs typeface="Arial" panose="020B0604020202020204" pitchFamily="34" charset="0"/>
              </a:rPr>
              <a:pPr fontAlgn="base">
                <a:spcBef>
                  <a:spcPct val="0"/>
                </a:spcBef>
                <a:spcAft>
                  <a:spcPct val="0"/>
                </a:spcAft>
                <a:defRPr/>
              </a:pPr>
              <a:t>20.01.2019</a:t>
            </a:fld>
            <a:endParaRPr lang="ru-RU" altLang="ru-RU">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r>
              <a:rPr lang="ru-RU" altLang="ru-RU">
                <a:solidFill>
                  <a:srgbClr val="000000"/>
                </a:solidFill>
                <a:cs typeface="Arial" panose="020B0604020202020204" pitchFamily="34" charset="0"/>
              </a:rPr>
              <a:t>Предложения по реформированию Комитета</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315C7F67-8641-4278-8A0E-63A637D9657A}" type="slidenum">
              <a:rPr lang="ru-RU" altLang="ru-RU">
                <a:solidFill>
                  <a:srgbClr val="000000"/>
                </a:solidFill>
                <a:cs typeface="Arial" panose="020B0604020202020204" pitchFamily="34" charset="0"/>
              </a:rPr>
              <a:pPr fontAlgn="base">
                <a:spcBef>
                  <a:spcPct val="0"/>
                </a:spcBef>
                <a:spcAft>
                  <a:spcPct val="0"/>
                </a:spcAft>
                <a:defRPr/>
              </a:pPr>
              <a:t>‹#›</a:t>
            </a:fld>
            <a:endParaRPr lang="ru-RU" altLang="ru-RU">
              <a:solidFill>
                <a:srgbClr val="000000"/>
              </a:solidFill>
              <a:cs typeface="Arial" panose="020B0604020202020204" pitchFamily="34" charset="0"/>
            </a:endParaRPr>
          </a:p>
        </p:txBody>
      </p:sp>
    </p:spTree>
    <p:extLst>
      <p:ext uri="{BB962C8B-B14F-4D97-AF65-F5344CB8AC3E}">
        <p14:creationId xmlns:p14="http://schemas.microsoft.com/office/powerpoint/2010/main" val="4221721335"/>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hf sldNum="0" hdr="0" dt="0"/>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20268072"/>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19811"/>
            <a:ext cx="8072119" cy="1125855"/>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533349" y="1380490"/>
            <a:ext cx="8077301" cy="3170554"/>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1/20/2019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6570042"/>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4577080" y="0"/>
                </a:moveTo>
                <a:lnTo>
                  <a:pt x="5003" y="0"/>
                </a:lnTo>
                <a:lnTo>
                  <a:pt x="0" y="3417062"/>
                </a:lnTo>
                <a:lnTo>
                  <a:pt x="0" y="6846112"/>
                </a:lnTo>
                <a:lnTo>
                  <a:pt x="4567047" y="6858000"/>
                </a:lnTo>
                <a:lnTo>
                  <a:pt x="9139047" y="6858000"/>
                </a:lnTo>
                <a:lnTo>
                  <a:pt x="9144000" y="3440811"/>
                </a:lnTo>
                <a:lnTo>
                  <a:pt x="9144000" y="11938"/>
                </a:lnTo>
                <a:lnTo>
                  <a:pt x="4577080" y="0"/>
                </a:lnTo>
                <a:close/>
              </a:path>
            </a:pathLst>
          </a:custGeom>
          <a:solidFill>
            <a:srgbClr val="1F21C3"/>
          </a:solid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
        <p:nvSpPr>
          <p:cNvPr id="3" name="object 3"/>
          <p:cNvSpPr/>
          <p:nvPr/>
        </p:nvSpPr>
        <p:spPr>
          <a:xfrm>
            <a:off x="2191511" y="5565647"/>
            <a:ext cx="6949440" cy="1292352"/>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
        <p:nvSpPr>
          <p:cNvPr id="5" name="object 5"/>
          <p:cNvSpPr txBox="1">
            <a:spLocks noGrp="1"/>
          </p:cNvSpPr>
          <p:nvPr>
            <p:ph type="title"/>
          </p:nvPr>
        </p:nvSpPr>
        <p:spPr>
          <a:xfrm>
            <a:off x="4634610" y="629792"/>
            <a:ext cx="3982720" cy="438150"/>
          </a:xfrm>
          <a:prstGeom prst="rect">
            <a:avLst/>
          </a:prstGeom>
        </p:spPr>
        <p:txBody>
          <a:bodyPr vert="horz" wrap="square" lIns="0" tIns="0" rIns="0" bIns="0" rtlCol="0">
            <a:spAutoFit/>
          </a:bodyPr>
          <a:lstStyle/>
          <a:p>
            <a:pPr marL="12700">
              <a:lnSpc>
                <a:spcPct val="100000"/>
              </a:lnSpc>
            </a:pPr>
            <a:r>
              <a:rPr sz="2800" b="0" spc="-35" dirty="0">
                <a:solidFill>
                  <a:srgbClr val="FFFFFF"/>
                </a:solidFill>
                <a:latin typeface="Times New Roman"/>
                <a:cs typeface="Times New Roman"/>
              </a:rPr>
              <a:t>Шигаев </a:t>
            </a:r>
            <a:r>
              <a:rPr sz="2800" b="0" spc="-25" dirty="0">
                <a:solidFill>
                  <a:srgbClr val="FFFFFF"/>
                </a:solidFill>
                <a:latin typeface="Times New Roman"/>
                <a:cs typeface="Times New Roman"/>
              </a:rPr>
              <a:t>Валерий</a:t>
            </a:r>
            <a:r>
              <a:rPr sz="2800" b="0" spc="-220" dirty="0">
                <a:solidFill>
                  <a:srgbClr val="FFFFFF"/>
                </a:solidFill>
                <a:latin typeface="Times New Roman"/>
                <a:cs typeface="Times New Roman"/>
              </a:rPr>
              <a:t> </a:t>
            </a:r>
            <a:r>
              <a:rPr sz="2800" b="0" spc="-30" dirty="0">
                <a:solidFill>
                  <a:srgbClr val="FFFFFF"/>
                </a:solidFill>
                <a:latin typeface="Times New Roman"/>
                <a:cs typeface="Times New Roman"/>
              </a:rPr>
              <a:t>Юрьевич</a:t>
            </a:r>
            <a:endParaRPr sz="2800">
              <a:latin typeface="Times New Roman"/>
              <a:cs typeface="Times New Roman"/>
            </a:endParaRPr>
          </a:p>
        </p:txBody>
      </p:sp>
      <p:sp>
        <p:nvSpPr>
          <p:cNvPr id="6" name="object 6"/>
          <p:cNvSpPr txBox="1">
            <a:spLocks noGrp="1"/>
          </p:cNvSpPr>
          <p:nvPr>
            <p:ph type="body" idx="4294967295"/>
          </p:nvPr>
        </p:nvSpPr>
        <p:spPr>
          <a:xfrm>
            <a:off x="533349" y="1380490"/>
            <a:ext cx="8077301" cy="2830518"/>
          </a:xfrm>
          <a:prstGeom prst="rect">
            <a:avLst/>
          </a:prstGeom>
        </p:spPr>
        <p:txBody>
          <a:bodyPr vert="horz" wrap="square" lIns="0" tIns="59944" rIns="0" bIns="0" rtlCol="0">
            <a:spAutoFit/>
          </a:bodyPr>
          <a:lstStyle/>
          <a:p>
            <a:pPr marL="3659504" marR="5080" indent="0">
              <a:lnSpc>
                <a:spcPct val="100000"/>
              </a:lnSpc>
              <a:buNone/>
            </a:pPr>
            <a:r>
              <a:rPr lang="ru-RU" sz="2000" spc="-15" dirty="0" smtClean="0">
                <a:solidFill>
                  <a:srgbClr val="FFFFFF"/>
                </a:solidFill>
              </a:rPr>
              <a:t>Директор информационно- правового консалтингового центра «Тендер плюс»</a:t>
            </a:r>
          </a:p>
          <a:p>
            <a:pPr marL="3659504" marR="5080" indent="0">
              <a:lnSpc>
                <a:spcPct val="100000"/>
              </a:lnSpc>
              <a:buNone/>
            </a:pPr>
            <a:r>
              <a:rPr lang="ru-RU" sz="2000" spc="-15" dirty="0">
                <a:solidFill>
                  <a:srgbClr val="FFFFFF"/>
                </a:solidFill>
              </a:rPr>
              <a:t>а</a:t>
            </a:r>
            <a:r>
              <a:rPr lang="ru-RU" sz="2000" spc="-15" dirty="0" smtClean="0">
                <a:solidFill>
                  <a:srgbClr val="FFFFFF"/>
                </a:solidFill>
              </a:rPr>
              <a:t>ккредитованный преподаватель, сертифицированный специалист,  эксперт национальной ассоциации институтов закупок  России, </a:t>
            </a:r>
          </a:p>
          <a:p>
            <a:pPr marL="3659504" marR="5080" indent="0">
              <a:lnSpc>
                <a:spcPct val="100000"/>
              </a:lnSpc>
              <a:buNone/>
            </a:pPr>
            <a:r>
              <a:rPr lang="ru-RU" sz="2000" spc="-15" dirty="0">
                <a:solidFill>
                  <a:srgbClr val="FFFFFF"/>
                </a:solidFill>
              </a:rPr>
              <a:t>к</a:t>
            </a:r>
            <a:r>
              <a:rPr lang="ru-RU" sz="2000" spc="-15" dirty="0" smtClean="0">
                <a:solidFill>
                  <a:srgbClr val="FFFFFF"/>
                </a:solidFill>
              </a:rPr>
              <a:t>андидат  медицинских наук , доцент </a:t>
            </a:r>
          </a:p>
          <a:p>
            <a:pPr marL="3659504" marR="5080" indent="0">
              <a:lnSpc>
                <a:spcPct val="100000"/>
              </a:lnSpc>
              <a:buNone/>
            </a:pPr>
            <a:endParaRPr sz="2000" spc="-25" dirty="0">
              <a:solidFill>
                <a:srgbClr val="FFFFFF"/>
              </a:solidFill>
            </a:endParaRPr>
          </a:p>
          <a:p>
            <a:pPr marL="3659504" indent="0">
              <a:lnSpc>
                <a:spcPct val="100000"/>
              </a:lnSpc>
              <a:buNone/>
            </a:pPr>
            <a:r>
              <a:rPr sz="2000" spc="-145" dirty="0" smtClean="0">
                <a:solidFill>
                  <a:srgbClr val="FFFFFF"/>
                </a:solidFill>
              </a:rPr>
              <a:t> </a:t>
            </a:r>
            <a:r>
              <a:rPr lang="ru-RU" sz="2000" spc="-145" dirty="0" smtClean="0">
                <a:solidFill>
                  <a:srgbClr val="FFFFFF"/>
                </a:solidFill>
              </a:rPr>
              <a:t>                                </a:t>
            </a:r>
            <a:endParaRPr sz="2000" spc="-15" dirty="0">
              <a:solidFill>
                <a:srgbClr val="FFFFFF"/>
              </a:solidFill>
            </a:endParaRPr>
          </a:p>
        </p:txBody>
      </p:sp>
      <p:sp>
        <p:nvSpPr>
          <p:cNvPr id="7" name="object 7"/>
          <p:cNvSpPr txBox="1"/>
          <p:nvPr/>
        </p:nvSpPr>
        <p:spPr>
          <a:xfrm>
            <a:off x="2819526" y="5632399"/>
            <a:ext cx="5709920" cy="1107996"/>
          </a:xfrm>
          <a:prstGeom prst="rect">
            <a:avLst/>
          </a:prstGeom>
        </p:spPr>
        <p:txBody>
          <a:bodyPr vert="horz" wrap="square" lIns="0" tIns="0" rIns="0" bIns="0" rtlCol="0">
            <a:spAutoFit/>
          </a:bodyPr>
          <a:lstStyle/>
          <a:p>
            <a:pPr marL="12700" marR="5080" fontAlgn="base">
              <a:spcBef>
                <a:spcPct val="0"/>
              </a:spcBef>
              <a:spcAft>
                <a:spcPct val="0"/>
              </a:spcAft>
            </a:pPr>
            <a:r>
              <a:rPr lang="ru-RU" dirty="0" smtClean="0">
                <a:solidFill>
                  <a:srgbClr val="FFFFFF"/>
                </a:solidFill>
                <a:latin typeface="Times New Roman"/>
                <a:cs typeface="Times New Roman"/>
              </a:rPr>
              <a:t>Специфика </a:t>
            </a:r>
            <a:r>
              <a:rPr spc="-5" dirty="0" err="1" smtClean="0">
                <a:solidFill>
                  <a:srgbClr val="FFFFFF"/>
                </a:solidFill>
                <a:latin typeface="Times New Roman"/>
                <a:cs typeface="Times New Roman"/>
              </a:rPr>
              <a:t>закупок</a:t>
            </a:r>
            <a:r>
              <a:rPr spc="-5" dirty="0" smtClean="0">
                <a:solidFill>
                  <a:srgbClr val="FFFFFF"/>
                </a:solidFill>
                <a:latin typeface="Times New Roman"/>
                <a:cs typeface="Times New Roman"/>
              </a:rPr>
              <a:t>  </a:t>
            </a:r>
            <a:r>
              <a:rPr lang="ru-RU" spc="-15" dirty="0" smtClean="0">
                <a:solidFill>
                  <a:srgbClr val="FFFFFF"/>
                </a:solidFill>
                <a:latin typeface="Times New Roman"/>
                <a:cs typeface="Times New Roman"/>
              </a:rPr>
              <a:t>лекарственных </a:t>
            </a:r>
            <a:r>
              <a:rPr lang="ru-RU" spc="-15" dirty="0">
                <a:solidFill>
                  <a:srgbClr val="FFFFFF"/>
                </a:solidFill>
                <a:latin typeface="Times New Roman"/>
                <a:cs typeface="Times New Roman"/>
              </a:rPr>
              <a:t> </a:t>
            </a:r>
            <a:r>
              <a:rPr lang="ru-RU" spc="-15" dirty="0" smtClean="0">
                <a:solidFill>
                  <a:srgbClr val="FFFFFF"/>
                </a:solidFill>
                <a:latin typeface="Times New Roman"/>
                <a:cs typeface="Times New Roman"/>
              </a:rPr>
              <a:t>препаратов </a:t>
            </a:r>
            <a:r>
              <a:rPr lang="ru-RU" spc="-20" dirty="0" smtClean="0">
                <a:solidFill>
                  <a:srgbClr val="FFFFFF"/>
                </a:solidFill>
                <a:latin typeface="Times New Roman"/>
                <a:cs typeface="Times New Roman"/>
              </a:rPr>
              <a:t>государственными учреждениями здравоохранения</a:t>
            </a:r>
            <a:r>
              <a:rPr spc="-10" dirty="0" smtClean="0">
                <a:solidFill>
                  <a:srgbClr val="FFFFFF"/>
                </a:solidFill>
                <a:latin typeface="Times New Roman"/>
                <a:cs typeface="Times New Roman"/>
              </a:rPr>
              <a:t> </a:t>
            </a:r>
            <a:r>
              <a:rPr dirty="0" smtClean="0">
                <a:solidFill>
                  <a:srgbClr val="FFFFFF"/>
                </a:solidFill>
                <a:latin typeface="Times New Roman"/>
                <a:cs typeface="Times New Roman"/>
              </a:rPr>
              <a:t>в </a:t>
            </a:r>
            <a:r>
              <a:rPr dirty="0" err="1" smtClean="0">
                <a:solidFill>
                  <a:srgbClr val="FFFFFF"/>
                </a:solidFill>
                <a:latin typeface="Times New Roman"/>
                <a:cs typeface="Times New Roman"/>
              </a:rPr>
              <a:t>соответствии</a:t>
            </a:r>
            <a:r>
              <a:rPr dirty="0" smtClean="0">
                <a:solidFill>
                  <a:srgbClr val="FFFFFF"/>
                </a:solidFill>
                <a:latin typeface="Times New Roman"/>
                <a:cs typeface="Times New Roman"/>
              </a:rPr>
              <a:t> с</a:t>
            </a:r>
            <a:r>
              <a:rPr spc="-265" dirty="0" smtClean="0">
                <a:solidFill>
                  <a:srgbClr val="FFFFFF"/>
                </a:solidFill>
                <a:latin typeface="Times New Roman"/>
                <a:cs typeface="Times New Roman"/>
              </a:rPr>
              <a:t> </a:t>
            </a:r>
            <a:r>
              <a:rPr spc="-15" dirty="0" smtClean="0">
                <a:solidFill>
                  <a:srgbClr val="FFFFFF"/>
                </a:solidFill>
                <a:latin typeface="Times New Roman"/>
                <a:cs typeface="Times New Roman"/>
              </a:rPr>
              <a:t>Ф</a:t>
            </a:r>
            <a:r>
              <a:rPr lang="ru-RU" spc="-15" dirty="0" smtClean="0">
                <a:solidFill>
                  <a:srgbClr val="FFFFFF"/>
                </a:solidFill>
                <a:latin typeface="Times New Roman"/>
                <a:cs typeface="Times New Roman"/>
              </a:rPr>
              <a:t>З- 44 в 2018 -2019 годах с учетом изменений законодательства о закупка</a:t>
            </a:r>
            <a:r>
              <a:rPr lang="ru-RU" spc="-15" dirty="0">
                <a:solidFill>
                  <a:srgbClr val="FFFFFF"/>
                </a:solidFill>
                <a:latin typeface="Times New Roman"/>
                <a:cs typeface="Times New Roman"/>
              </a:rPr>
              <a:t>х</a:t>
            </a:r>
            <a:endParaRPr dirty="0">
              <a:solidFill>
                <a:prstClr val="black"/>
              </a:solidFill>
              <a:latin typeface="Times New Roman"/>
              <a:cs typeface="Times New Roman"/>
            </a:endParaRPr>
          </a:p>
        </p:txBody>
      </p:sp>
      <p:sp>
        <p:nvSpPr>
          <p:cNvPr id="8" name="object 8"/>
          <p:cNvSpPr/>
          <p:nvPr/>
        </p:nvSpPr>
        <p:spPr>
          <a:xfrm>
            <a:off x="914400" y="771182"/>
            <a:ext cx="1609305" cy="2011641"/>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356248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5416868"/>
          </a:xfrm>
        </p:spPr>
        <p:txBody>
          <a:bodyPr/>
          <a:lstStyle/>
          <a:p>
            <a:r>
              <a:rPr lang="ru-RU" sz="1600" b="1" dirty="0" smtClean="0">
                <a:solidFill>
                  <a:srgbClr val="00B0F0"/>
                </a:solidFill>
              </a:rPr>
              <a:t>                                        3. ОПИСАНИЕ ТОВАРА</a:t>
            </a:r>
          </a:p>
          <a:p>
            <a:endParaRPr lang="ru-RU" sz="1600" b="1" dirty="0" smtClean="0">
              <a:solidFill>
                <a:srgbClr val="00B0F0"/>
              </a:solidFill>
            </a:endParaRPr>
          </a:p>
          <a:p>
            <a:r>
              <a:rPr lang="ru-RU" sz="1600" b="1" dirty="0" smtClean="0">
                <a:solidFill>
                  <a:schemeClr val="tx1"/>
                </a:solidFill>
              </a:rPr>
              <a:t>В ЧАСТНОСТИ, В КАТАЛОГЕ ОТСУТСТВУЮТ ВАЖНЫЕ ХАРАКТЕРИСТИКИ ЛП, УКАЗАННЫЕ В ПП РФ 1380  ( ОСТАТОЧНЫЙ СРОК ГОДНОСТИ, ОБЪЕМ НАПОЛНЕНИЯ ДЛЯ РАСТВОРОВ И ИНФУЗИЙ И ТД)</a:t>
            </a:r>
          </a:p>
          <a:p>
            <a:endParaRPr lang="ru-RU" sz="1600" b="1" dirty="0">
              <a:solidFill>
                <a:srgbClr val="00B0F0"/>
              </a:solidFill>
            </a:endParaRPr>
          </a:p>
          <a:p>
            <a:r>
              <a:rPr lang="ru-RU" sz="1600" b="1" dirty="0" smtClean="0">
                <a:solidFill>
                  <a:srgbClr val="00B0F0"/>
                </a:solidFill>
              </a:rPr>
              <a:t>                                                   ЧТО ДЕЛАТЬ?</a:t>
            </a:r>
          </a:p>
          <a:p>
            <a:endParaRPr lang="ru-RU" sz="1600" b="1" dirty="0">
              <a:solidFill>
                <a:srgbClr val="00B0F0"/>
              </a:solidFill>
            </a:endParaRPr>
          </a:p>
          <a:p>
            <a:r>
              <a:rPr lang="ru-RU" sz="1600" b="1" dirty="0" smtClean="0">
                <a:solidFill>
                  <a:srgbClr val="FF0000"/>
                </a:solidFill>
              </a:rPr>
              <a:t>ПРИ НАЛИЧИИ ОБОСНОВАНИЙ </a:t>
            </a:r>
            <a:r>
              <a:rPr lang="ru-RU" sz="1600" b="1" dirty="0" smtClean="0">
                <a:solidFill>
                  <a:schemeClr val="tx1"/>
                </a:solidFill>
              </a:rPr>
              <a:t>ЗАКАЗЧИК ВПРАВЕ ВКЛЮЧИТЬ В ОПИСАНИЕ ЛЕКАРСТВЕННОГО ПРЕПАРАТА ИНЫЕ ХАРАКТЕРИСТИКИ, ДОПОЛНИТЕЛЬНУЮ ИНФОРМАЦИЮ ПО ЛП, В ТОМ ЧИСЛЕ КАЧЕСТВЕННЫЕ ХАРАКТЕРИСТИКИ ЛП, НЕ ПРЕДУСМОТРЕННЫЕ В КАТАЛОГЕ</a:t>
            </a:r>
          </a:p>
          <a:p>
            <a:endParaRPr lang="ru-RU" sz="1600" b="1" dirty="0">
              <a:solidFill>
                <a:schemeClr val="tx1"/>
              </a:solidFill>
            </a:endParaRPr>
          </a:p>
          <a:p>
            <a:r>
              <a:rPr lang="ru-RU" sz="1600" b="1" dirty="0" smtClean="0">
                <a:solidFill>
                  <a:schemeClr val="tx1"/>
                </a:solidFill>
              </a:rPr>
              <a:t>ОСНОВАНИЕ:  ПОСТАНОВЛЕНИЕ ПРАВИТЕЛЬСТВА РФ № 145 , ПУНКТ 5.6</a:t>
            </a:r>
            <a:endParaRPr lang="ru-RU" sz="1600" b="1" dirty="0">
              <a:solidFill>
                <a:schemeClr val="tx1"/>
              </a:solidFill>
            </a:endParaRPr>
          </a:p>
          <a:p>
            <a:endParaRPr lang="ru-RU" sz="1600" b="1" dirty="0" smtClean="0">
              <a:solidFill>
                <a:schemeClr val="tx1"/>
              </a:solidFill>
            </a:endParaRPr>
          </a:p>
          <a:p>
            <a:endParaRPr lang="ru-RU" sz="1600" b="1" dirty="0">
              <a:solidFill>
                <a:srgbClr val="00B0F0"/>
              </a:solidFill>
            </a:endParaRPr>
          </a:p>
          <a:p>
            <a:endParaRPr lang="ru-RU" sz="1600" b="1" dirty="0" smtClean="0">
              <a:solidFill>
                <a:srgbClr val="00B0F0"/>
              </a:solidFill>
            </a:endParaRPr>
          </a:p>
          <a:p>
            <a:endParaRPr lang="ru-RU" sz="1600" b="1" dirty="0">
              <a:solidFill>
                <a:srgbClr val="00B0F0"/>
              </a:solidFill>
            </a:endParaRPr>
          </a:p>
          <a:p>
            <a:endParaRPr lang="ru-RU" sz="1600" b="1" dirty="0" smtClean="0">
              <a:solidFill>
                <a:srgbClr val="00B0F0"/>
              </a:solidFill>
            </a:endParaRPr>
          </a:p>
          <a:p>
            <a:endParaRPr lang="ru-RU" sz="1600" b="1" dirty="0">
              <a:solidFill>
                <a:srgbClr val="00B0F0"/>
              </a:solidFill>
            </a:endParaRPr>
          </a:p>
          <a:p>
            <a:r>
              <a:rPr lang="ru-RU" sz="1600" b="1" dirty="0" smtClean="0">
                <a:solidFill>
                  <a:schemeClr val="tx1"/>
                </a:solidFill>
              </a:rPr>
              <a:t>  </a:t>
            </a:r>
          </a:p>
          <a:p>
            <a:pPr marL="342900" indent="-342900">
              <a:buAutoNum type="arabicPeriod"/>
            </a:pPr>
            <a:endParaRPr lang="ru-RU" sz="1600" dirty="0">
              <a:solidFill>
                <a:schemeClr val="tx1"/>
              </a:solidFill>
            </a:endParaRPr>
          </a:p>
        </p:txBody>
      </p:sp>
    </p:spTree>
    <p:extLst>
      <p:ext uri="{BB962C8B-B14F-4D97-AF65-F5344CB8AC3E}">
        <p14:creationId xmlns:p14="http://schemas.microsoft.com/office/powerpoint/2010/main" val="23455428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1231106"/>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a:solidFill>
                  <a:srgbClr val="0070C0"/>
                </a:solidFill>
                <a:latin typeface="Times New Roman"/>
                <a:cs typeface="Times New Roman"/>
              </a:rPr>
              <a:t>2</a:t>
            </a:r>
            <a:r>
              <a:rPr lang="ru-RU" sz="2000" b="1" dirty="0" smtClean="0">
                <a:solidFill>
                  <a:srgbClr val="0070C0"/>
                </a:solidFill>
                <a:latin typeface="Times New Roman"/>
                <a:cs typeface="Times New Roman"/>
              </a:rPr>
              <a:t>.  Тарифный метод</a:t>
            </a:r>
          </a:p>
          <a:p>
            <a:pPr>
              <a:spcBef>
                <a:spcPts val="25"/>
              </a:spcBef>
            </a:pPr>
            <a:endParaRPr lang="ru-RU" sz="2000" b="1" dirty="0" smtClean="0">
              <a:solidFill>
                <a:srgbClr val="0070C0"/>
              </a:solidFill>
              <a:latin typeface="Times New Roman"/>
              <a:cs typeface="Times New Roman"/>
            </a:endParaRP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 1.7. Если цена перерегистрирована, то следует брать актуальную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перерегистрированную цену ЛП.</a:t>
            </a: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24478724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656" y="1269"/>
            <a:ext cx="8336686" cy="738664"/>
          </a:xfrm>
        </p:spPr>
        <p:txBody>
          <a:bodyPr/>
          <a:lstStyle/>
          <a:p>
            <a:r>
              <a:rPr lang="ru-RU" dirty="0" smtClean="0"/>
              <a:t>Разъяснения Минздрава по методам расчета цены единицы ЛП</a:t>
            </a:r>
            <a:br>
              <a:rPr lang="ru-RU" dirty="0" smtClean="0"/>
            </a:br>
            <a:r>
              <a:rPr lang="ru-RU" dirty="0"/>
              <a:t> </a:t>
            </a:r>
            <a:r>
              <a:rPr lang="ru-RU" dirty="0" smtClean="0"/>
              <a:t>      </a:t>
            </a:r>
            <a:r>
              <a:rPr lang="en-US" dirty="0" smtClean="0"/>
              <a:t>       </a:t>
            </a:r>
            <a:r>
              <a:rPr lang="ru-RU" dirty="0" smtClean="0"/>
              <a:t>(Письмо МЗ РФ от 14 .02.2018 г № 418</a:t>
            </a:r>
            <a:r>
              <a:rPr lang="en-US" dirty="0" smtClean="0"/>
              <a:t>/25-5)</a:t>
            </a:r>
            <a:endParaRPr lang="ru-RU" dirty="0"/>
          </a:p>
        </p:txBody>
      </p:sp>
      <p:sp>
        <p:nvSpPr>
          <p:cNvPr id="3" name="Текст 2"/>
          <p:cNvSpPr>
            <a:spLocks noGrp="1"/>
          </p:cNvSpPr>
          <p:nvPr>
            <p:ph type="body" idx="1"/>
          </p:nvPr>
        </p:nvSpPr>
        <p:spPr>
          <a:xfrm>
            <a:off x="190499" y="609600"/>
            <a:ext cx="8763000" cy="5970865"/>
          </a:xfrm>
        </p:spPr>
        <p:txBody>
          <a:bodyPr/>
          <a:lstStyle/>
          <a:p>
            <a:endParaRPr lang="ru-RU" sz="1200" b="0" dirty="0">
              <a:solidFill>
                <a:schemeClr val="tx1"/>
              </a:solidFill>
            </a:endParaRPr>
          </a:p>
          <a:p>
            <a:pPr algn="just"/>
            <a:r>
              <a:rPr lang="ru-RU" sz="1400" b="0" dirty="0">
                <a:solidFill>
                  <a:schemeClr val="tx1"/>
                </a:solidFill>
                <a:latin typeface="Times New Roman" panose="02020603050405020304" pitchFamily="18" charset="0"/>
                <a:cs typeface="Times New Roman" panose="02020603050405020304" pitchFamily="18" charset="0"/>
              </a:rPr>
              <a:t>При обосновании НМЦК методами, предусмотренными частями 2 - 6 и 8 статьи 22 Федерального закона № 44-ФЗ, заказчиками может быть сделана отметка о причинах по которым не может применена та или иная цена, например</a:t>
            </a:r>
            <a:r>
              <a:rPr lang="ru-RU" sz="1400" b="0" dirty="0" smtClean="0">
                <a:solidFill>
                  <a:schemeClr val="tx1"/>
                </a:solidFill>
                <a:latin typeface="Times New Roman" panose="02020603050405020304" pitchFamily="18" charset="0"/>
                <a:cs typeface="Times New Roman" panose="02020603050405020304" pitchFamily="18" charset="0"/>
              </a:rPr>
              <a:t>:</a:t>
            </a:r>
          </a:p>
          <a:p>
            <a:pPr algn="just"/>
            <a:endParaRPr lang="ru-RU" sz="1400" b="0" dirty="0">
              <a:solidFill>
                <a:schemeClr val="tx1"/>
              </a:solidFill>
              <a:latin typeface="Times New Roman" panose="02020603050405020304" pitchFamily="18" charset="0"/>
              <a:cs typeface="Times New Roman" panose="02020603050405020304" pitchFamily="18" charset="0"/>
            </a:endParaRPr>
          </a:p>
          <a:p>
            <a:pPr algn="just"/>
            <a:r>
              <a:rPr lang="ru-RU" sz="1600" b="0" i="1" dirty="0">
                <a:solidFill>
                  <a:schemeClr val="tx1"/>
                </a:solidFill>
                <a:latin typeface="Times New Roman" panose="02020603050405020304" pitchFamily="18" charset="0"/>
                <a:cs typeface="Times New Roman" panose="02020603050405020304" pitchFamily="18" charset="0"/>
              </a:rPr>
              <a:t>– </a:t>
            </a:r>
            <a:r>
              <a:rPr lang="ru-RU" sz="1600" i="1" dirty="0">
                <a:solidFill>
                  <a:srgbClr val="002060"/>
                </a:solidFill>
                <a:latin typeface="Times New Roman" panose="02020603050405020304" pitchFamily="18" charset="0"/>
                <a:cs typeface="Times New Roman" panose="02020603050405020304" pitchFamily="18" charset="0"/>
              </a:rPr>
              <a:t>цена не принимается к учету в связи с тем, что по данным анализа рынка лекарственный препарат под торговым наименованием «***» с ______ года отсутствует в обращении на территории Российской Федерации</a:t>
            </a:r>
            <a:r>
              <a:rPr lang="ru-RU" sz="1600" i="1" dirty="0" smtClean="0">
                <a:solidFill>
                  <a:srgbClr val="002060"/>
                </a:solidFill>
                <a:latin typeface="Times New Roman" panose="02020603050405020304" pitchFamily="18" charset="0"/>
                <a:cs typeface="Times New Roman" panose="02020603050405020304" pitchFamily="18" charset="0"/>
              </a:rPr>
              <a:t>;</a:t>
            </a:r>
          </a:p>
          <a:p>
            <a:pPr algn="just"/>
            <a:endParaRPr lang="ru-RU" sz="1600" i="1" dirty="0">
              <a:solidFill>
                <a:srgbClr val="002060"/>
              </a:solidFill>
              <a:latin typeface="Times New Roman" panose="02020603050405020304" pitchFamily="18" charset="0"/>
              <a:cs typeface="Times New Roman" panose="02020603050405020304" pitchFamily="18" charset="0"/>
            </a:endParaRPr>
          </a:p>
          <a:p>
            <a:pPr algn="just"/>
            <a:r>
              <a:rPr lang="ru-RU" sz="1600" i="1" dirty="0" smtClean="0">
                <a:solidFill>
                  <a:srgbClr val="002060"/>
                </a:solidFill>
                <a:latin typeface="Times New Roman" panose="02020603050405020304" pitchFamily="18" charset="0"/>
                <a:cs typeface="Times New Roman" panose="02020603050405020304" pitchFamily="18" charset="0"/>
              </a:rPr>
              <a:t>– </a:t>
            </a:r>
            <a:r>
              <a:rPr lang="ru-RU" sz="1600" i="1" dirty="0">
                <a:solidFill>
                  <a:srgbClr val="002060"/>
                </a:solidFill>
                <a:latin typeface="Times New Roman" panose="02020603050405020304" pitchFamily="18" charset="0"/>
                <a:cs typeface="Times New Roman" panose="02020603050405020304" pitchFamily="18" charset="0"/>
              </a:rPr>
              <a:t>цены к расчету не принимаются, в связи с отсутствием препарата </a:t>
            </a:r>
            <a:r>
              <a:rPr lang="ru-RU" sz="1600" i="1" dirty="0" smtClean="0">
                <a:solidFill>
                  <a:srgbClr val="002060"/>
                </a:solidFill>
                <a:latin typeface="Times New Roman" panose="02020603050405020304" pitchFamily="18" charset="0"/>
                <a:cs typeface="Times New Roman" panose="02020603050405020304" pitchFamily="18" charset="0"/>
              </a:rPr>
              <a:t>на </a:t>
            </a:r>
            <a:r>
              <a:rPr lang="ru-RU" sz="1600" i="1" dirty="0">
                <a:solidFill>
                  <a:srgbClr val="002060"/>
                </a:solidFill>
                <a:latin typeface="Times New Roman" panose="02020603050405020304" pitchFamily="18" charset="0"/>
                <a:cs typeface="Times New Roman" panose="02020603050405020304" pitchFamily="18" charset="0"/>
              </a:rPr>
              <a:t>рынке (письма от поставщиков или производителей</a:t>
            </a:r>
            <a:r>
              <a:rPr lang="ru-RU" sz="1600" i="1" dirty="0" smtClean="0">
                <a:solidFill>
                  <a:srgbClr val="002060"/>
                </a:solidFill>
                <a:latin typeface="Times New Roman" panose="02020603050405020304" pitchFamily="18" charset="0"/>
                <a:cs typeface="Times New Roman" panose="02020603050405020304" pitchFamily="18" charset="0"/>
              </a:rPr>
              <a:t>);</a:t>
            </a:r>
          </a:p>
          <a:p>
            <a:pPr algn="just"/>
            <a:endParaRPr lang="ru-RU" sz="1600" i="1" dirty="0">
              <a:solidFill>
                <a:srgbClr val="002060"/>
              </a:solidFill>
              <a:latin typeface="Times New Roman" panose="02020603050405020304" pitchFamily="18" charset="0"/>
              <a:cs typeface="Times New Roman" panose="02020603050405020304" pitchFamily="18" charset="0"/>
            </a:endParaRPr>
          </a:p>
          <a:p>
            <a:pPr algn="just"/>
            <a:r>
              <a:rPr lang="ru-RU" sz="1600" i="1" dirty="0" smtClean="0">
                <a:solidFill>
                  <a:srgbClr val="002060"/>
                </a:solidFill>
                <a:latin typeface="Times New Roman" panose="02020603050405020304" pitchFamily="18" charset="0"/>
                <a:cs typeface="Times New Roman" panose="02020603050405020304" pitchFamily="18" charset="0"/>
              </a:rPr>
              <a:t>– </a:t>
            </a:r>
            <a:r>
              <a:rPr lang="ru-RU" sz="1600" i="1" dirty="0">
                <a:solidFill>
                  <a:srgbClr val="002060"/>
                </a:solidFill>
                <a:latin typeface="Times New Roman" panose="02020603050405020304" pitchFamily="18" charset="0"/>
                <a:cs typeface="Times New Roman" panose="02020603050405020304" pitchFamily="18" charset="0"/>
              </a:rPr>
              <a:t>цена не принимается к учету в связи с тем, что аукцион признан несостоявшимся по причине отсутствия заявок</a:t>
            </a:r>
            <a:r>
              <a:rPr lang="ru-RU" sz="1600" i="1" dirty="0" smtClean="0">
                <a:solidFill>
                  <a:srgbClr val="002060"/>
                </a:solidFill>
                <a:latin typeface="Times New Roman" panose="02020603050405020304" pitchFamily="18" charset="0"/>
                <a:cs typeface="Times New Roman" panose="02020603050405020304" pitchFamily="18" charset="0"/>
              </a:rPr>
              <a:t>;</a:t>
            </a:r>
          </a:p>
          <a:p>
            <a:pPr algn="just"/>
            <a:endParaRPr lang="ru-RU" sz="1600" i="1" dirty="0">
              <a:solidFill>
                <a:srgbClr val="002060"/>
              </a:solidFill>
              <a:latin typeface="Times New Roman" panose="02020603050405020304" pitchFamily="18" charset="0"/>
              <a:cs typeface="Times New Roman" panose="02020603050405020304" pitchFamily="18" charset="0"/>
            </a:endParaRPr>
          </a:p>
          <a:p>
            <a:pPr algn="just"/>
            <a:r>
              <a:rPr lang="ru-RU" sz="1600" i="1" dirty="0" smtClean="0">
                <a:solidFill>
                  <a:srgbClr val="002060"/>
                </a:solidFill>
                <a:latin typeface="Times New Roman" panose="02020603050405020304" pitchFamily="18" charset="0"/>
                <a:cs typeface="Times New Roman" panose="02020603050405020304" pitchFamily="18" charset="0"/>
              </a:rPr>
              <a:t>– </a:t>
            </a:r>
            <a:r>
              <a:rPr lang="ru-RU" sz="1600" i="1" dirty="0">
                <a:solidFill>
                  <a:srgbClr val="002060"/>
                </a:solidFill>
                <a:latin typeface="Times New Roman" panose="02020603050405020304" pitchFamily="18" charset="0"/>
                <a:cs typeface="Times New Roman" panose="02020603050405020304" pitchFamily="18" charset="0"/>
              </a:rPr>
              <a:t>в соответствии с частью 3 статьи 22 Федерального закона № 44-ФЗ цены к расчету не принимаются в связи с несопоставимостью объемов закупки товаров и/или остаточного срока годности</a:t>
            </a:r>
            <a:r>
              <a:rPr lang="ru-RU" sz="1600" i="1" dirty="0" smtClean="0">
                <a:solidFill>
                  <a:srgbClr val="002060"/>
                </a:solidFill>
                <a:latin typeface="Times New Roman" panose="02020603050405020304" pitchFamily="18" charset="0"/>
                <a:cs typeface="Times New Roman" panose="02020603050405020304" pitchFamily="18" charset="0"/>
              </a:rPr>
              <a:t>;</a:t>
            </a:r>
          </a:p>
          <a:p>
            <a:pPr algn="just"/>
            <a:endParaRPr lang="ru-RU" sz="1600" i="1" dirty="0">
              <a:solidFill>
                <a:srgbClr val="002060"/>
              </a:solidFill>
              <a:latin typeface="Times New Roman" panose="02020603050405020304" pitchFamily="18" charset="0"/>
              <a:cs typeface="Times New Roman" panose="02020603050405020304" pitchFamily="18" charset="0"/>
            </a:endParaRPr>
          </a:p>
          <a:p>
            <a:pPr algn="just"/>
            <a:r>
              <a:rPr lang="ru-RU" sz="1600" i="1" dirty="0">
                <a:solidFill>
                  <a:srgbClr val="002060"/>
                </a:solidFill>
                <a:latin typeface="Times New Roman" panose="02020603050405020304" pitchFamily="18" charset="0"/>
                <a:cs typeface="Times New Roman" panose="02020603050405020304" pitchFamily="18" charset="0"/>
              </a:rPr>
              <a:t>– цены к расчету не принимаются в связи с тем, что товары фактически </a:t>
            </a:r>
            <a:r>
              <a:rPr lang="ru-RU" sz="1600" i="1" dirty="0" smtClean="0">
                <a:solidFill>
                  <a:srgbClr val="002060"/>
                </a:solidFill>
                <a:latin typeface="Times New Roman" panose="02020603050405020304" pitchFamily="18" charset="0"/>
                <a:cs typeface="Times New Roman" panose="02020603050405020304" pitchFamily="18" charset="0"/>
              </a:rPr>
              <a:t>не </a:t>
            </a:r>
            <a:r>
              <a:rPr lang="ru-RU" sz="1600" i="1" dirty="0">
                <a:solidFill>
                  <a:srgbClr val="002060"/>
                </a:solidFill>
                <a:latin typeface="Times New Roman" panose="02020603050405020304" pitchFamily="18" charset="0"/>
                <a:cs typeface="Times New Roman" panose="02020603050405020304" pitchFamily="18" charset="0"/>
              </a:rPr>
              <a:t>обращаются на фармацевтическом рынке Российской Федерации и не могут быть поставлены государственному заказчику в случае заключения государственного </a:t>
            </a:r>
            <a:r>
              <a:rPr lang="ru-RU" sz="1600" i="1" dirty="0" smtClean="0">
                <a:solidFill>
                  <a:srgbClr val="002060"/>
                </a:solidFill>
                <a:latin typeface="Times New Roman" panose="02020603050405020304" pitchFamily="18" charset="0"/>
                <a:cs typeface="Times New Roman" panose="02020603050405020304" pitchFamily="18" charset="0"/>
              </a:rPr>
              <a:t>контракта;</a:t>
            </a:r>
          </a:p>
          <a:p>
            <a:pPr algn="just"/>
            <a:endParaRPr lang="ru-RU" sz="1600" i="1" dirty="0">
              <a:solidFill>
                <a:srgbClr val="002060"/>
              </a:solidFill>
              <a:latin typeface="Times New Roman" panose="02020603050405020304" pitchFamily="18" charset="0"/>
              <a:cs typeface="Times New Roman" panose="02020603050405020304" pitchFamily="18" charset="0"/>
            </a:endParaRPr>
          </a:p>
          <a:p>
            <a:pPr algn="just"/>
            <a:r>
              <a:rPr lang="ru-RU" sz="1600" i="1" dirty="0">
                <a:solidFill>
                  <a:srgbClr val="002060"/>
                </a:solidFill>
                <a:latin typeface="Times New Roman" panose="02020603050405020304" pitchFamily="18" charset="0"/>
                <a:cs typeface="Times New Roman" panose="02020603050405020304" pitchFamily="18" charset="0"/>
              </a:rPr>
              <a:t>– цены к расчету не применяются в силу норм, предусмотренных статьей 37 Федерального закона № </a:t>
            </a:r>
            <a:r>
              <a:rPr lang="ru-RU" sz="1600" i="1" dirty="0" smtClean="0">
                <a:solidFill>
                  <a:srgbClr val="002060"/>
                </a:solidFill>
                <a:latin typeface="Times New Roman" panose="02020603050405020304" pitchFamily="18" charset="0"/>
                <a:cs typeface="Times New Roman" panose="02020603050405020304" pitchFamily="18" charset="0"/>
              </a:rPr>
              <a:t>44-ФЗ.</a:t>
            </a:r>
            <a:endParaRPr lang="ru-RU" sz="16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2008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48606" y="228600"/>
            <a:ext cx="8124635" cy="4705261"/>
          </a:xfrm>
          <a:prstGeom prst="rect">
            <a:avLst/>
          </a:prstGeom>
        </p:spPr>
        <p:txBody>
          <a:bodyPr vert="horz" wrap="square" lIns="0" tIns="392556" rIns="0" bIns="0" rtlCol="0">
            <a:spAutoFit/>
          </a:bodyPr>
          <a:lstStyle/>
          <a:p>
            <a:pPr algn="just"/>
            <a:r>
              <a:rPr lang="ru-RU" dirty="0" smtClean="0">
                <a:solidFill>
                  <a:srgbClr val="C00000"/>
                </a:solidFill>
              </a:rPr>
              <a:t>               </a:t>
            </a:r>
            <a:r>
              <a:rPr lang="ru-RU" b="0" dirty="0" smtClean="0">
                <a:solidFill>
                  <a:srgbClr val="C00000"/>
                </a:solidFill>
              </a:rPr>
              <a:t>РАСЧЕТ МИНИМАЛЬНОГО ЗНАЧЕНИЯ ЦЕНЫ</a:t>
            </a:r>
            <a:br>
              <a:rPr lang="ru-RU" b="0" dirty="0" smtClean="0">
                <a:solidFill>
                  <a:srgbClr val="C00000"/>
                </a:solidFill>
              </a:rPr>
            </a:br>
            <a:r>
              <a:rPr lang="ru-RU" b="0" dirty="0" smtClean="0">
                <a:solidFill>
                  <a:srgbClr val="C00000"/>
                </a:solidFill>
              </a:rPr>
              <a:t>ПРИ ЗАКУПКЕ НАРКОТИЧЕСКИХ СРЕДСТВ И ПСИХОТРОПНЫХ ВЕЩЕСТВ </a:t>
            </a:r>
            <a:br>
              <a:rPr lang="ru-RU" b="0" dirty="0" smtClean="0">
                <a:solidFill>
                  <a:srgbClr val="C00000"/>
                </a:solidFill>
              </a:rPr>
            </a:br>
            <a:r>
              <a:rPr lang="ru-RU" b="0" dirty="0">
                <a:solidFill>
                  <a:srgbClr val="C00000"/>
                </a:solidFill>
              </a:rPr>
              <a:t/>
            </a:r>
            <a:br>
              <a:rPr lang="ru-RU" b="0" dirty="0">
                <a:solidFill>
                  <a:srgbClr val="C00000"/>
                </a:solidFill>
              </a:rPr>
            </a:br>
            <a:r>
              <a:rPr lang="ru-RU" b="0" dirty="0" smtClean="0">
                <a:solidFill>
                  <a:schemeClr val="tx1"/>
                </a:solidFill>
              </a:rPr>
              <a:t>За минимальное значение цены принимается коммерческое предложение  </a:t>
            </a:r>
            <a:r>
              <a:rPr lang="ru-RU" b="0" dirty="0" smtClean="0">
                <a:solidFill>
                  <a:srgbClr val="C00000"/>
                </a:solidFill>
              </a:rPr>
              <a:t>уполномоченной</a:t>
            </a:r>
            <a:r>
              <a:rPr lang="ru-RU" b="0" dirty="0" smtClean="0">
                <a:solidFill>
                  <a:schemeClr val="tx1"/>
                </a:solidFill>
              </a:rPr>
              <a:t> </a:t>
            </a:r>
            <a:r>
              <a:rPr lang="ru-RU" b="0" dirty="0" smtClean="0">
                <a:solidFill>
                  <a:srgbClr val="C00000"/>
                </a:solidFill>
              </a:rPr>
              <a:t>организации</a:t>
            </a:r>
            <a:r>
              <a:rPr lang="ru-RU" b="0" dirty="0" smtClean="0">
                <a:solidFill>
                  <a:schemeClr val="tx1"/>
                </a:solidFill>
              </a:rPr>
              <a:t>, осуществляющей распределение  наркотических средств и психотропных веществ в соответствии с </a:t>
            </a:r>
            <a:r>
              <a:rPr lang="ru-RU" dirty="0" smtClean="0">
                <a:solidFill>
                  <a:srgbClr val="00B0F0"/>
                </a:solidFill>
              </a:rPr>
              <a:t>Постановлением Правительства РФ № 558 </a:t>
            </a:r>
            <a:r>
              <a:rPr lang="ru-RU" b="0" dirty="0" smtClean="0">
                <a:solidFill>
                  <a:schemeClr val="tx1"/>
                </a:solidFill>
              </a:rPr>
              <a:t>от 26.07.10 «О порядке распределения, отпуска и реализации наркотических средств и психотропных в-в» и Распоряжением Правительства региона с учетом оптовой надбавки, установленной ПП РФ № 865  и региональным НПД</a:t>
            </a:r>
            <a:r>
              <a:rPr lang="ru-RU" b="0" dirty="0" smtClean="0">
                <a:solidFill>
                  <a:srgbClr val="C00000"/>
                </a:solidFill>
              </a:rPr>
              <a:t/>
            </a:r>
            <a:br>
              <a:rPr lang="ru-RU" b="0" dirty="0" smtClean="0">
                <a:solidFill>
                  <a:srgbClr val="C00000"/>
                </a:solidFill>
              </a:rPr>
            </a:br>
            <a:r>
              <a:rPr lang="ru-RU" b="0" dirty="0">
                <a:solidFill>
                  <a:srgbClr val="C00000"/>
                </a:solidFill>
              </a:rPr>
              <a:t/>
            </a:r>
            <a:br>
              <a:rPr lang="ru-RU" b="0" dirty="0">
                <a:solidFill>
                  <a:srgbClr val="C00000"/>
                </a:solidFill>
              </a:rPr>
            </a:br>
            <a:r>
              <a:rPr lang="ru-RU" dirty="0" smtClean="0">
                <a:solidFill>
                  <a:srgbClr val="0070C0"/>
                </a:solidFill>
              </a:rPr>
              <a:t>             </a:t>
            </a:r>
            <a:r>
              <a:rPr lang="ru-RU" b="0" dirty="0">
                <a:solidFill>
                  <a:schemeClr val="tx1"/>
                </a:solidFill>
              </a:rPr>
              <a:t/>
            </a:r>
            <a:br>
              <a:rPr lang="ru-RU" b="0" dirty="0">
                <a:solidFill>
                  <a:schemeClr val="tx1"/>
                </a:solidFill>
              </a:rPr>
            </a:br>
            <a:endParaRPr b="0" dirty="0">
              <a:solidFill>
                <a:schemeClr val="tx1"/>
              </a:solidFill>
              <a:latin typeface="Arial"/>
              <a:cs typeface="Arial"/>
            </a:endParaRPr>
          </a:p>
        </p:txBody>
      </p:sp>
      <p:sp>
        <p:nvSpPr>
          <p:cNvPr id="5" name="object 5"/>
          <p:cNvSpPr txBox="1"/>
          <p:nvPr/>
        </p:nvSpPr>
        <p:spPr>
          <a:xfrm>
            <a:off x="483424" y="1513711"/>
            <a:ext cx="8114665" cy="861774"/>
          </a:xfrm>
          <a:prstGeom prst="rect">
            <a:avLst/>
          </a:prstGeom>
        </p:spPr>
        <p:txBody>
          <a:bodyPr vert="horz" wrap="square" lIns="0" tIns="0" rIns="0" bIns="0" rtlCol="0">
            <a:spAutoFit/>
          </a:bodyPr>
          <a:lstStyle/>
          <a:p>
            <a:endParaRPr lang="ru-RU" dirty="0">
              <a:solidFill>
                <a:prstClr val="black"/>
              </a:solidFill>
              <a:latin typeface="Times New Roman"/>
              <a:cs typeface="Times New Roman"/>
            </a:endParaRPr>
          </a:p>
          <a:p>
            <a:pPr>
              <a:spcBef>
                <a:spcPts val="25"/>
              </a:spcBef>
            </a:pPr>
            <a:endParaRPr lang="ru-RU" sz="2000" b="1" dirty="0" smtClean="0">
              <a:solidFill>
                <a:srgbClr val="C00000"/>
              </a:solidFill>
              <a:latin typeface="Times New Roman"/>
              <a:cs typeface="Times New Roman"/>
            </a:endParaRPr>
          </a:p>
          <a:p>
            <a:pPr marL="12700" marR="61594" indent="50165"/>
            <a:endParaRPr dirty="0">
              <a:solidFill>
                <a:prstClr val="black"/>
              </a:solidFill>
              <a:latin typeface="Times New Roman"/>
              <a:cs typeface="Times New Roman"/>
            </a:endParaRPr>
          </a:p>
        </p:txBody>
      </p:sp>
    </p:spTree>
    <p:extLst>
      <p:ext uri="{BB962C8B-B14F-4D97-AF65-F5344CB8AC3E}">
        <p14:creationId xmlns:p14="http://schemas.microsoft.com/office/powerpoint/2010/main" val="4992044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307777"/>
          </a:xfrm>
        </p:spPr>
        <p:txBody>
          <a:bodyPr/>
          <a:lstStyle/>
          <a:p>
            <a:r>
              <a:rPr lang="ru-RU" dirty="0" smtClean="0">
                <a:solidFill>
                  <a:srgbClr val="0070C0"/>
                </a:solidFill>
              </a:rPr>
              <a:t>                        3. СРЕДНЕВЗВЕШЕННАЯ ЦЕНА </a:t>
            </a:r>
            <a:endParaRPr lang="ru-RU" dirty="0">
              <a:solidFill>
                <a:srgbClr val="0070C0"/>
              </a:solidFill>
            </a:endParaRPr>
          </a:p>
        </p:txBody>
      </p:sp>
      <p:sp>
        <p:nvSpPr>
          <p:cNvPr id="3" name="Текст 2"/>
          <p:cNvSpPr>
            <a:spLocks noGrp="1"/>
          </p:cNvSpPr>
          <p:nvPr>
            <p:ph type="body" idx="1"/>
          </p:nvPr>
        </p:nvSpPr>
        <p:spPr>
          <a:xfrm>
            <a:off x="535940" y="533400"/>
            <a:ext cx="8074710" cy="4708981"/>
          </a:xfrm>
        </p:spPr>
        <p:txBody>
          <a:bodyPr/>
          <a:lstStyle/>
          <a:p>
            <a:pPr marL="342900" indent="-342900" algn="just">
              <a:buAutoNum type="arabicPeriod"/>
            </a:pPr>
            <a:r>
              <a:rPr lang="ru-RU" dirty="0" smtClean="0">
                <a:solidFill>
                  <a:schemeClr val="tx1"/>
                </a:solidFill>
              </a:rPr>
              <a:t>В расчет берутся исключительно  контракты Заказчика  из Реестра контрактов, реестра закупок за последние 12 </a:t>
            </a:r>
            <a:r>
              <a:rPr lang="ru-RU" dirty="0" err="1" smtClean="0">
                <a:solidFill>
                  <a:schemeClr val="tx1"/>
                </a:solidFill>
              </a:rPr>
              <a:t>мес</a:t>
            </a:r>
            <a:r>
              <a:rPr lang="ru-RU" dirty="0" smtClean="0">
                <a:solidFill>
                  <a:schemeClr val="tx1"/>
                </a:solidFill>
              </a:rPr>
              <a:t> , предшествующие месяцу расчета. Месяц расчета не учитываем;</a:t>
            </a:r>
          </a:p>
          <a:p>
            <a:pPr marL="342900" indent="-342900" algn="just">
              <a:buAutoNum type="arabicPeriod"/>
            </a:pPr>
            <a:endParaRPr lang="ru-RU" dirty="0">
              <a:solidFill>
                <a:schemeClr val="tx1"/>
              </a:solidFill>
            </a:endParaRPr>
          </a:p>
          <a:p>
            <a:pPr marL="342900" indent="-342900" algn="just">
              <a:buAutoNum type="arabicPeriod" startAt="2"/>
            </a:pPr>
            <a:r>
              <a:rPr lang="ru-RU" dirty="0" smtClean="0">
                <a:solidFill>
                  <a:schemeClr val="tx1"/>
                </a:solidFill>
              </a:rPr>
              <a:t>Рассчитывать цены на ЛП необходимо </a:t>
            </a:r>
            <a:r>
              <a:rPr lang="ru-RU" b="1" dirty="0" smtClean="0">
                <a:solidFill>
                  <a:srgbClr val="C00000"/>
                </a:solidFill>
              </a:rPr>
              <a:t>по исполненным контрактам  с 05 августа 2018 года (Приказ МЗ № 386 от 26.06.18)</a:t>
            </a:r>
          </a:p>
          <a:p>
            <a:pPr algn="just"/>
            <a:r>
              <a:rPr lang="ru-RU" b="1" dirty="0">
                <a:solidFill>
                  <a:srgbClr val="C00000"/>
                </a:solidFill>
              </a:rPr>
              <a:t> </a:t>
            </a:r>
            <a:r>
              <a:rPr lang="ru-RU" b="1" dirty="0" smtClean="0">
                <a:solidFill>
                  <a:srgbClr val="C00000"/>
                </a:solidFill>
              </a:rPr>
              <a:t>              </a:t>
            </a:r>
            <a:endParaRPr lang="ru-RU" b="1" dirty="0">
              <a:solidFill>
                <a:srgbClr val="C00000"/>
              </a:solidFill>
            </a:endParaRPr>
          </a:p>
          <a:p>
            <a:pPr marL="342900" indent="-342900" algn="just">
              <a:buAutoNum type="arabicPeriod" startAt="3"/>
            </a:pPr>
            <a:r>
              <a:rPr lang="ru-RU" dirty="0" smtClean="0">
                <a:solidFill>
                  <a:schemeClr val="tx1"/>
                </a:solidFill>
              </a:rPr>
              <a:t>Если закупается ЛП впервые- то средневзвешенная цена по данному ЛП не </a:t>
            </a:r>
          </a:p>
          <a:p>
            <a:pPr algn="just"/>
            <a:r>
              <a:rPr lang="ru-RU" dirty="0">
                <a:solidFill>
                  <a:schemeClr val="tx1"/>
                </a:solidFill>
              </a:rPr>
              <a:t> </a:t>
            </a:r>
            <a:r>
              <a:rPr lang="ru-RU" dirty="0" smtClean="0">
                <a:solidFill>
                  <a:schemeClr val="tx1"/>
                </a:solidFill>
              </a:rPr>
              <a:t>     рассчитывается;</a:t>
            </a:r>
          </a:p>
          <a:p>
            <a:pPr algn="just"/>
            <a:endParaRPr lang="ru-RU" dirty="0">
              <a:solidFill>
                <a:schemeClr val="tx1"/>
              </a:solidFill>
            </a:endParaRPr>
          </a:p>
          <a:p>
            <a:pPr marL="342900" indent="-342900" algn="just">
              <a:buAutoNum type="arabicPeriod" startAt="4"/>
            </a:pPr>
            <a:r>
              <a:rPr lang="ru-RU" dirty="0" smtClean="0">
                <a:solidFill>
                  <a:schemeClr val="tx1"/>
                </a:solidFill>
              </a:rPr>
              <a:t>Контракты берутся все: как по конкурентным, так и по закупкам у ЕП, за </a:t>
            </a:r>
          </a:p>
          <a:p>
            <a:pPr algn="just"/>
            <a:r>
              <a:rPr lang="ru-RU" dirty="0">
                <a:solidFill>
                  <a:schemeClr val="tx1"/>
                </a:solidFill>
              </a:rPr>
              <a:t> </a:t>
            </a:r>
            <a:r>
              <a:rPr lang="ru-RU" dirty="0" smtClean="0">
                <a:solidFill>
                  <a:schemeClr val="tx1"/>
                </a:solidFill>
              </a:rPr>
              <a:t>     исключением ГК по решению врачебной комиссии ( п.28, п.83, п.4). Поэтому </a:t>
            </a:r>
          </a:p>
          <a:p>
            <a:pPr algn="just"/>
            <a:r>
              <a:rPr lang="ru-RU" dirty="0">
                <a:solidFill>
                  <a:schemeClr val="tx1"/>
                </a:solidFill>
              </a:rPr>
              <a:t> </a:t>
            </a:r>
            <a:r>
              <a:rPr lang="ru-RU" dirty="0" smtClean="0">
                <a:solidFill>
                  <a:schemeClr val="tx1"/>
                </a:solidFill>
              </a:rPr>
              <a:t>     желательно вести реестр закупок и отмечать (*) такие закупки в реестре;</a:t>
            </a:r>
            <a:endParaRPr lang="ru-RU" dirty="0">
              <a:solidFill>
                <a:schemeClr val="tx1"/>
              </a:solidFill>
            </a:endParaRPr>
          </a:p>
          <a:p>
            <a:pPr algn="just"/>
            <a:r>
              <a:rPr lang="ru-RU" dirty="0" smtClean="0">
                <a:solidFill>
                  <a:schemeClr val="tx1"/>
                </a:solidFill>
              </a:rPr>
              <a:t>7.   Нужно брать цену без НДС и оптовой надбавки ( очистить цену по каждому ГК)</a:t>
            </a:r>
          </a:p>
          <a:p>
            <a:endParaRPr lang="ru-RU" dirty="0"/>
          </a:p>
          <a:p>
            <a:r>
              <a:rPr lang="ru-RU" dirty="0" smtClean="0"/>
              <a:t>  </a:t>
            </a:r>
            <a:endParaRPr lang="ru-RU" dirty="0"/>
          </a:p>
        </p:txBody>
      </p:sp>
    </p:spTree>
    <p:extLst>
      <p:ext uri="{BB962C8B-B14F-4D97-AF65-F5344CB8AC3E}">
        <p14:creationId xmlns:p14="http://schemas.microsoft.com/office/powerpoint/2010/main" val="33387058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307777"/>
          </a:xfrm>
        </p:spPr>
        <p:txBody>
          <a:bodyPr/>
          <a:lstStyle/>
          <a:p>
            <a:r>
              <a:rPr lang="ru-RU" dirty="0" smtClean="0">
                <a:solidFill>
                  <a:srgbClr val="C00000"/>
                </a:solidFill>
              </a:rPr>
              <a:t>                        </a:t>
            </a:r>
            <a:r>
              <a:rPr lang="ru-RU" dirty="0">
                <a:solidFill>
                  <a:srgbClr val="C00000"/>
                </a:solidFill>
              </a:rPr>
              <a:t> </a:t>
            </a:r>
            <a:r>
              <a:rPr lang="ru-RU" dirty="0" smtClean="0">
                <a:solidFill>
                  <a:srgbClr val="C00000"/>
                </a:solidFill>
              </a:rPr>
              <a:t>          РЕФЕРЕНТНАЯ ЦЕНА </a:t>
            </a:r>
            <a:endParaRPr lang="ru-RU" dirty="0">
              <a:solidFill>
                <a:srgbClr val="C00000"/>
              </a:solidFill>
            </a:endParaRPr>
          </a:p>
        </p:txBody>
      </p:sp>
      <p:sp>
        <p:nvSpPr>
          <p:cNvPr id="3" name="Текст 2"/>
          <p:cNvSpPr>
            <a:spLocks noGrp="1"/>
          </p:cNvSpPr>
          <p:nvPr>
            <p:ph type="body" idx="1"/>
          </p:nvPr>
        </p:nvSpPr>
        <p:spPr>
          <a:xfrm>
            <a:off x="535940" y="533400"/>
            <a:ext cx="8074710" cy="5262979"/>
          </a:xfrm>
        </p:spPr>
        <p:txBody>
          <a:bodyPr/>
          <a:lstStyle/>
          <a:p>
            <a:pPr marL="342900" indent="-342900" algn="just">
              <a:buAutoNum type="arabicPeriod"/>
            </a:pPr>
            <a:r>
              <a:rPr lang="ru-RU" b="1" dirty="0" smtClean="0">
                <a:solidFill>
                  <a:srgbClr val="C00000"/>
                </a:solidFill>
              </a:rPr>
              <a:t>Приказом МЗ РФ  от 26.06.2018 г № 386н </a:t>
            </a:r>
            <a:r>
              <a:rPr lang="ru-RU" b="1" dirty="0" smtClean="0">
                <a:solidFill>
                  <a:schemeClr val="tx1"/>
                </a:solidFill>
              </a:rPr>
              <a:t>срок начала применения </a:t>
            </a:r>
            <a:r>
              <a:rPr lang="ru-RU" b="1" dirty="0" err="1" smtClean="0">
                <a:solidFill>
                  <a:schemeClr val="tx1"/>
                </a:solidFill>
              </a:rPr>
              <a:t>референтных</a:t>
            </a:r>
            <a:r>
              <a:rPr lang="ru-RU" b="1" dirty="0" smtClean="0">
                <a:solidFill>
                  <a:schemeClr val="tx1"/>
                </a:solidFill>
              </a:rPr>
              <a:t>  цен для расчета  НМЦК перенесен на 01 января 2019 года</a:t>
            </a:r>
          </a:p>
          <a:p>
            <a:pPr marL="342900" indent="-342900" algn="just">
              <a:buAutoNum type="arabicPeriod"/>
            </a:pPr>
            <a:endParaRPr lang="ru-RU" b="1" dirty="0">
              <a:solidFill>
                <a:schemeClr val="tx1"/>
              </a:solidFill>
            </a:endParaRPr>
          </a:p>
          <a:p>
            <a:pPr marL="342900" indent="-342900" algn="just">
              <a:buAutoNum type="arabicPeriod"/>
            </a:pPr>
            <a:r>
              <a:rPr lang="ru-RU" b="1" dirty="0" smtClean="0">
                <a:solidFill>
                  <a:schemeClr val="tx1"/>
                </a:solidFill>
              </a:rPr>
              <a:t>Специфика этого метода  расчета заключается в том, что заказчик не рассчитывает </a:t>
            </a:r>
            <a:r>
              <a:rPr lang="ru-RU" b="1" dirty="0" err="1" smtClean="0">
                <a:solidFill>
                  <a:schemeClr val="tx1"/>
                </a:solidFill>
              </a:rPr>
              <a:t>референтную</a:t>
            </a:r>
            <a:r>
              <a:rPr lang="ru-RU" b="1" dirty="0" smtClean="0">
                <a:solidFill>
                  <a:schemeClr val="tx1"/>
                </a:solidFill>
              </a:rPr>
              <a:t> цену, а лишь использует ее в готовом виде, </a:t>
            </a:r>
            <a:r>
              <a:rPr lang="ru-RU" b="1" dirty="0" err="1" smtClean="0">
                <a:solidFill>
                  <a:schemeClr val="tx1"/>
                </a:solidFill>
              </a:rPr>
              <a:t>посколько</a:t>
            </a:r>
            <a:r>
              <a:rPr lang="ru-RU" b="1" dirty="0" smtClean="0">
                <a:solidFill>
                  <a:schemeClr val="tx1"/>
                </a:solidFill>
              </a:rPr>
              <a:t> </a:t>
            </a:r>
            <a:r>
              <a:rPr lang="ru-RU" b="1" dirty="0" err="1" smtClean="0">
                <a:solidFill>
                  <a:schemeClr val="tx1"/>
                </a:solidFill>
              </a:rPr>
              <a:t>референтная</a:t>
            </a:r>
            <a:r>
              <a:rPr lang="ru-RU" b="1" dirty="0" smtClean="0">
                <a:solidFill>
                  <a:schemeClr val="tx1"/>
                </a:solidFill>
              </a:rPr>
              <a:t> цена  рассчитывается  автоматически  и выгружается в ЕИС. Фактически </a:t>
            </a:r>
            <a:r>
              <a:rPr lang="ru-RU" b="1" dirty="0" err="1" smtClean="0">
                <a:solidFill>
                  <a:schemeClr val="tx1"/>
                </a:solidFill>
              </a:rPr>
              <a:t>референтая</a:t>
            </a:r>
            <a:r>
              <a:rPr lang="ru-RU" b="1" dirty="0" smtClean="0">
                <a:solidFill>
                  <a:schemeClr val="tx1"/>
                </a:solidFill>
              </a:rPr>
              <a:t> цена  является средневзвешенной ценой ЛП, рассчитанной в масштабах страны</a:t>
            </a:r>
          </a:p>
          <a:p>
            <a:pPr marL="342900" indent="-342900" algn="just">
              <a:buAutoNum type="arabicPeriod"/>
            </a:pPr>
            <a:endParaRPr lang="ru-RU" b="1" dirty="0" smtClean="0">
              <a:solidFill>
                <a:schemeClr val="tx1"/>
              </a:solidFill>
            </a:endParaRPr>
          </a:p>
          <a:p>
            <a:pPr marL="342900" indent="-342900" algn="just">
              <a:buAutoNum type="arabicPeriod"/>
            </a:pPr>
            <a:r>
              <a:rPr lang="ru-RU" b="1" dirty="0" smtClean="0">
                <a:solidFill>
                  <a:schemeClr val="tx1"/>
                </a:solidFill>
              </a:rPr>
              <a:t>Расчет </a:t>
            </a:r>
            <a:r>
              <a:rPr lang="ru-RU" b="1" dirty="0" err="1" smtClean="0">
                <a:solidFill>
                  <a:schemeClr val="tx1"/>
                </a:solidFill>
              </a:rPr>
              <a:t>референтной</a:t>
            </a:r>
            <a:r>
              <a:rPr lang="ru-RU" b="1" dirty="0" smtClean="0">
                <a:solidFill>
                  <a:schemeClr val="tx1"/>
                </a:solidFill>
              </a:rPr>
              <a:t> цены должен будет осуществляться 1 раз в квартал ( на 01.01., 01.04, 01.07. 01.10 каждого года</a:t>
            </a:r>
          </a:p>
          <a:p>
            <a:pPr marL="342900" indent="-342900" algn="just">
              <a:buAutoNum type="arabicPeriod"/>
            </a:pPr>
            <a:endParaRPr lang="ru-RU" b="1" dirty="0" smtClean="0">
              <a:solidFill>
                <a:schemeClr val="tx1"/>
              </a:solidFill>
            </a:endParaRPr>
          </a:p>
          <a:p>
            <a:pPr marL="342900" indent="-342900" algn="just">
              <a:buAutoNum type="arabicPeriod"/>
            </a:pPr>
            <a:r>
              <a:rPr lang="ru-RU" b="1" dirty="0" smtClean="0">
                <a:solidFill>
                  <a:schemeClr val="tx1"/>
                </a:solidFill>
              </a:rPr>
              <a:t>По итогам  проведения расчета всеми указанными выше способами заказчик выбирает  минимальное значение цены , увеличивает его на размер оптовой надбавки, НДС и получает цену единицы планируемого к поставке лекарственного препарата, а затем умножает  его на требуемое к поставке  количество единиц измерения</a:t>
            </a:r>
          </a:p>
          <a:p>
            <a:endParaRPr lang="ru-RU" dirty="0"/>
          </a:p>
          <a:p>
            <a:r>
              <a:rPr lang="ru-RU" dirty="0" smtClean="0"/>
              <a:t>  </a:t>
            </a:r>
            <a:endParaRPr lang="ru-RU" dirty="0"/>
          </a:p>
        </p:txBody>
      </p:sp>
    </p:spTree>
    <p:extLst>
      <p:ext uri="{BB962C8B-B14F-4D97-AF65-F5344CB8AC3E}">
        <p14:creationId xmlns:p14="http://schemas.microsoft.com/office/powerpoint/2010/main" val="42602624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307777"/>
          </a:xfrm>
        </p:spPr>
        <p:txBody>
          <a:bodyPr/>
          <a:lstStyle/>
          <a:p>
            <a:r>
              <a:rPr lang="ru-RU" dirty="0" smtClean="0">
                <a:solidFill>
                  <a:srgbClr val="C00000"/>
                </a:solidFill>
              </a:rPr>
              <a:t>                        </a:t>
            </a:r>
            <a:r>
              <a:rPr lang="ru-RU" dirty="0">
                <a:solidFill>
                  <a:srgbClr val="C00000"/>
                </a:solidFill>
              </a:rPr>
              <a:t> </a:t>
            </a:r>
            <a:r>
              <a:rPr lang="ru-RU" dirty="0" smtClean="0">
                <a:solidFill>
                  <a:srgbClr val="C00000"/>
                </a:solidFill>
              </a:rPr>
              <a:t>          РЕФЕРЕНТНАЯ ЦЕНА </a:t>
            </a:r>
            <a:endParaRPr lang="ru-RU" dirty="0">
              <a:solidFill>
                <a:srgbClr val="C00000"/>
              </a:solidFill>
            </a:endParaRPr>
          </a:p>
        </p:txBody>
      </p:sp>
      <p:sp>
        <p:nvSpPr>
          <p:cNvPr id="3" name="Текст 2"/>
          <p:cNvSpPr>
            <a:spLocks noGrp="1"/>
          </p:cNvSpPr>
          <p:nvPr>
            <p:ph type="body" idx="1"/>
          </p:nvPr>
        </p:nvSpPr>
        <p:spPr>
          <a:xfrm>
            <a:off x="457200" y="609600"/>
            <a:ext cx="8074710" cy="5816977"/>
          </a:xfrm>
        </p:spPr>
        <p:txBody>
          <a:bodyPr/>
          <a:lstStyle/>
          <a:p>
            <a:r>
              <a:rPr lang="ru-RU" dirty="0" smtClean="0"/>
              <a:t>  </a:t>
            </a:r>
            <a:r>
              <a:rPr lang="ru-RU" dirty="0" smtClean="0">
                <a:solidFill>
                  <a:schemeClr val="tx1"/>
                </a:solidFill>
              </a:rPr>
              <a:t>При наличии </a:t>
            </a:r>
            <a:r>
              <a:rPr lang="ru-RU" dirty="0" err="1" smtClean="0">
                <a:solidFill>
                  <a:schemeClr val="tx1"/>
                </a:solidFill>
              </a:rPr>
              <a:t>референтных</a:t>
            </a:r>
            <a:r>
              <a:rPr lang="ru-RU" dirty="0" smtClean="0">
                <a:solidFill>
                  <a:schemeClr val="tx1"/>
                </a:solidFill>
              </a:rPr>
              <a:t> цен  на все эквивалентные лекарственные формы </a:t>
            </a:r>
            <a:r>
              <a:rPr lang="ru-RU" smtClean="0">
                <a:solidFill>
                  <a:schemeClr val="tx1"/>
                </a:solidFill>
              </a:rPr>
              <a:t>( или не </a:t>
            </a:r>
            <a:r>
              <a:rPr lang="ru-RU" dirty="0" smtClean="0">
                <a:solidFill>
                  <a:schemeClr val="tx1"/>
                </a:solidFill>
              </a:rPr>
              <a:t>на все ЛП) какую из цен целесообразно использовать?  ( максимальную, минимальную или среднюю?)</a:t>
            </a:r>
          </a:p>
          <a:p>
            <a:r>
              <a:rPr lang="ru-RU" dirty="0" smtClean="0">
                <a:solidFill>
                  <a:schemeClr val="tx1"/>
                </a:solidFill>
              </a:rPr>
              <a:t> </a:t>
            </a:r>
          </a:p>
          <a:p>
            <a:r>
              <a:rPr lang="ru-RU" dirty="0" smtClean="0">
                <a:solidFill>
                  <a:schemeClr val="tx1"/>
                </a:solidFill>
              </a:rPr>
              <a:t>. </a:t>
            </a:r>
          </a:p>
          <a:p>
            <a:r>
              <a:rPr lang="ru-RU" b="1" dirty="0" smtClean="0">
                <a:solidFill>
                  <a:srgbClr val="7030A0"/>
                </a:solidFill>
              </a:rPr>
              <a:t>Например:  МНН Панкреатин ( </a:t>
            </a:r>
            <a:r>
              <a:rPr lang="ru-RU" b="1" dirty="0" err="1" smtClean="0">
                <a:solidFill>
                  <a:srgbClr val="7030A0"/>
                </a:solidFill>
              </a:rPr>
              <a:t>капс</a:t>
            </a:r>
            <a:r>
              <a:rPr lang="ru-RU" b="1" dirty="0" smtClean="0">
                <a:solidFill>
                  <a:srgbClr val="7030A0"/>
                </a:solidFill>
              </a:rPr>
              <a:t>) и Панкреатин ( </a:t>
            </a:r>
            <a:r>
              <a:rPr lang="ru-RU" b="1" dirty="0" err="1" smtClean="0">
                <a:solidFill>
                  <a:srgbClr val="7030A0"/>
                </a:solidFill>
              </a:rPr>
              <a:t>капс</a:t>
            </a:r>
            <a:r>
              <a:rPr lang="ru-RU" b="1" dirty="0" smtClean="0">
                <a:solidFill>
                  <a:srgbClr val="7030A0"/>
                </a:solidFill>
              </a:rPr>
              <a:t>.</a:t>
            </a:r>
          </a:p>
          <a:p>
            <a:r>
              <a:rPr lang="ru-RU" b="1" dirty="0" smtClean="0">
                <a:solidFill>
                  <a:srgbClr val="7030A0"/>
                </a:solidFill>
              </a:rPr>
              <a:t>кишечнорастворимые)</a:t>
            </a:r>
          </a:p>
          <a:p>
            <a:r>
              <a:rPr lang="ru-RU" dirty="0" smtClean="0">
                <a:solidFill>
                  <a:schemeClr val="tx1"/>
                </a:solidFill>
              </a:rPr>
              <a:t>Лекарственная форма – </a:t>
            </a:r>
            <a:r>
              <a:rPr lang="ru-RU" dirty="0" err="1" smtClean="0">
                <a:solidFill>
                  <a:schemeClr val="tx1"/>
                </a:solidFill>
              </a:rPr>
              <a:t>экв</a:t>
            </a:r>
            <a:r>
              <a:rPr lang="ru-RU" dirty="0" smtClean="0">
                <a:solidFill>
                  <a:schemeClr val="tx1"/>
                </a:solidFill>
              </a:rPr>
              <a:t>, дозировка идентичная  25 000 ЕД.</a:t>
            </a:r>
          </a:p>
          <a:p>
            <a:r>
              <a:rPr lang="ru-RU" dirty="0" err="1" smtClean="0">
                <a:solidFill>
                  <a:schemeClr val="tx1"/>
                </a:solidFill>
              </a:rPr>
              <a:t>Референтные</a:t>
            </a:r>
            <a:r>
              <a:rPr lang="ru-RU" dirty="0" smtClean="0">
                <a:solidFill>
                  <a:schemeClr val="tx1"/>
                </a:solidFill>
              </a:rPr>
              <a:t> цены за капсулу отличаются в десятки раз.</a:t>
            </a:r>
          </a:p>
          <a:p>
            <a:r>
              <a:rPr lang="ru-RU" dirty="0" smtClean="0">
                <a:solidFill>
                  <a:schemeClr val="tx1"/>
                </a:solidFill>
              </a:rPr>
              <a:t> </a:t>
            </a:r>
            <a:r>
              <a:rPr lang="ru-RU" b="1" dirty="0" smtClean="0">
                <a:solidFill>
                  <a:srgbClr val="C00000"/>
                </a:solidFill>
              </a:rPr>
              <a:t>В первом случае- 0.222 </a:t>
            </a:r>
            <a:r>
              <a:rPr lang="ru-RU" b="1" dirty="0" err="1" smtClean="0">
                <a:solidFill>
                  <a:srgbClr val="C00000"/>
                </a:solidFill>
              </a:rPr>
              <a:t>руб</a:t>
            </a:r>
            <a:r>
              <a:rPr lang="ru-RU" b="1" dirty="0" smtClean="0">
                <a:solidFill>
                  <a:srgbClr val="C00000"/>
                </a:solidFill>
              </a:rPr>
              <a:t>, во втором- 23.86 руб. Разница в 107 раз!!!</a:t>
            </a:r>
          </a:p>
          <a:p>
            <a:r>
              <a:rPr lang="ru-RU" dirty="0" smtClean="0">
                <a:solidFill>
                  <a:schemeClr val="tx1"/>
                </a:solidFill>
              </a:rPr>
              <a:t>При этом зарегистрированные цены в ГРЛС различаются не столь сильно</a:t>
            </a:r>
          </a:p>
          <a:p>
            <a:r>
              <a:rPr lang="ru-RU" dirty="0" smtClean="0">
                <a:solidFill>
                  <a:schemeClr val="tx1"/>
                </a:solidFill>
              </a:rPr>
              <a:t>( 353 </a:t>
            </a:r>
            <a:r>
              <a:rPr lang="ru-RU" dirty="0" err="1" smtClean="0">
                <a:solidFill>
                  <a:schemeClr val="tx1"/>
                </a:solidFill>
              </a:rPr>
              <a:t>руб</a:t>
            </a:r>
            <a:r>
              <a:rPr lang="ru-RU" dirty="0" smtClean="0">
                <a:solidFill>
                  <a:schemeClr val="tx1"/>
                </a:solidFill>
              </a:rPr>
              <a:t> и 454 </a:t>
            </a:r>
            <a:r>
              <a:rPr lang="ru-RU" dirty="0" err="1" smtClean="0">
                <a:solidFill>
                  <a:schemeClr val="tx1"/>
                </a:solidFill>
              </a:rPr>
              <a:t>руб</a:t>
            </a:r>
            <a:r>
              <a:rPr lang="ru-RU" dirty="0" smtClean="0">
                <a:solidFill>
                  <a:schemeClr val="tx1"/>
                </a:solidFill>
              </a:rPr>
              <a:t> за упаковку в 20 капсул)</a:t>
            </a:r>
          </a:p>
          <a:p>
            <a:endParaRPr lang="ru-RU" dirty="0">
              <a:solidFill>
                <a:schemeClr val="tx1"/>
              </a:solidFill>
            </a:endParaRPr>
          </a:p>
          <a:p>
            <a:r>
              <a:rPr lang="ru-RU" dirty="0" smtClean="0">
                <a:solidFill>
                  <a:schemeClr val="tx1"/>
                </a:solidFill>
              </a:rPr>
              <a:t>При использовании </a:t>
            </a:r>
            <a:r>
              <a:rPr lang="ru-RU" dirty="0" err="1" smtClean="0">
                <a:solidFill>
                  <a:schemeClr val="tx1"/>
                </a:solidFill>
              </a:rPr>
              <a:t>референтной</a:t>
            </a:r>
            <a:r>
              <a:rPr lang="ru-RU" dirty="0" smtClean="0">
                <a:solidFill>
                  <a:schemeClr val="tx1"/>
                </a:solidFill>
              </a:rPr>
              <a:t> цены 0,222 за капсулу закупка не состоится</a:t>
            </a:r>
          </a:p>
          <a:p>
            <a:r>
              <a:rPr lang="ru-RU" dirty="0" smtClean="0">
                <a:solidFill>
                  <a:schemeClr val="tx1"/>
                </a:solidFill>
              </a:rPr>
              <a:t>По мнению ряда экспертов заказчику следует в данном случае использовать </a:t>
            </a:r>
            <a:r>
              <a:rPr lang="ru-RU" b="1" dirty="0" smtClean="0">
                <a:solidFill>
                  <a:srgbClr val="C00000"/>
                </a:solidFill>
              </a:rPr>
              <a:t>максимальную из имеющихся </a:t>
            </a:r>
            <a:r>
              <a:rPr lang="ru-RU" b="1" dirty="0" err="1" smtClean="0">
                <a:solidFill>
                  <a:srgbClr val="C00000"/>
                </a:solidFill>
              </a:rPr>
              <a:t>референтных</a:t>
            </a:r>
            <a:r>
              <a:rPr lang="ru-RU" b="1" dirty="0" smtClean="0">
                <a:solidFill>
                  <a:srgbClr val="C00000"/>
                </a:solidFill>
              </a:rPr>
              <a:t> цен</a:t>
            </a:r>
          </a:p>
          <a:p>
            <a:endParaRPr lang="ru-RU" b="1" dirty="0">
              <a:solidFill>
                <a:srgbClr val="C00000"/>
              </a:solidFill>
            </a:endParaRPr>
          </a:p>
          <a:p>
            <a:r>
              <a:rPr lang="ru-RU" b="1" dirty="0" smtClean="0">
                <a:solidFill>
                  <a:srgbClr val="002060"/>
                </a:solidFill>
              </a:rPr>
              <a:t>Отсутствие нормы, определяющей порядок выбора </a:t>
            </a:r>
            <a:r>
              <a:rPr lang="ru-RU" b="1" dirty="0" err="1" smtClean="0">
                <a:solidFill>
                  <a:srgbClr val="002060"/>
                </a:solidFill>
              </a:rPr>
              <a:t>референтной</a:t>
            </a:r>
            <a:r>
              <a:rPr lang="ru-RU" b="1" dirty="0" smtClean="0">
                <a:solidFill>
                  <a:srgbClr val="002060"/>
                </a:solidFill>
              </a:rPr>
              <a:t> цены позволяет заказчику использовать максимальное значение из имеющихся, не нарушая законодательство о контрактной системе</a:t>
            </a:r>
            <a:endParaRPr lang="ru-RU" b="1" dirty="0">
              <a:solidFill>
                <a:srgbClr val="002060"/>
              </a:solidFill>
            </a:endParaRPr>
          </a:p>
          <a:p>
            <a:r>
              <a:rPr lang="ru-RU" b="1" dirty="0" smtClean="0">
                <a:solidFill>
                  <a:srgbClr val="002060"/>
                </a:solidFill>
              </a:rPr>
              <a:t>  </a:t>
            </a:r>
            <a:endParaRPr lang="ru-RU" b="1" dirty="0">
              <a:solidFill>
                <a:srgbClr val="002060"/>
              </a:solidFill>
            </a:endParaRPr>
          </a:p>
        </p:txBody>
      </p:sp>
    </p:spTree>
    <p:extLst>
      <p:ext uri="{BB962C8B-B14F-4D97-AF65-F5344CB8AC3E}">
        <p14:creationId xmlns:p14="http://schemas.microsoft.com/office/powerpoint/2010/main" val="22508787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307777"/>
          </a:xfrm>
        </p:spPr>
        <p:txBody>
          <a:bodyPr/>
          <a:lstStyle/>
          <a:p>
            <a:r>
              <a:rPr lang="ru-RU" dirty="0" smtClean="0">
                <a:solidFill>
                  <a:srgbClr val="C00000"/>
                </a:solidFill>
              </a:rPr>
              <a:t>                        </a:t>
            </a:r>
            <a:r>
              <a:rPr lang="ru-RU" dirty="0">
                <a:solidFill>
                  <a:srgbClr val="C00000"/>
                </a:solidFill>
              </a:rPr>
              <a:t> </a:t>
            </a:r>
            <a:r>
              <a:rPr lang="ru-RU" dirty="0" smtClean="0">
                <a:solidFill>
                  <a:srgbClr val="C00000"/>
                </a:solidFill>
              </a:rPr>
              <a:t>          </a:t>
            </a:r>
            <a:endParaRPr lang="ru-RU" dirty="0">
              <a:solidFill>
                <a:srgbClr val="C00000"/>
              </a:solidFill>
            </a:endParaRPr>
          </a:p>
        </p:txBody>
      </p:sp>
      <p:sp>
        <p:nvSpPr>
          <p:cNvPr id="3" name="Текст 2"/>
          <p:cNvSpPr>
            <a:spLocks noGrp="1"/>
          </p:cNvSpPr>
          <p:nvPr>
            <p:ph type="body" idx="1"/>
          </p:nvPr>
        </p:nvSpPr>
        <p:spPr>
          <a:xfrm>
            <a:off x="535940" y="1447800"/>
            <a:ext cx="8074710" cy="3323987"/>
          </a:xfrm>
        </p:spPr>
        <p:txBody>
          <a:bodyPr/>
          <a:lstStyle/>
          <a:p>
            <a:r>
              <a:rPr lang="ru-RU" dirty="0" smtClean="0"/>
              <a:t>                               </a:t>
            </a:r>
            <a:r>
              <a:rPr lang="ru-RU" b="1" dirty="0" smtClean="0">
                <a:solidFill>
                  <a:srgbClr val="C00000"/>
                </a:solidFill>
              </a:rPr>
              <a:t>РАСЧЕТ  НМЦК  НА ЦИТОФЛАВИН</a:t>
            </a:r>
          </a:p>
          <a:p>
            <a:endParaRPr lang="ru-RU" b="1" dirty="0">
              <a:solidFill>
                <a:srgbClr val="7030A0"/>
              </a:solidFill>
            </a:endParaRPr>
          </a:p>
          <a:p>
            <a:r>
              <a:rPr lang="ru-RU" b="1" dirty="0" smtClean="0">
                <a:solidFill>
                  <a:srgbClr val="7030A0"/>
                </a:solidFill>
              </a:rPr>
              <a:t>НАИМЕНОВАНИЕ:                            ЦИТОФЛАВИН</a:t>
            </a:r>
          </a:p>
          <a:p>
            <a:r>
              <a:rPr lang="ru-RU" b="1" dirty="0" smtClean="0">
                <a:solidFill>
                  <a:srgbClr val="7030A0"/>
                </a:solidFill>
              </a:rPr>
              <a:t>ХАРАКТЕРИСТИКА:                         р-р для в</a:t>
            </a:r>
            <a:r>
              <a:rPr lang="en-US" b="1" dirty="0" smtClean="0">
                <a:solidFill>
                  <a:srgbClr val="7030A0"/>
                </a:solidFill>
              </a:rPr>
              <a:t>/</a:t>
            </a:r>
            <a:r>
              <a:rPr lang="ru-RU" b="1" dirty="0" smtClean="0">
                <a:solidFill>
                  <a:srgbClr val="7030A0"/>
                </a:solidFill>
              </a:rPr>
              <a:t>в введения</a:t>
            </a:r>
          </a:p>
          <a:p>
            <a:r>
              <a:rPr lang="ru-RU" b="1" dirty="0">
                <a:solidFill>
                  <a:srgbClr val="7030A0"/>
                </a:solidFill>
              </a:rPr>
              <a:t> </a:t>
            </a:r>
            <a:r>
              <a:rPr lang="ru-RU" b="1" dirty="0" smtClean="0">
                <a:solidFill>
                  <a:srgbClr val="7030A0"/>
                </a:solidFill>
              </a:rPr>
              <a:t>                                                                 10 мл, № 10</a:t>
            </a:r>
          </a:p>
          <a:p>
            <a:endParaRPr lang="ru-RU" b="1" dirty="0">
              <a:solidFill>
                <a:srgbClr val="7030A0"/>
              </a:solidFill>
            </a:endParaRPr>
          </a:p>
          <a:p>
            <a:r>
              <a:rPr lang="ru-RU" b="1" dirty="0" smtClean="0">
                <a:solidFill>
                  <a:srgbClr val="7030A0"/>
                </a:solidFill>
              </a:rPr>
              <a:t>ЕДИНИЦЫ ИЗМЕРЕНИЯ:                 упаковка</a:t>
            </a:r>
          </a:p>
          <a:p>
            <a:endParaRPr lang="ru-RU" b="1" dirty="0">
              <a:solidFill>
                <a:srgbClr val="7030A0"/>
              </a:solidFill>
            </a:endParaRPr>
          </a:p>
          <a:p>
            <a:r>
              <a:rPr lang="ru-RU" b="1" dirty="0" smtClean="0">
                <a:solidFill>
                  <a:srgbClr val="7030A0"/>
                </a:solidFill>
              </a:rPr>
              <a:t>ОКПД 2:                                                    21.20.10.230</a:t>
            </a:r>
          </a:p>
          <a:p>
            <a:endParaRPr lang="ru-RU" b="1" dirty="0">
              <a:solidFill>
                <a:srgbClr val="7030A0"/>
              </a:solidFill>
            </a:endParaRPr>
          </a:p>
          <a:p>
            <a:r>
              <a:rPr lang="ru-RU" b="1" dirty="0" smtClean="0">
                <a:solidFill>
                  <a:srgbClr val="7030A0"/>
                </a:solidFill>
              </a:rPr>
              <a:t>КОЛИЧЕСТВО:                                       300</a:t>
            </a:r>
            <a:endParaRPr lang="ru-RU" b="1" dirty="0">
              <a:solidFill>
                <a:srgbClr val="7030A0"/>
              </a:solidFill>
            </a:endParaRPr>
          </a:p>
          <a:p>
            <a:r>
              <a:rPr lang="ru-RU" b="1" dirty="0" smtClean="0">
                <a:solidFill>
                  <a:srgbClr val="7030A0"/>
                </a:solidFill>
              </a:rPr>
              <a:t>  </a:t>
            </a:r>
            <a:endParaRPr lang="ru-RU" b="1" dirty="0">
              <a:solidFill>
                <a:srgbClr val="7030A0"/>
              </a:solidFill>
            </a:endParaRPr>
          </a:p>
        </p:txBody>
      </p:sp>
    </p:spTree>
    <p:extLst>
      <p:ext uri="{BB962C8B-B14F-4D97-AF65-F5344CB8AC3E}">
        <p14:creationId xmlns:p14="http://schemas.microsoft.com/office/powerpoint/2010/main" val="4546736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307777"/>
          </a:xfrm>
        </p:spPr>
        <p:txBody>
          <a:bodyPr/>
          <a:lstStyle/>
          <a:p>
            <a:r>
              <a:rPr lang="ru-RU" dirty="0" smtClean="0">
                <a:solidFill>
                  <a:srgbClr val="C00000"/>
                </a:solidFill>
              </a:rPr>
              <a:t>                        </a:t>
            </a:r>
            <a:r>
              <a:rPr lang="ru-RU" dirty="0">
                <a:solidFill>
                  <a:srgbClr val="C00000"/>
                </a:solidFill>
              </a:rPr>
              <a:t> </a:t>
            </a:r>
            <a:r>
              <a:rPr lang="ru-RU" dirty="0" smtClean="0">
                <a:solidFill>
                  <a:srgbClr val="C00000"/>
                </a:solidFill>
              </a:rPr>
              <a:t>          </a:t>
            </a:r>
            <a:endParaRPr lang="ru-RU" dirty="0">
              <a:solidFill>
                <a:srgbClr val="C00000"/>
              </a:solidFill>
            </a:endParaRPr>
          </a:p>
        </p:txBody>
      </p:sp>
      <p:sp>
        <p:nvSpPr>
          <p:cNvPr id="3" name="Текст 2"/>
          <p:cNvSpPr>
            <a:spLocks noGrp="1"/>
          </p:cNvSpPr>
          <p:nvPr>
            <p:ph type="body" idx="1"/>
          </p:nvPr>
        </p:nvSpPr>
        <p:spPr>
          <a:xfrm>
            <a:off x="535940" y="304800"/>
            <a:ext cx="8074710" cy="5262979"/>
          </a:xfrm>
        </p:spPr>
        <p:txBody>
          <a:bodyPr/>
          <a:lstStyle/>
          <a:p>
            <a:r>
              <a:rPr lang="ru-RU" b="1" dirty="0" smtClean="0">
                <a:solidFill>
                  <a:srgbClr val="7030A0"/>
                </a:solidFill>
              </a:rPr>
              <a:t>    </a:t>
            </a:r>
            <a:r>
              <a:rPr lang="ru-RU" b="1" dirty="0" smtClean="0">
                <a:solidFill>
                  <a:srgbClr val="C00000"/>
                </a:solidFill>
              </a:rPr>
              <a:t>РАССЧИТЫВАЕМ   ЦЕНЫ ЗА ЕДИНИЦУ СОГЛАСНО КАЖДОМУ</a:t>
            </a:r>
          </a:p>
          <a:p>
            <a:r>
              <a:rPr lang="ru-RU" b="1" dirty="0">
                <a:solidFill>
                  <a:srgbClr val="C00000"/>
                </a:solidFill>
              </a:rPr>
              <a:t> </a:t>
            </a:r>
            <a:r>
              <a:rPr lang="ru-RU" b="1" dirty="0" smtClean="0">
                <a:solidFill>
                  <a:srgbClr val="C00000"/>
                </a:solidFill>
              </a:rPr>
              <a:t>                                                      МЕТОДУ</a:t>
            </a:r>
          </a:p>
          <a:p>
            <a:endParaRPr lang="ru-RU" b="1" dirty="0">
              <a:solidFill>
                <a:srgbClr val="7030A0"/>
              </a:solidFill>
            </a:endParaRPr>
          </a:p>
          <a:p>
            <a:r>
              <a:rPr lang="ru-RU" b="1" dirty="0" smtClean="0">
                <a:solidFill>
                  <a:srgbClr val="7030A0"/>
                </a:solidFill>
              </a:rPr>
              <a:t>Наименование ЛП:               ЦИТОФЛАВИН</a:t>
            </a:r>
          </a:p>
          <a:p>
            <a:r>
              <a:rPr lang="ru-RU" b="1" dirty="0" smtClean="0">
                <a:solidFill>
                  <a:srgbClr val="7030A0"/>
                </a:solidFill>
              </a:rPr>
              <a:t>Предельная цена ГРЛС        935,38 </a:t>
            </a:r>
            <a:r>
              <a:rPr lang="ru-RU" b="1" dirty="0" err="1" smtClean="0">
                <a:solidFill>
                  <a:srgbClr val="7030A0"/>
                </a:solidFill>
              </a:rPr>
              <a:t>руб</a:t>
            </a:r>
            <a:endParaRPr lang="ru-RU" b="1" dirty="0" smtClean="0">
              <a:solidFill>
                <a:srgbClr val="7030A0"/>
              </a:solidFill>
            </a:endParaRPr>
          </a:p>
          <a:p>
            <a:r>
              <a:rPr lang="ru-RU" b="1" dirty="0" smtClean="0">
                <a:solidFill>
                  <a:srgbClr val="7030A0"/>
                </a:solidFill>
              </a:rPr>
              <a:t>Средневзвешенная цена       894,32 </a:t>
            </a:r>
            <a:r>
              <a:rPr lang="ru-RU" b="1" dirty="0" err="1" smtClean="0">
                <a:solidFill>
                  <a:srgbClr val="7030A0"/>
                </a:solidFill>
              </a:rPr>
              <a:t>руб</a:t>
            </a:r>
            <a:endParaRPr lang="ru-RU" b="1" dirty="0" smtClean="0">
              <a:solidFill>
                <a:srgbClr val="7030A0"/>
              </a:solidFill>
            </a:endParaRPr>
          </a:p>
          <a:p>
            <a:r>
              <a:rPr lang="ru-RU" b="1" dirty="0" err="1" smtClean="0">
                <a:solidFill>
                  <a:srgbClr val="7030A0"/>
                </a:solidFill>
              </a:rPr>
              <a:t>Референтная</a:t>
            </a:r>
            <a:r>
              <a:rPr lang="ru-RU" b="1" dirty="0" smtClean="0">
                <a:solidFill>
                  <a:srgbClr val="7030A0"/>
                </a:solidFill>
              </a:rPr>
              <a:t> цена                  899,21 </a:t>
            </a:r>
            <a:r>
              <a:rPr lang="ru-RU" b="1" dirty="0" err="1" smtClean="0">
                <a:solidFill>
                  <a:srgbClr val="7030A0"/>
                </a:solidFill>
              </a:rPr>
              <a:t>руб</a:t>
            </a:r>
            <a:endParaRPr lang="ru-RU" b="1" dirty="0" smtClean="0">
              <a:solidFill>
                <a:srgbClr val="7030A0"/>
              </a:solidFill>
            </a:endParaRPr>
          </a:p>
          <a:p>
            <a:r>
              <a:rPr lang="ru-RU" b="1" dirty="0" smtClean="0">
                <a:solidFill>
                  <a:srgbClr val="7030A0"/>
                </a:solidFill>
              </a:rPr>
              <a:t>Коммерческое 1                      935,35 </a:t>
            </a:r>
            <a:r>
              <a:rPr lang="ru-RU" b="1" dirty="0" err="1" smtClean="0">
                <a:solidFill>
                  <a:srgbClr val="7030A0"/>
                </a:solidFill>
              </a:rPr>
              <a:t>руб</a:t>
            </a:r>
            <a:endParaRPr lang="ru-RU" b="1" dirty="0" smtClean="0">
              <a:solidFill>
                <a:srgbClr val="7030A0"/>
              </a:solidFill>
            </a:endParaRPr>
          </a:p>
          <a:p>
            <a:r>
              <a:rPr lang="ru-RU" b="1" dirty="0" smtClean="0">
                <a:solidFill>
                  <a:srgbClr val="7030A0"/>
                </a:solidFill>
              </a:rPr>
              <a:t>Коммерческое  2                     935,00 </a:t>
            </a:r>
            <a:r>
              <a:rPr lang="ru-RU" b="1" dirty="0" err="1" smtClean="0">
                <a:solidFill>
                  <a:srgbClr val="7030A0"/>
                </a:solidFill>
              </a:rPr>
              <a:t>руб</a:t>
            </a:r>
            <a:endParaRPr lang="ru-RU" b="1" dirty="0" smtClean="0">
              <a:solidFill>
                <a:srgbClr val="7030A0"/>
              </a:solidFill>
            </a:endParaRPr>
          </a:p>
          <a:p>
            <a:r>
              <a:rPr lang="ru-RU" b="1" dirty="0" smtClean="0">
                <a:solidFill>
                  <a:srgbClr val="7030A0"/>
                </a:solidFill>
              </a:rPr>
              <a:t>Коммерческое 3                      935, 38 </a:t>
            </a:r>
            <a:r>
              <a:rPr lang="ru-RU" b="1" dirty="0" err="1" smtClean="0">
                <a:solidFill>
                  <a:srgbClr val="7030A0"/>
                </a:solidFill>
              </a:rPr>
              <a:t>руб</a:t>
            </a:r>
            <a:endParaRPr lang="ru-RU" b="1" dirty="0" smtClean="0">
              <a:solidFill>
                <a:srgbClr val="7030A0"/>
              </a:solidFill>
            </a:endParaRPr>
          </a:p>
          <a:p>
            <a:endParaRPr lang="ru-RU" b="1" dirty="0">
              <a:solidFill>
                <a:srgbClr val="7030A0"/>
              </a:solidFill>
            </a:endParaRPr>
          </a:p>
          <a:p>
            <a:endParaRPr lang="ru-RU" b="1" dirty="0" smtClean="0">
              <a:solidFill>
                <a:srgbClr val="7030A0"/>
              </a:solidFill>
            </a:endParaRPr>
          </a:p>
          <a:p>
            <a:r>
              <a:rPr lang="ru-RU" b="1" dirty="0" smtClean="0">
                <a:solidFill>
                  <a:srgbClr val="7030A0"/>
                </a:solidFill>
              </a:rPr>
              <a:t>ЦЕНА ЕДИНИЦЫ ТОВАРА = 894, 32х1.1 х1.13 = 1 112 </a:t>
            </a:r>
            <a:r>
              <a:rPr lang="ru-RU" b="1" dirty="0" err="1" smtClean="0">
                <a:solidFill>
                  <a:srgbClr val="7030A0"/>
                </a:solidFill>
              </a:rPr>
              <a:t>руб</a:t>
            </a:r>
            <a:endParaRPr lang="ru-RU" b="1" dirty="0" smtClean="0">
              <a:solidFill>
                <a:srgbClr val="7030A0"/>
              </a:solidFill>
            </a:endParaRPr>
          </a:p>
          <a:p>
            <a:endParaRPr lang="ru-RU" b="1" dirty="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solidFill>
                <a:srgbClr val="7030A0"/>
              </a:solidFill>
            </a:endParaRPr>
          </a:p>
          <a:p>
            <a:r>
              <a:rPr lang="ru-RU" b="1" dirty="0" smtClean="0">
                <a:solidFill>
                  <a:srgbClr val="C00000"/>
                </a:solidFill>
              </a:rPr>
              <a:t>                          НМЦК = 1 112 </a:t>
            </a:r>
            <a:r>
              <a:rPr lang="ru-RU" b="1" dirty="0" err="1" smtClean="0">
                <a:solidFill>
                  <a:srgbClr val="C00000"/>
                </a:solidFill>
              </a:rPr>
              <a:t>рубх</a:t>
            </a:r>
            <a:r>
              <a:rPr lang="ru-RU" b="1" dirty="0" smtClean="0">
                <a:solidFill>
                  <a:srgbClr val="C00000"/>
                </a:solidFill>
              </a:rPr>
              <a:t> 300 =  333 492 </a:t>
            </a:r>
            <a:r>
              <a:rPr lang="ru-RU" b="1" dirty="0" err="1" smtClean="0">
                <a:solidFill>
                  <a:srgbClr val="C00000"/>
                </a:solidFill>
              </a:rPr>
              <a:t>руб</a:t>
            </a:r>
            <a:endParaRPr lang="ru-RU" b="1" dirty="0" smtClean="0">
              <a:solidFill>
                <a:srgbClr val="C00000"/>
              </a:solidFill>
            </a:endParaRPr>
          </a:p>
          <a:p>
            <a:endParaRPr lang="ru-RU" b="1" dirty="0">
              <a:solidFill>
                <a:srgbClr val="C00000"/>
              </a:solidFill>
            </a:endParaRPr>
          </a:p>
        </p:txBody>
      </p:sp>
    </p:spTree>
    <p:extLst>
      <p:ext uri="{BB962C8B-B14F-4D97-AF65-F5344CB8AC3E}">
        <p14:creationId xmlns:p14="http://schemas.microsoft.com/office/powerpoint/2010/main" val="20897219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1538883"/>
          </a:xfrm>
        </p:spPr>
        <p:txBody>
          <a:bodyPr/>
          <a:lstStyle/>
          <a:p>
            <a:r>
              <a:rPr lang="ru-RU" dirty="0" smtClean="0">
                <a:solidFill>
                  <a:srgbClr val="C00000"/>
                </a:solidFill>
              </a:rPr>
              <a:t>                       ПРИКАЗ МЗ РФ от 28.06.18 г № 386-н</a:t>
            </a:r>
            <a:br>
              <a:rPr lang="ru-RU" dirty="0" smtClean="0">
                <a:solidFill>
                  <a:srgbClr val="C00000"/>
                </a:solidFill>
              </a:rPr>
            </a:br>
            <a:r>
              <a:rPr lang="ru-RU" dirty="0">
                <a:solidFill>
                  <a:srgbClr val="C00000"/>
                </a:solidFill>
              </a:rPr>
              <a:t> </a:t>
            </a:r>
            <a:r>
              <a:rPr lang="ru-RU" dirty="0" smtClean="0">
                <a:solidFill>
                  <a:srgbClr val="C00000"/>
                </a:solidFill>
              </a:rPr>
              <a:t>    « О внесении изменений в порядок определения НМЦК при </a:t>
            </a:r>
            <a:br>
              <a:rPr lang="ru-RU" dirty="0" smtClean="0">
                <a:solidFill>
                  <a:srgbClr val="C00000"/>
                </a:solidFill>
              </a:rPr>
            </a:br>
            <a:r>
              <a:rPr lang="ru-RU" dirty="0">
                <a:solidFill>
                  <a:srgbClr val="C00000"/>
                </a:solidFill>
              </a:rPr>
              <a:t> </a:t>
            </a:r>
            <a:r>
              <a:rPr lang="ru-RU" dirty="0" smtClean="0">
                <a:solidFill>
                  <a:srgbClr val="C00000"/>
                </a:solidFill>
              </a:rPr>
              <a:t>    закупке ЛП»</a:t>
            </a:r>
            <a:br>
              <a:rPr lang="ru-RU" dirty="0" smtClean="0">
                <a:solidFill>
                  <a:srgbClr val="C00000"/>
                </a:solidFill>
              </a:rPr>
            </a:br>
            <a:r>
              <a:rPr lang="ru-RU" dirty="0">
                <a:solidFill>
                  <a:srgbClr val="C00000"/>
                </a:solidFill>
              </a:rPr>
              <a:t> </a:t>
            </a:r>
            <a:r>
              <a:rPr lang="ru-RU" dirty="0" smtClean="0">
                <a:solidFill>
                  <a:srgbClr val="C00000"/>
                </a:solidFill>
              </a:rPr>
              <a:t>                             </a:t>
            </a:r>
            <a:r>
              <a:rPr lang="ru-RU" dirty="0" smtClean="0">
                <a:solidFill>
                  <a:srgbClr val="002060"/>
                </a:solidFill>
              </a:rPr>
              <a:t>( вступил в силу с 05 августа 2018 г)</a:t>
            </a:r>
            <a:br>
              <a:rPr lang="ru-RU" dirty="0" smtClean="0">
                <a:solidFill>
                  <a:srgbClr val="002060"/>
                </a:solidFill>
              </a:rPr>
            </a:br>
            <a:endParaRPr lang="ru-RU" dirty="0">
              <a:solidFill>
                <a:srgbClr val="002060"/>
              </a:solidFill>
            </a:endParaRPr>
          </a:p>
        </p:txBody>
      </p:sp>
      <p:sp>
        <p:nvSpPr>
          <p:cNvPr id="4" name="Текст 3"/>
          <p:cNvSpPr>
            <a:spLocks noGrp="1"/>
          </p:cNvSpPr>
          <p:nvPr>
            <p:ph type="body" idx="1"/>
          </p:nvPr>
        </p:nvSpPr>
        <p:spPr>
          <a:xfrm>
            <a:off x="533349" y="1380490"/>
            <a:ext cx="8077301" cy="5262979"/>
          </a:xfrm>
        </p:spPr>
        <p:txBody>
          <a:bodyPr/>
          <a:lstStyle/>
          <a:p>
            <a:endParaRPr lang="ru-RU" dirty="0" smtClean="0"/>
          </a:p>
          <a:p>
            <a:pPr marL="342900" indent="-342900">
              <a:buAutoNum type="arabicPeriod"/>
            </a:pPr>
            <a:r>
              <a:rPr lang="ru-RU" dirty="0" smtClean="0">
                <a:solidFill>
                  <a:schemeClr val="tx1"/>
                </a:solidFill>
              </a:rPr>
              <a:t>Метод использования  </a:t>
            </a:r>
            <a:r>
              <a:rPr lang="ru-RU" dirty="0" err="1" smtClean="0">
                <a:solidFill>
                  <a:schemeClr val="tx1"/>
                </a:solidFill>
              </a:rPr>
              <a:t>референтных</a:t>
            </a:r>
            <a:r>
              <a:rPr lang="ru-RU" dirty="0" smtClean="0">
                <a:solidFill>
                  <a:schemeClr val="tx1"/>
                </a:solidFill>
              </a:rPr>
              <a:t> цен отложен </a:t>
            </a:r>
            <a:r>
              <a:rPr lang="ru-RU" b="1" dirty="0" smtClean="0">
                <a:solidFill>
                  <a:srgbClr val="C00000"/>
                </a:solidFill>
              </a:rPr>
              <a:t>до 01.01.2019 г;</a:t>
            </a:r>
          </a:p>
          <a:p>
            <a:pPr marL="342900" indent="-342900">
              <a:buAutoNum type="arabicPeriod"/>
            </a:pPr>
            <a:endParaRPr lang="ru-RU" dirty="0">
              <a:solidFill>
                <a:schemeClr val="tx1"/>
              </a:solidFill>
            </a:endParaRPr>
          </a:p>
          <a:p>
            <a:pPr marL="342900" indent="-342900">
              <a:buAutoNum type="arabicPeriod" startAt="2"/>
            </a:pPr>
            <a:r>
              <a:rPr lang="ru-RU" b="1" dirty="0" smtClean="0">
                <a:solidFill>
                  <a:srgbClr val="C00000"/>
                </a:solidFill>
              </a:rPr>
              <a:t>До 01.07.2019 </a:t>
            </a:r>
            <a:r>
              <a:rPr lang="ru-RU" dirty="0" smtClean="0">
                <a:solidFill>
                  <a:schemeClr val="tx1"/>
                </a:solidFill>
              </a:rPr>
              <a:t>года в расчет цены за единицу ЛП принимаются данные </a:t>
            </a:r>
          </a:p>
          <a:p>
            <a:r>
              <a:rPr lang="ru-RU" dirty="0">
                <a:solidFill>
                  <a:schemeClr val="tx1"/>
                </a:solidFill>
              </a:rPr>
              <a:t> </a:t>
            </a:r>
            <a:r>
              <a:rPr lang="ru-RU" dirty="0" smtClean="0">
                <a:solidFill>
                  <a:schemeClr val="tx1"/>
                </a:solidFill>
              </a:rPr>
              <a:t>     заключенных ГК без учета НДС, а </a:t>
            </a:r>
            <a:r>
              <a:rPr lang="ru-RU" b="1" dirty="0" smtClean="0">
                <a:solidFill>
                  <a:srgbClr val="C00000"/>
                </a:solidFill>
              </a:rPr>
              <a:t>после 01.07.2019 года </a:t>
            </a:r>
            <a:r>
              <a:rPr lang="ru-RU" dirty="0" smtClean="0">
                <a:solidFill>
                  <a:schemeClr val="tx1"/>
                </a:solidFill>
              </a:rPr>
              <a:t>– без учета НДС и </a:t>
            </a:r>
          </a:p>
          <a:p>
            <a:r>
              <a:rPr lang="ru-RU" dirty="0">
                <a:solidFill>
                  <a:schemeClr val="tx1"/>
                </a:solidFill>
              </a:rPr>
              <a:t> </a:t>
            </a:r>
            <a:r>
              <a:rPr lang="ru-RU" dirty="0" smtClean="0">
                <a:solidFill>
                  <a:schemeClr val="tx1"/>
                </a:solidFill>
              </a:rPr>
              <a:t>     оптовой надбавки;</a:t>
            </a:r>
          </a:p>
          <a:p>
            <a:r>
              <a:rPr lang="ru-RU" dirty="0" smtClean="0">
                <a:solidFill>
                  <a:schemeClr val="tx1"/>
                </a:solidFill>
              </a:rPr>
              <a:t>3.    Методы, по которым определяют цену единицы ЛП из пункта 3 Приказа МЗ РФ № 871н </a:t>
            </a:r>
            <a:r>
              <a:rPr lang="ru-RU" b="1" dirty="0" smtClean="0">
                <a:solidFill>
                  <a:srgbClr val="C00000"/>
                </a:solidFill>
              </a:rPr>
              <a:t>надо применять одновременно;</a:t>
            </a:r>
          </a:p>
          <a:p>
            <a:endParaRPr lang="ru-RU" b="1" dirty="0">
              <a:solidFill>
                <a:srgbClr val="C00000"/>
              </a:solidFill>
            </a:endParaRPr>
          </a:p>
          <a:p>
            <a:pPr marL="342900" indent="-342900">
              <a:buAutoNum type="arabicPeriod" startAt="4"/>
            </a:pPr>
            <a:r>
              <a:rPr lang="ru-RU" dirty="0" smtClean="0">
                <a:solidFill>
                  <a:schemeClr val="tx1"/>
                </a:solidFill>
              </a:rPr>
              <a:t>Оптовые надбавки для закупки ЖНВЛП  используют, когда НМЦК  не выше 10 млн. </a:t>
            </a:r>
            <a:r>
              <a:rPr lang="ru-RU" dirty="0" err="1" smtClean="0">
                <a:solidFill>
                  <a:schemeClr val="tx1"/>
                </a:solidFill>
              </a:rPr>
              <a:t>руб</a:t>
            </a:r>
            <a:r>
              <a:rPr lang="ru-RU" dirty="0" smtClean="0">
                <a:solidFill>
                  <a:schemeClr val="tx1"/>
                </a:solidFill>
              </a:rPr>
              <a:t> или размера, установленного в регионе. Если НМЦК  выше 10 млн. </a:t>
            </a:r>
            <a:r>
              <a:rPr lang="ru-RU" dirty="0" err="1" smtClean="0">
                <a:solidFill>
                  <a:schemeClr val="tx1"/>
                </a:solidFill>
              </a:rPr>
              <a:t>руб</a:t>
            </a:r>
            <a:r>
              <a:rPr lang="ru-RU" dirty="0" smtClean="0">
                <a:solidFill>
                  <a:schemeClr val="tx1"/>
                </a:solidFill>
              </a:rPr>
              <a:t> или регионального размера , </a:t>
            </a:r>
            <a:r>
              <a:rPr lang="ru-RU" b="1" dirty="0" smtClean="0">
                <a:solidFill>
                  <a:srgbClr val="C00000"/>
                </a:solidFill>
              </a:rPr>
              <a:t>но цена единицы закупаемого препарата при этом не должна быть выше цены из государственного реестра предельно отпускных цен </a:t>
            </a:r>
          </a:p>
          <a:p>
            <a:pPr marL="342900" indent="-342900">
              <a:buAutoNum type="arabicPeriod" startAt="4"/>
            </a:pPr>
            <a:r>
              <a:rPr lang="ru-RU" dirty="0" smtClean="0">
                <a:solidFill>
                  <a:schemeClr val="tx1"/>
                </a:solidFill>
              </a:rPr>
              <a:t>В случае, когда </a:t>
            </a:r>
            <a:r>
              <a:rPr lang="ru-RU" dirty="0" err="1" smtClean="0">
                <a:solidFill>
                  <a:schemeClr val="tx1"/>
                </a:solidFill>
              </a:rPr>
              <a:t>референтной</a:t>
            </a:r>
            <a:r>
              <a:rPr lang="ru-RU" dirty="0" smtClean="0">
                <a:solidFill>
                  <a:schemeClr val="tx1"/>
                </a:solidFill>
              </a:rPr>
              <a:t> цены на ЖНВЛП нет или на повторную закупку  с увеличенной </a:t>
            </a:r>
            <a:r>
              <a:rPr lang="ru-RU" dirty="0" err="1" smtClean="0">
                <a:solidFill>
                  <a:schemeClr val="tx1"/>
                </a:solidFill>
              </a:rPr>
              <a:t>референтной</a:t>
            </a:r>
            <a:r>
              <a:rPr lang="ru-RU" dirty="0" smtClean="0">
                <a:solidFill>
                  <a:schemeClr val="tx1"/>
                </a:solidFill>
              </a:rPr>
              <a:t> ценой не подано ни одной заявки, цену единицы можно ставить ниже </a:t>
            </a:r>
            <a:r>
              <a:rPr lang="ru-RU" dirty="0" err="1" smtClean="0">
                <a:solidFill>
                  <a:schemeClr val="tx1"/>
                </a:solidFill>
              </a:rPr>
              <a:t>максимальноо</a:t>
            </a:r>
            <a:r>
              <a:rPr lang="ru-RU" dirty="0" smtClean="0">
                <a:solidFill>
                  <a:schemeClr val="tx1"/>
                </a:solidFill>
              </a:rPr>
              <a:t> значения в </a:t>
            </a:r>
            <a:r>
              <a:rPr lang="ru-RU" dirty="0" err="1" smtClean="0">
                <a:solidFill>
                  <a:schemeClr val="tx1"/>
                </a:solidFill>
              </a:rPr>
              <a:t>госреестре</a:t>
            </a:r>
            <a:r>
              <a:rPr lang="ru-RU" dirty="0" smtClean="0">
                <a:solidFill>
                  <a:schemeClr val="tx1"/>
                </a:solidFill>
              </a:rPr>
              <a:t> предельных отпускных цен</a:t>
            </a:r>
          </a:p>
          <a:p>
            <a:pPr marL="342900" indent="-342900">
              <a:buAutoNum type="arabicPeriod" startAt="4"/>
            </a:pPr>
            <a:endParaRPr lang="ru-RU" b="1" dirty="0">
              <a:solidFill>
                <a:srgbClr val="C00000"/>
              </a:solidFill>
            </a:endParaRPr>
          </a:p>
        </p:txBody>
      </p:sp>
    </p:spTree>
    <p:extLst>
      <p:ext uri="{BB962C8B-B14F-4D97-AF65-F5344CB8AC3E}">
        <p14:creationId xmlns:p14="http://schemas.microsoft.com/office/powerpoint/2010/main" val="24982837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615553"/>
          </a:xfrm>
        </p:spPr>
        <p:txBody>
          <a:bodyPr/>
          <a:lstStyle/>
          <a:p>
            <a:r>
              <a:rPr lang="ru-RU" dirty="0" smtClean="0">
                <a:solidFill>
                  <a:srgbClr val="0070C0"/>
                </a:solidFill>
              </a:rPr>
              <a:t>                        </a:t>
            </a:r>
            <a:r>
              <a:rPr lang="ru-RU" dirty="0" smtClean="0">
                <a:solidFill>
                  <a:srgbClr val="C00000"/>
                </a:solidFill>
              </a:rPr>
              <a:t>Применение  ПРИКАЗА 871-н при закупке у </a:t>
            </a:r>
            <a:br>
              <a:rPr lang="ru-RU" dirty="0" smtClean="0">
                <a:solidFill>
                  <a:srgbClr val="C00000"/>
                </a:solidFill>
              </a:rPr>
            </a:br>
            <a:r>
              <a:rPr lang="ru-RU" dirty="0">
                <a:solidFill>
                  <a:srgbClr val="C00000"/>
                </a:solidFill>
              </a:rPr>
              <a:t> </a:t>
            </a:r>
            <a:r>
              <a:rPr lang="ru-RU" dirty="0" smtClean="0">
                <a:solidFill>
                  <a:srgbClr val="C00000"/>
                </a:solidFill>
              </a:rPr>
              <a:t>                       единственного поставщика по п.4, ч.1 </a:t>
            </a:r>
            <a:r>
              <a:rPr lang="ru-RU" dirty="0" err="1" smtClean="0">
                <a:solidFill>
                  <a:srgbClr val="C00000"/>
                </a:solidFill>
              </a:rPr>
              <a:t>ст</a:t>
            </a:r>
            <a:r>
              <a:rPr lang="ru-RU" dirty="0" smtClean="0">
                <a:solidFill>
                  <a:srgbClr val="C00000"/>
                </a:solidFill>
              </a:rPr>
              <a:t> 93</a:t>
            </a:r>
            <a:endParaRPr lang="ru-RU" dirty="0">
              <a:solidFill>
                <a:srgbClr val="C00000"/>
              </a:solidFill>
            </a:endParaRPr>
          </a:p>
        </p:txBody>
      </p:sp>
      <p:sp>
        <p:nvSpPr>
          <p:cNvPr id="3" name="Текст 2"/>
          <p:cNvSpPr>
            <a:spLocks noGrp="1"/>
          </p:cNvSpPr>
          <p:nvPr>
            <p:ph type="body" idx="1"/>
          </p:nvPr>
        </p:nvSpPr>
        <p:spPr>
          <a:xfrm>
            <a:off x="535940" y="533400"/>
            <a:ext cx="8074710" cy="5539978"/>
          </a:xfrm>
        </p:spPr>
        <p:txBody>
          <a:bodyPr/>
          <a:lstStyle/>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r>
              <a:rPr lang="ru-RU" dirty="0" smtClean="0">
                <a:solidFill>
                  <a:schemeClr val="tx1"/>
                </a:solidFill>
              </a:rPr>
              <a:t>Приказ </a:t>
            </a:r>
            <a:r>
              <a:rPr lang="ru-RU" dirty="0">
                <a:solidFill>
                  <a:schemeClr val="tx1"/>
                </a:solidFill>
              </a:rPr>
              <a:t>№ 871н не содержит положений о не применении данного нормативного акта при осуществлении закупки на основании пункта 4 части 1 статьи 93 Закона № 44-ФЗ и исходя из прямой трактовки данного приказа: </a:t>
            </a:r>
            <a:endParaRPr lang="ru-RU" dirty="0" smtClean="0">
              <a:solidFill>
                <a:schemeClr val="tx1"/>
              </a:solidFill>
            </a:endParaRPr>
          </a:p>
          <a:p>
            <a:pPr algn="just"/>
            <a:endParaRPr lang="ru-RU" dirty="0">
              <a:solidFill>
                <a:schemeClr val="tx1"/>
              </a:solidFill>
            </a:endParaRPr>
          </a:p>
          <a:p>
            <a:pPr algn="just"/>
            <a:r>
              <a:rPr lang="ru-RU" dirty="0" smtClean="0">
                <a:solidFill>
                  <a:schemeClr val="tx1"/>
                </a:solidFill>
              </a:rPr>
              <a:t>- </a:t>
            </a:r>
            <a:r>
              <a:rPr lang="ru-RU" b="1" dirty="0" smtClean="0">
                <a:solidFill>
                  <a:srgbClr val="002060"/>
                </a:solidFill>
              </a:rPr>
              <a:t>«..</a:t>
            </a:r>
            <a:r>
              <a:rPr lang="ru-RU" b="1" dirty="0">
                <a:solidFill>
                  <a:srgbClr val="002060"/>
                </a:solidFill>
              </a:rPr>
              <a:t>настоящий порядок определяет единые правила расчета заказчиками начальной (максимальной) цены контракта, цены контракта, заключаемого </a:t>
            </a:r>
            <a:br>
              <a:rPr lang="ru-RU" b="1" dirty="0">
                <a:solidFill>
                  <a:srgbClr val="002060"/>
                </a:solidFill>
              </a:rPr>
            </a:br>
            <a:r>
              <a:rPr lang="ru-RU" b="1" dirty="0">
                <a:solidFill>
                  <a:srgbClr val="002060"/>
                </a:solidFill>
              </a:rPr>
              <a:t>с единственным поставщиком (подрядчиком, исполнителем) при осуществлении закупок лекарственных препаратов для медицинского применения….», то когда заказчик осуществляет закупки у единственного поставщика, заказчику необходимо обосновывать цену контракта </a:t>
            </a:r>
            <a:br>
              <a:rPr lang="ru-RU" b="1" dirty="0">
                <a:solidFill>
                  <a:srgbClr val="002060"/>
                </a:solidFill>
              </a:rPr>
            </a:br>
            <a:r>
              <a:rPr lang="ru-RU" b="1" dirty="0">
                <a:solidFill>
                  <a:srgbClr val="002060"/>
                </a:solidFill>
              </a:rPr>
              <a:t>в соответствии с положениями Приказа № 871н</a:t>
            </a:r>
            <a:r>
              <a:rPr lang="ru-RU" b="1" dirty="0" smtClean="0">
                <a:solidFill>
                  <a:srgbClr val="002060"/>
                </a:solidFill>
              </a:rPr>
              <a:t>.</a:t>
            </a:r>
          </a:p>
          <a:p>
            <a:pPr algn="just"/>
            <a:endParaRPr lang="ru-RU" b="1" dirty="0">
              <a:solidFill>
                <a:srgbClr val="002060"/>
              </a:solidFill>
            </a:endParaRPr>
          </a:p>
          <a:p>
            <a:pPr algn="just"/>
            <a:r>
              <a:rPr lang="ru-RU" b="1" dirty="0" smtClean="0">
                <a:solidFill>
                  <a:srgbClr val="002060"/>
                </a:solidFill>
              </a:rPr>
              <a:t>-В силу ст.18 Закона № 44-ФЗ заказчики обосновывают НМЦК при формировании Плана- графика закупок</a:t>
            </a:r>
            <a:endParaRPr lang="ru-RU" b="1" dirty="0">
              <a:solidFill>
                <a:srgbClr val="002060"/>
              </a:solidFill>
            </a:endParaRPr>
          </a:p>
          <a:p>
            <a:pPr algn="just"/>
            <a:r>
              <a:rPr lang="ru-RU" dirty="0">
                <a:solidFill>
                  <a:schemeClr val="tx1"/>
                </a:solidFill>
              </a:rPr>
              <a:t> </a:t>
            </a:r>
          </a:p>
          <a:p>
            <a:pPr marL="342900" indent="-342900" algn="just">
              <a:buAutoNum type="arabicPeriod"/>
            </a:pPr>
            <a:endParaRPr lang="ru-RU" dirty="0"/>
          </a:p>
        </p:txBody>
      </p:sp>
    </p:spTree>
    <p:extLst>
      <p:ext uri="{BB962C8B-B14F-4D97-AF65-F5344CB8AC3E}">
        <p14:creationId xmlns:p14="http://schemas.microsoft.com/office/powerpoint/2010/main" val="3843491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3693319"/>
          </a:xfrm>
        </p:spPr>
        <p:txBody>
          <a:bodyPr/>
          <a:lstStyle/>
          <a:p>
            <a:r>
              <a:rPr lang="ru-RU" sz="1600" b="1" dirty="0" smtClean="0">
                <a:solidFill>
                  <a:srgbClr val="00B0F0"/>
                </a:solidFill>
              </a:rPr>
              <a:t>                           ЧТО МОЖЕТ ЯВЛЯТЬСЯ ОБОСНОВАНИЕМ???</a:t>
            </a:r>
          </a:p>
          <a:p>
            <a:endParaRPr lang="ru-RU" sz="1600" b="1" dirty="0">
              <a:solidFill>
                <a:srgbClr val="00B0F0"/>
              </a:solidFill>
            </a:endParaRPr>
          </a:p>
          <a:p>
            <a:pPr marL="342900" indent="-342900">
              <a:buAutoNum type="arabicPeriod"/>
            </a:pPr>
            <a:r>
              <a:rPr lang="ru-RU" sz="1600" b="1" dirty="0" smtClean="0">
                <a:solidFill>
                  <a:schemeClr val="tx1"/>
                </a:solidFill>
              </a:rPr>
              <a:t>ЕСЛИ ЗАКАЗЧИК ПРЕДЪЯВЛЯЕТ ТРЕБОВАНИЯ, ПРЯМО УКАЗАННЫЕ В ПП РФ 1380, СЛЕДУЕТ СОСЛАТЬСЯ НА НОРМЫ УКАЗАННОГО ПОСТАНОВЛЕНИЯ</a:t>
            </a:r>
          </a:p>
          <a:p>
            <a:pPr marL="342900" indent="-342900">
              <a:buAutoNum type="arabicPeriod"/>
            </a:pPr>
            <a:endParaRPr lang="ru-RU" sz="1600" b="1" dirty="0">
              <a:solidFill>
                <a:schemeClr val="tx1"/>
              </a:solidFill>
            </a:endParaRPr>
          </a:p>
          <a:p>
            <a:pPr marL="342900" indent="-342900">
              <a:buAutoNum type="arabicPeriod"/>
            </a:pPr>
            <a:r>
              <a:rPr lang="ru-RU" sz="1600" b="1" dirty="0" smtClean="0">
                <a:solidFill>
                  <a:schemeClr val="tx1"/>
                </a:solidFill>
              </a:rPr>
              <a:t>В СЛУЧАЕ ПРЕДЪЯВЛЕНИЯ ДОПОЛНИТЕЛЬНЫХ ТРЕБОВАНИЙ , ДОПУСКАЕМЫХ ПП РФ 1380- ТО БУДЕТ ОДНО ОБОСНОВАНИЕ ДЛЯ ВЫПОЛНЕНИЯ ТРЕБОВАНИЙ КАК ПП РФ 1380, ТАК И ПП РФ 145</a:t>
            </a:r>
            <a:endParaRPr lang="ru-RU" sz="1600" b="1" dirty="0">
              <a:solidFill>
                <a:schemeClr val="tx1"/>
              </a:solidFill>
            </a:endParaRPr>
          </a:p>
          <a:p>
            <a:endParaRPr lang="ru-RU" sz="1600" b="1" dirty="0" smtClean="0">
              <a:solidFill>
                <a:schemeClr val="tx1"/>
              </a:solidFill>
            </a:endParaRPr>
          </a:p>
          <a:p>
            <a:endParaRPr lang="ru-RU" sz="1600" b="1" dirty="0">
              <a:solidFill>
                <a:srgbClr val="00B0F0"/>
              </a:solidFill>
            </a:endParaRPr>
          </a:p>
          <a:p>
            <a:endParaRPr lang="ru-RU" sz="1600" b="1" dirty="0" smtClean="0">
              <a:solidFill>
                <a:srgbClr val="00B0F0"/>
              </a:solidFill>
            </a:endParaRPr>
          </a:p>
          <a:p>
            <a:endParaRPr lang="ru-RU" sz="1600" b="1" dirty="0">
              <a:solidFill>
                <a:srgbClr val="00B0F0"/>
              </a:solidFill>
            </a:endParaRPr>
          </a:p>
          <a:p>
            <a:r>
              <a:rPr lang="ru-RU" sz="1600" b="1" dirty="0" smtClean="0">
                <a:solidFill>
                  <a:schemeClr val="tx1"/>
                </a:solidFill>
              </a:rPr>
              <a:t>  </a:t>
            </a:r>
          </a:p>
          <a:p>
            <a:pPr marL="342900" indent="-342900">
              <a:buAutoNum type="arabicPeriod"/>
            </a:pPr>
            <a:endParaRPr lang="ru-RU" sz="1600" dirty="0">
              <a:solidFill>
                <a:schemeClr val="tx1"/>
              </a:solidFill>
            </a:endParaRPr>
          </a:p>
        </p:txBody>
      </p:sp>
    </p:spTree>
    <p:extLst>
      <p:ext uri="{BB962C8B-B14F-4D97-AF65-F5344CB8AC3E}">
        <p14:creationId xmlns:p14="http://schemas.microsoft.com/office/powerpoint/2010/main" val="7289792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400" b="1" dirty="0">
                <a:solidFill>
                  <a:srgbClr val="FF0000"/>
                </a:solidFill>
                <a:latin typeface="Georgia" pitchFamily="18" charset="0"/>
                <a:cs typeface="Times New Roman" pitchFamily="18" charset="0"/>
              </a:rPr>
              <a:t> </a:t>
            </a:r>
            <a:r>
              <a:rPr lang="ru-RU" sz="2400" b="1" dirty="0" smtClean="0">
                <a:solidFill>
                  <a:srgbClr val="FF0000"/>
                </a:solidFill>
                <a:latin typeface="Georgia" pitchFamily="18" charset="0"/>
                <a:cs typeface="Times New Roman" pitchFamily="18" charset="0"/>
              </a:rPr>
              <a:t>    </a:t>
            </a:r>
            <a:r>
              <a:rPr lang="ru-RU" sz="2400" b="1" dirty="0" smtClean="0">
                <a:solidFill>
                  <a:srgbClr val="0070C0"/>
                </a:solidFill>
                <a:latin typeface="Georgia" pitchFamily="18" charset="0"/>
                <a:cs typeface="Times New Roman" pitchFamily="18" charset="0"/>
              </a:rPr>
              <a:t>Вступил в силу с 05 ноября 2018 года;</a:t>
            </a:r>
          </a:p>
          <a:p>
            <a:pPr marL="0" indent="0" algn="just" fontAlgn="auto">
              <a:spcBef>
                <a:spcPts val="0"/>
              </a:spcBef>
              <a:spcAft>
                <a:spcPts val="0"/>
              </a:spcAft>
              <a:buNone/>
              <a:defRPr/>
            </a:pPr>
            <a:endParaRPr lang="ru-RU" sz="2400" b="1" dirty="0" smtClean="0">
              <a:solidFill>
                <a:srgbClr val="0070C0"/>
              </a:solidFill>
              <a:latin typeface="Georgia" pitchFamily="18" charset="0"/>
              <a:cs typeface="Times New Roman" pitchFamily="18" charset="0"/>
            </a:endParaRPr>
          </a:p>
          <a:p>
            <a:pPr marL="0" indent="0" algn="just" fontAlgn="auto">
              <a:spcBef>
                <a:spcPts val="0"/>
              </a:spcBef>
              <a:spcAft>
                <a:spcPts val="0"/>
              </a:spcAft>
              <a:buNone/>
              <a:defRPr/>
            </a:pPr>
            <a:r>
              <a:rPr lang="ru-RU" sz="2400" b="1" dirty="0">
                <a:solidFill>
                  <a:srgbClr val="0070C0"/>
                </a:solidFill>
                <a:latin typeface="Georgia" pitchFamily="18" charset="0"/>
                <a:cs typeface="Times New Roman" pitchFamily="18" charset="0"/>
              </a:rPr>
              <a:t> </a:t>
            </a:r>
            <a:r>
              <a:rPr lang="ru-RU" sz="2400" b="1" dirty="0" smtClean="0">
                <a:solidFill>
                  <a:srgbClr val="0070C0"/>
                </a:solidFill>
                <a:latin typeface="Georgia" pitchFamily="18" charset="0"/>
                <a:cs typeface="Times New Roman" pitchFamily="18" charset="0"/>
              </a:rPr>
              <a:t>    С 05 ноября 2018 года действуют новые   правила преференций;</a:t>
            </a:r>
          </a:p>
          <a:p>
            <a:pPr marL="0" indent="0" algn="just" fontAlgn="auto">
              <a:spcBef>
                <a:spcPts val="0"/>
              </a:spcBef>
              <a:spcAft>
                <a:spcPts val="0"/>
              </a:spcAft>
              <a:buNone/>
              <a:defRPr/>
            </a:pPr>
            <a:endParaRPr lang="ru-RU" sz="2400" b="1" dirty="0" smtClean="0">
              <a:solidFill>
                <a:srgbClr val="0070C0"/>
              </a:solidFill>
              <a:latin typeface="Georgia" pitchFamily="18" charset="0"/>
              <a:cs typeface="Times New Roman" pitchFamily="18" charset="0"/>
            </a:endParaRPr>
          </a:p>
          <a:p>
            <a:pPr marL="0" indent="0" algn="just" fontAlgn="auto">
              <a:spcBef>
                <a:spcPts val="0"/>
              </a:spcBef>
              <a:spcAft>
                <a:spcPts val="0"/>
              </a:spcAft>
              <a:buNone/>
              <a:defRPr/>
            </a:pPr>
            <a:r>
              <a:rPr lang="ru-RU" sz="2400" b="1" dirty="0">
                <a:solidFill>
                  <a:srgbClr val="0070C0"/>
                </a:solidFill>
                <a:latin typeface="Georgia" pitchFamily="18" charset="0"/>
                <a:cs typeface="Times New Roman" pitchFamily="18" charset="0"/>
              </a:rPr>
              <a:t> </a:t>
            </a:r>
            <a:r>
              <a:rPr lang="ru-RU" sz="2400" b="1" dirty="0" smtClean="0">
                <a:solidFill>
                  <a:srgbClr val="0070C0"/>
                </a:solidFill>
                <a:latin typeface="Georgia" pitchFamily="18" charset="0"/>
                <a:cs typeface="Times New Roman" pitchFamily="18" charset="0"/>
              </a:rPr>
              <a:t>    С 05 ноября 2018 года Приказ МЭР РФ № 155- утратил силу;</a:t>
            </a:r>
            <a:endParaRPr lang="ru-RU" sz="2400" b="1" dirty="0">
              <a:solidFill>
                <a:srgbClr val="0070C0"/>
              </a:solidFill>
              <a:latin typeface="Georgia" pitchFamily="18" charset="0"/>
              <a:cs typeface="Times New Roman" pitchFamily="18" charset="0"/>
            </a:endParaRPr>
          </a:p>
          <a:p>
            <a:pPr marL="0" indent="0" algn="just" fontAlgn="auto">
              <a:spcBef>
                <a:spcPts val="0"/>
              </a:spcBef>
              <a:spcAft>
                <a:spcPts val="0"/>
              </a:spcAft>
              <a:buNone/>
              <a:defRPr/>
            </a:pPr>
            <a:endParaRPr lang="ru-RU" sz="2400" b="1" dirty="0">
              <a:solidFill>
                <a:srgbClr val="0070C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110</a:t>
            </a:fld>
            <a:endParaRPr lang="ru-RU" dirty="0">
              <a:solidFill>
                <a:prstClr val="black">
                  <a:tint val="75000"/>
                </a:prstClr>
              </a:solidFill>
            </a:endParaRPr>
          </a:p>
        </p:txBody>
      </p:sp>
    </p:spTree>
    <p:extLst>
      <p:ext uri="{BB962C8B-B14F-4D97-AF65-F5344CB8AC3E}">
        <p14:creationId xmlns:p14="http://schemas.microsoft.com/office/powerpoint/2010/main" val="17085603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1. Перечень товаров, для которых действуют условия допуска импорта практически не изменился.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В нем уточнили наименование отдельных позиций  и указали, что </a:t>
            </a:r>
            <a:r>
              <a:rPr lang="ru-RU" sz="2400" b="1" dirty="0" smtClean="0">
                <a:solidFill>
                  <a:srgbClr val="C00000"/>
                </a:solidFill>
                <a:latin typeface="Georgia" pitchFamily="18" charset="0"/>
                <a:cs typeface="Times New Roman" pitchFamily="18" charset="0"/>
              </a:rPr>
              <a:t>принимать во внимание следует как код классификатора ( ОКПД2), так и наименование товара;</a:t>
            </a:r>
          </a:p>
          <a:p>
            <a:pPr marL="0" indent="0" algn="just" fontAlgn="auto">
              <a:spcBef>
                <a:spcPts val="0"/>
              </a:spcBef>
              <a:spcAft>
                <a:spcPts val="0"/>
              </a:spcAft>
              <a:buNone/>
              <a:defRPr/>
            </a:pPr>
            <a:endParaRPr lang="ru-RU" sz="2400" b="1" dirty="0">
              <a:solidFill>
                <a:srgbClr val="C00000"/>
              </a:solidFill>
              <a:latin typeface="Georgia" pitchFamily="18" charset="0"/>
              <a:cs typeface="Times New Roman" pitchFamily="18" charset="0"/>
            </a:endParaRPr>
          </a:p>
          <a:p>
            <a:pPr marL="0" indent="0" algn="just" fontAlgn="auto">
              <a:spcBef>
                <a:spcPts val="0"/>
              </a:spcBef>
              <a:spcAft>
                <a:spcPts val="0"/>
              </a:spcAft>
              <a:buNone/>
              <a:defRPr/>
            </a:pPr>
            <a:r>
              <a:rPr lang="ru-RU" sz="2400" dirty="0" smtClean="0">
                <a:solidFill>
                  <a:srgbClr val="002060"/>
                </a:solidFill>
                <a:latin typeface="Georgia" pitchFamily="18" charset="0"/>
                <a:cs typeface="Times New Roman" pitchFamily="18" charset="0"/>
              </a:rPr>
              <a:t>     2.  Условия допуска применяют только в конкурентных закупках, в том числе и тех, которые проводят в электронной форме, причем только тогда , когда закупается товар</a:t>
            </a:r>
            <a:endParaRPr lang="ru-RU" sz="2400" dirty="0">
              <a:solidFill>
                <a:srgbClr val="00206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111</a:t>
            </a:fld>
            <a:endParaRPr lang="ru-RU" dirty="0">
              <a:solidFill>
                <a:prstClr val="black">
                  <a:tint val="75000"/>
                </a:prstClr>
              </a:solidFill>
            </a:endParaRPr>
          </a:p>
        </p:txBody>
      </p:sp>
    </p:spTree>
    <p:extLst>
      <p:ext uri="{BB962C8B-B14F-4D97-AF65-F5344CB8AC3E}">
        <p14:creationId xmlns:p14="http://schemas.microsoft.com/office/powerpoint/2010/main" val="575612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endParaRPr lang="ru-RU" sz="1600" b="1" dirty="0">
              <a:latin typeface="Georgia" pitchFamily="18" charset="0"/>
              <a:cs typeface="Times New Roman" pitchFamily="18" charset="0"/>
            </a:endParaRPr>
          </a:p>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r>
              <a:rPr lang="ru-RU" sz="2000" dirty="0" smtClean="0">
                <a:solidFill>
                  <a:srgbClr val="002060"/>
                </a:solidFill>
                <a:latin typeface="Georgia" pitchFamily="18" charset="0"/>
                <a:cs typeface="Times New Roman" pitchFamily="18" charset="0"/>
              </a:rPr>
              <a:t>3. Запрещается закупать одним  контрактом товары с кодами ОКПД 2 из перечня Приказа № 126н и товары, которых в нем нет ( пункт 3 Приказа № 126н);</a:t>
            </a:r>
          </a:p>
          <a:p>
            <a:pPr marL="0" indent="0" algn="just" fontAlgn="auto">
              <a:spcBef>
                <a:spcPts val="0"/>
              </a:spcBef>
              <a:spcAft>
                <a:spcPts val="0"/>
              </a:spcAft>
              <a:buNone/>
              <a:defRPr/>
            </a:pPr>
            <a:endParaRPr lang="ru-RU" sz="2000" dirty="0">
              <a:solidFill>
                <a:srgbClr val="002060"/>
              </a:solidFill>
              <a:latin typeface="Georgia" pitchFamily="18" charset="0"/>
              <a:cs typeface="Times New Roman" pitchFamily="18" charset="0"/>
            </a:endParaRPr>
          </a:p>
          <a:p>
            <a:pPr marL="0" indent="0" algn="just" fontAlgn="auto">
              <a:spcBef>
                <a:spcPts val="0"/>
              </a:spcBef>
              <a:spcAft>
                <a:spcPts val="0"/>
              </a:spcAft>
              <a:buNone/>
              <a:defRPr/>
            </a:pPr>
            <a:r>
              <a:rPr lang="ru-RU" sz="2000" dirty="0" smtClean="0">
                <a:solidFill>
                  <a:srgbClr val="002060"/>
                </a:solidFill>
                <a:latin typeface="Georgia" pitchFamily="18" charset="0"/>
                <a:cs typeface="Times New Roman" pitchFamily="18" charset="0"/>
              </a:rPr>
              <a:t>    4. Преференции участнику нужно предоставлять только тогда, когда он предлагает товары  исключительно  и стран ЕАЭЗ при условии, что заявка или окончательное предложение  полостью соответствует требованиям извещения  или документации;</a:t>
            </a:r>
          </a:p>
          <a:p>
            <a:pPr marL="0" indent="0" algn="just" fontAlgn="auto">
              <a:spcBef>
                <a:spcPts val="0"/>
              </a:spcBef>
              <a:spcAft>
                <a:spcPts val="0"/>
              </a:spcAft>
              <a:buNone/>
              <a:defRPr/>
            </a:pPr>
            <a:endParaRPr lang="ru-RU" sz="2000" dirty="0">
              <a:solidFill>
                <a:srgbClr val="002060"/>
              </a:solidFill>
              <a:latin typeface="Georgia" pitchFamily="18" charset="0"/>
              <a:cs typeface="Times New Roman" pitchFamily="18" charset="0"/>
            </a:endParaRPr>
          </a:p>
          <a:p>
            <a:pPr marL="0" indent="0" algn="just" fontAlgn="auto">
              <a:spcBef>
                <a:spcPts val="0"/>
              </a:spcBef>
              <a:spcAft>
                <a:spcPts val="0"/>
              </a:spcAft>
              <a:buNone/>
              <a:defRPr/>
            </a:pPr>
            <a:r>
              <a:rPr lang="ru-RU" sz="2000" dirty="0" smtClean="0">
                <a:solidFill>
                  <a:srgbClr val="002060"/>
                </a:solidFill>
                <a:latin typeface="Georgia" pitchFamily="18" charset="0"/>
                <a:cs typeface="Times New Roman" pitchFamily="18" charset="0"/>
              </a:rPr>
              <a:t>    5. Теперь не имеет значение, какую долю смешанного лота составляет иностранный товар, при наличии хотя бы одной позиции иностранного товара весь лот считается </a:t>
            </a:r>
            <a:r>
              <a:rPr lang="ru-RU" sz="2000" b="1" dirty="0" smtClean="0">
                <a:solidFill>
                  <a:srgbClr val="C00000"/>
                </a:solidFill>
                <a:latin typeface="Georgia" pitchFamily="18" charset="0"/>
                <a:cs typeface="Times New Roman" pitchFamily="18" charset="0"/>
              </a:rPr>
              <a:t>иностранной продукцией</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a:t>
            </a: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112</a:t>
            </a:fld>
            <a:endParaRPr lang="ru-RU" dirty="0">
              <a:solidFill>
                <a:prstClr val="black">
                  <a:tint val="75000"/>
                </a:prstClr>
              </a:solidFill>
            </a:endParaRPr>
          </a:p>
        </p:txBody>
      </p:sp>
    </p:spTree>
    <p:extLst>
      <p:ext uri="{BB962C8B-B14F-4D97-AF65-F5344CB8AC3E}">
        <p14:creationId xmlns:p14="http://schemas.microsoft.com/office/powerpoint/2010/main" val="7137385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6. Изменились случаи неприменения Приказа 126н:</a:t>
            </a:r>
          </a:p>
          <a:p>
            <a:pPr marL="0" indent="0" algn="just" fontAlgn="auto">
              <a:spcBef>
                <a:spcPts val="0"/>
              </a:spcBef>
              <a:spcAft>
                <a:spcPts val="0"/>
              </a:spcAft>
              <a:buNone/>
              <a:defRPr/>
            </a:pPr>
            <a:r>
              <a:rPr lang="ru-RU" sz="2400" dirty="0" smtClean="0">
                <a:solidFill>
                  <a:srgbClr val="002060"/>
                </a:solidFill>
                <a:latin typeface="Georgia" pitchFamily="18" charset="0"/>
                <a:cs typeface="Times New Roman" pitchFamily="18" charset="0"/>
              </a:rPr>
              <a:t>                             ( пункт 2 Приказа № 126н)</a:t>
            </a:r>
            <a:endParaRPr lang="ru-RU" sz="2400" dirty="0">
              <a:solidFill>
                <a:srgbClr val="002060"/>
              </a:solidFill>
              <a:latin typeface="Georgia" pitchFamily="18" charset="0"/>
              <a:cs typeface="Times New Roman" pitchFamily="18" charset="0"/>
            </a:endParaRPr>
          </a:p>
          <a:p>
            <a:pPr marL="0" indent="0" algn="just" fontAlgn="auto">
              <a:spcBef>
                <a:spcPts val="0"/>
              </a:spcBef>
              <a:spcAft>
                <a:spcPts val="0"/>
              </a:spcAft>
              <a:buNone/>
              <a:defRPr/>
            </a:pPr>
            <a:endParaRPr lang="ru-RU" sz="2400" dirty="0" smtClean="0">
              <a:solidFill>
                <a:srgbClr val="002060"/>
              </a:solidFill>
              <a:latin typeface="Georgia" pitchFamily="18" charset="0"/>
              <a:cs typeface="Times New Roman" pitchFamily="18" charset="0"/>
            </a:endParaRP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 закупка признана как несостоявшаяся;</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 все поступившие заявки предлагают только товары</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из ЕАЭС;</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  все поступившие заявки </a:t>
            </a:r>
            <a:r>
              <a:rPr lang="ru-RU" sz="2400" dirty="0" smtClean="0">
                <a:solidFill>
                  <a:srgbClr val="C00000"/>
                </a:solidFill>
                <a:latin typeface="Georgia" pitchFamily="18" charset="0"/>
                <a:cs typeface="Times New Roman" pitchFamily="18" charset="0"/>
              </a:rPr>
              <a:t>предлагают хотя бы один</a:t>
            </a:r>
          </a:p>
          <a:p>
            <a:pPr marL="0" indent="0" algn="just" fontAlgn="auto">
              <a:spcBef>
                <a:spcPts val="0"/>
              </a:spcBef>
              <a:spcAft>
                <a:spcPts val="0"/>
              </a:spcAft>
              <a:buNone/>
              <a:defRPr/>
            </a:pPr>
            <a:r>
              <a:rPr lang="ru-RU" sz="2400" dirty="0">
                <a:solidFill>
                  <a:srgbClr val="C00000"/>
                </a:solidFill>
                <a:latin typeface="Georgia" pitchFamily="18" charset="0"/>
                <a:cs typeface="Times New Roman" pitchFamily="18" charset="0"/>
              </a:rPr>
              <a:t> </a:t>
            </a:r>
            <a:r>
              <a:rPr lang="ru-RU" sz="2400" dirty="0" smtClean="0">
                <a:solidFill>
                  <a:srgbClr val="C00000"/>
                </a:solidFill>
                <a:latin typeface="Georgia" pitchFamily="18" charset="0"/>
                <a:cs typeface="Times New Roman" pitchFamily="18" charset="0"/>
              </a:rPr>
              <a:t>            товар, которые произвели не в странах ЕАЭС</a:t>
            </a:r>
            <a:endParaRPr lang="ru-RU" sz="2400" dirty="0">
              <a:solidFill>
                <a:srgbClr val="C0000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113</a:t>
            </a:fld>
            <a:endParaRPr lang="ru-RU" dirty="0">
              <a:solidFill>
                <a:prstClr val="black">
                  <a:tint val="75000"/>
                </a:prstClr>
              </a:solidFill>
            </a:endParaRPr>
          </a:p>
        </p:txBody>
      </p:sp>
    </p:spTree>
    <p:extLst>
      <p:ext uri="{BB962C8B-B14F-4D97-AF65-F5344CB8AC3E}">
        <p14:creationId xmlns:p14="http://schemas.microsoft.com/office/powerpoint/2010/main" val="21859680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7. Страна происхождения товара определяется по тому, как участник задекларирует товар в заявке. Новый порядок не требует руководствоваться ОКСМ.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Между тем, ряд экспертов рекомендует участникам закупок , как и раньше, указывать производство товара в соответствии с этим классификатором</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 Определение Верховного суда от 28.11.2017 г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А54-7222</a:t>
            </a:r>
            <a:r>
              <a:rPr lang="en-US" sz="2400" dirty="0" smtClean="0">
                <a:solidFill>
                  <a:srgbClr val="002060"/>
                </a:solidFill>
                <a:latin typeface="Georgia" pitchFamily="18" charset="0"/>
                <a:cs typeface="Times New Roman" pitchFamily="18" charset="0"/>
              </a:rPr>
              <a:t>/2016</a:t>
            </a:r>
            <a:r>
              <a:rPr lang="ru-RU" sz="2400" dirty="0" smtClean="0">
                <a:solidFill>
                  <a:srgbClr val="002060"/>
                </a:solidFill>
                <a:latin typeface="Georgia" pitchFamily="18" charset="0"/>
                <a:cs typeface="Times New Roman" pitchFamily="18" charset="0"/>
              </a:rPr>
              <a:t>, 310- КГ 17-17400)</a:t>
            </a:r>
          </a:p>
          <a:p>
            <a:pPr marL="0" indent="0" algn="just" fontAlgn="auto">
              <a:spcBef>
                <a:spcPts val="0"/>
              </a:spcBef>
              <a:spcAft>
                <a:spcPts val="0"/>
              </a:spcAft>
              <a:buNone/>
              <a:defRPr/>
            </a:pPr>
            <a:r>
              <a:rPr lang="ru-RU" sz="2400" dirty="0" smtClean="0">
                <a:solidFill>
                  <a:srgbClr val="C00000"/>
                </a:solidFill>
                <a:latin typeface="Georgia" pitchFamily="18" charset="0"/>
                <a:cs typeface="Times New Roman" pitchFamily="18" charset="0"/>
              </a:rPr>
              <a:t>Заказчикам  нельзя требовать в составе заявки другой документ, чтобы подтвердить страну происхождения товара. Участникам достаточно представить только декларацию о стране </a:t>
            </a:r>
            <a:r>
              <a:rPr lang="ru-RU" sz="2400" smtClean="0">
                <a:solidFill>
                  <a:srgbClr val="C00000"/>
                </a:solidFill>
                <a:latin typeface="Georgia" pitchFamily="18" charset="0"/>
                <a:cs typeface="Times New Roman" pitchFamily="18" charset="0"/>
              </a:rPr>
              <a:t>происхождения товара</a:t>
            </a:r>
            <a:endParaRPr lang="ru-RU" sz="2400">
              <a:solidFill>
                <a:srgbClr val="00206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114</a:t>
            </a:fld>
            <a:endParaRPr lang="ru-RU" dirty="0">
              <a:solidFill>
                <a:prstClr val="black">
                  <a:tint val="75000"/>
                </a:prstClr>
              </a:solidFill>
            </a:endParaRPr>
          </a:p>
        </p:txBody>
      </p:sp>
    </p:spTree>
    <p:extLst>
      <p:ext uri="{BB962C8B-B14F-4D97-AF65-F5344CB8AC3E}">
        <p14:creationId xmlns:p14="http://schemas.microsoft.com/office/powerpoint/2010/main" val="41989135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400" dirty="0">
                <a:solidFill>
                  <a:srgbClr val="002060"/>
                </a:solidFill>
                <a:latin typeface="Georgia" pitchFamily="18" charset="0"/>
                <a:cs typeface="Times New Roman" pitchFamily="18" charset="0"/>
              </a:rPr>
              <a:t> </a:t>
            </a:r>
            <a:r>
              <a:rPr lang="ru-RU" sz="2400" dirty="0" smtClean="0">
                <a:solidFill>
                  <a:srgbClr val="002060"/>
                </a:solidFill>
                <a:latin typeface="Georgia" pitchFamily="18" charset="0"/>
                <a:cs typeface="Times New Roman" pitchFamily="18" charset="0"/>
              </a:rPr>
              <a:t>   Особый режим устанавливается  для закупки лекарственных препаратов из Перечня ЖНВЛП но</a:t>
            </a:r>
            <a:r>
              <a:rPr lang="ru-RU" sz="2400" b="1" dirty="0" smtClean="0">
                <a:solidFill>
                  <a:srgbClr val="002060"/>
                </a:solidFill>
                <a:latin typeface="Georgia" pitchFamily="18" charset="0"/>
                <a:cs typeface="Times New Roman" pitchFamily="18" charset="0"/>
              </a:rPr>
              <a:t> </a:t>
            </a:r>
            <a:r>
              <a:rPr lang="ru-RU" sz="2400" b="1" dirty="0" smtClean="0">
                <a:solidFill>
                  <a:srgbClr val="C00000"/>
                </a:solidFill>
                <a:latin typeface="Georgia" pitchFamily="18" charset="0"/>
                <a:cs typeface="Times New Roman" pitchFamily="18" charset="0"/>
              </a:rPr>
              <a:t>с 01.января 2019 года, когда вступят в силу изменения в Постановление Правительства РФ № 1289,</a:t>
            </a:r>
            <a:r>
              <a:rPr lang="ru-RU" sz="2400" dirty="0" smtClean="0">
                <a:solidFill>
                  <a:srgbClr val="C00000"/>
                </a:solidFill>
                <a:latin typeface="Georgia" pitchFamily="18" charset="0"/>
                <a:cs typeface="Times New Roman" pitchFamily="18" charset="0"/>
              </a:rPr>
              <a:t> согл</a:t>
            </a:r>
            <a:r>
              <a:rPr lang="ru-RU" sz="2400" dirty="0" smtClean="0">
                <a:solidFill>
                  <a:srgbClr val="002060"/>
                </a:solidFill>
                <a:latin typeface="Georgia" pitchFamily="18" charset="0"/>
                <a:cs typeface="Times New Roman" pitchFamily="18" charset="0"/>
              </a:rPr>
              <a:t>асно которым в случае отклонения заявок иностранного происхождения, применяются условия допуска, предусмотренные Приказом № 126н.</a:t>
            </a:r>
            <a:endParaRPr lang="ru-RU" sz="2400" dirty="0">
              <a:solidFill>
                <a:srgbClr val="00206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115</a:t>
            </a:fld>
            <a:endParaRPr lang="ru-RU" dirty="0">
              <a:solidFill>
                <a:prstClr val="black">
                  <a:tint val="75000"/>
                </a:prstClr>
              </a:solidFill>
            </a:endParaRPr>
          </a:p>
        </p:txBody>
      </p:sp>
    </p:spTree>
    <p:extLst>
      <p:ext uri="{BB962C8B-B14F-4D97-AF65-F5344CB8AC3E}">
        <p14:creationId xmlns:p14="http://schemas.microsoft.com/office/powerpoint/2010/main" val="2489829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000" dirty="0">
                <a:solidFill>
                  <a:srgbClr val="002060"/>
                </a:solidFill>
                <a:latin typeface="Georgia" pitchFamily="18" charset="0"/>
                <a:cs typeface="Times New Roman" pitchFamily="18" charset="0"/>
              </a:rPr>
              <a:t> </a:t>
            </a:r>
            <a:r>
              <a:rPr lang="ru-RU" sz="2000" dirty="0" smtClean="0">
                <a:solidFill>
                  <a:srgbClr val="002060"/>
                </a:solidFill>
                <a:latin typeface="Georgia" pitchFamily="18" charset="0"/>
                <a:cs typeface="Times New Roman" pitchFamily="18" charset="0"/>
              </a:rPr>
              <a:t>   Победителем признается участник закупки, заявка которого  предусматривает поставку  ЛП  со всеми стадиями производства  в ЕАЭС при условии, что цена :</a:t>
            </a:r>
          </a:p>
          <a:p>
            <a:pPr marL="0" indent="0" algn="just" fontAlgn="auto">
              <a:spcBef>
                <a:spcPts val="0"/>
              </a:spcBef>
              <a:spcAft>
                <a:spcPts val="0"/>
              </a:spcAft>
              <a:buNone/>
              <a:defRPr/>
            </a:pPr>
            <a:endParaRPr lang="ru-RU" sz="2000" dirty="0" smtClean="0">
              <a:solidFill>
                <a:srgbClr val="002060"/>
              </a:solidFill>
              <a:latin typeface="Georgia" pitchFamily="18" charset="0"/>
              <a:cs typeface="Times New Roman" pitchFamily="18" charset="0"/>
            </a:endParaRPr>
          </a:p>
          <a:p>
            <a:pPr marL="0" indent="0" algn="just" fontAlgn="auto">
              <a:spcBef>
                <a:spcPts val="0"/>
              </a:spcBef>
              <a:spcAft>
                <a:spcPts val="0"/>
              </a:spcAft>
              <a:buNone/>
              <a:defRPr/>
            </a:pPr>
            <a:endParaRPr lang="ru-RU" sz="2000" dirty="0">
              <a:solidFill>
                <a:srgbClr val="002060"/>
              </a:solidFill>
              <a:latin typeface="Georgia" pitchFamily="18" charset="0"/>
              <a:cs typeface="Times New Roman" pitchFamily="18" charset="0"/>
            </a:endParaRPr>
          </a:p>
          <a:p>
            <a:pPr algn="just" fontAlgn="auto">
              <a:spcBef>
                <a:spcPts val="0"/>
              </a:spcBef>
              <a:spcAft>
                <a:spcPts val="0"/>
              </a:spcAft>
              <a:buFontTx/>
              <a:buChar char="-"/>
              <a:defRPr/>
            </a:pPr>
            <a:r>
              <a:rPr lang="ru-RU" sz="2000" dirty="0" smtClean="0">
                <a:solidFill>
                  <a:srgbClr val="002060"/>
                </a:solidFill>
                <a:latin typeface="Georgia" pitchFamily="18" charset="0"/>
                <a:cs typeface="Times New Roman" pitchFamily="18" charset="0"/>
              </a:rPr>
              <a:t>Ниже всех предложений  лекарственных препаратов со всеми стадиями производства в ЕАЭС;</a:t>
            </a:r>
          </a:p>
          <a:p>
            <a:pPr algn="just" fontAlgn="auto">
              <a:spcBef>
                <a:spcPts val="0"/>
              </a:spcBef>
              <a:spcAft>
                <a:spcPts val="0"/>
              </a:spcAft>
              <a:buFontTx/>
              <a:buChar char="-"/>
              <a:defRPr/>
            </a:pPr>
            <a:endParaRPr lang="ru-RU" sz="2000" dirty="0" smtClean="0">
              <a:solidFill>
                <a:srgbClr val="002060"/>
              </a:solidFill>
              <a:latin typeface="Georgia" pitchFamily="18" charset="0"/>
              <a:cs typeface="Times New Roman" pitchFamily="18" charset="0"/>
            </a:endParaRPr>
          </a:p>
          <a:p>
            <a:pPr algn="just" fontAlgn="auto">
              <a:spcBef>
                <a:spcPts val="0"/>
              </a:spcBef>
              <a:spcAft>
                <a:spcPts val="0"/>
              </a:spcAft>
              <a:buFontTx/>
              <a:buChar char="-"/>
              <a:defRPr/>
            </a:pPr>
            <a:r>
              <a:rPr lang="ru-RU" sz="2000" dirty="0" smtClean="0">
                <a:solidFill>
                  <a:srgbClr val="002060"/>
                </a:solidFill>
                <a:latin typeface="Georgia" pitchFamily="18" charset="0"/>
                <a:cs typeface="Times New Roman" pitchFamily="18" charset="0"/>
              </a:rPr>
              <a:t>Превышает цену ЛП  с неполным производственным циклом в ЕАЭС не более чем на 25 %</a:t>
            </a:r>
          </a:p>
          <a:p>
            <a:pPr marL="0" indent="0" algn="just" fontAlgn="auto">
              <a:spcBef>
                <a:spcPts val="0"/>
              </a:spcBef>
              <a:spcAft>
                <a:spcPts val="0"/>
              </a:spcAft>
              <a:buNone/>
              <a:defRPr/>
            </a:pPr>
            <a:endParaRPr lang="ru-RU" sz="2000" dirty="0">
              <a:solidFill>
                <a:srgbClr val="00206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116</a:t>
            </a:fld>
            <a:endParaRPr lang="ru-RU" dirty="0">
              <a:solidFill>
                <a:prstClr val="black">
                  <a:tint val="75000"/>
                </a:prstClr>
              </a:solidFill>
            </a:endParaRPr>
          </a:p>
        </p:txBody>
      </p:sp>
    </p:spTree>
    <p:extLst>
      <p:ext uri="{BB962C8B-B14F-4D97-AF65-F5344CB8AC3E}">
        <p14:creationId xmlns:p14="http://schemas.microsoft.com/office/powerpoint/2010/main" val="25505396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34400" cy="850106"/>
          </a:xfrm>
        </p:spPr>
        <p:txBody>
          <a:bodyPr rtlCol="0">
            <a:noAutofit/>
          </a:bodyPr>
          <a:lstStyle/>
          <a:p>
            <a:pPr fontAlgn="auto">
              <a:spcAft>
                <a:spcPts val="0"/>
              </a:spcAft>
              <a:defRPr/>
            </a:pP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ПРИКАЗ МИНИСТЕРСТВА ФИНАНСОВ РФ № 126Н  от 04.06.2018 г</a:t>
            </a:r>
            <a:b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br>
            <a:r>
              <a:rPr lang="ru-RU" sz="1600" b="1" cap="all" dirty="0" smtClean="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rPr>
              <a:t>«Об условиях допуска товаров, происходящих из иностранного государства, группы иностранных государств для целей осуществления закупок тру</a:t>
            </a:r>
            <a:endParaRPr lang="ru-RU" sz="1600" b="1" cap="all" dirty="0">
              <a:ln w="9000" cmpd="sng">
                <a:solidFill>
                  <a:srgbClr val="C3986D">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
        <p:nvSpPr>
          <p:cNvPr id="3" name="Содержимое 2"/>
          <p:cNvSpPr>
            <a:spLocks noGrp="1"/>
          </p:cNvSpPr>
          <p:nvPr>
            <p:ph idx="1"/>
          </p:nvPr>
        </p:nvSpPr>
        <p:spPr>
          <a:xfrm>
            <a:off x="250825" y="1268413"/>
            <a:ext cx="8535988" cy="5400675"/>
          </a:xfrm>
        </p:spPr>
        <p:txBody>
          <a:bodyPr rtlCol="0">
            <a:noAutofit/>
          </a:bodyPr>
          <a:lstStyle/>
          <a:p>
            <a:pPr marL="0" indent="0" algn="just" fontAlgn="auto">
              <a:spcBef>
                <a:spcPts val="0"/>
              </a:spcBef>
              <a:spcAft>
                <a:spcPts val="0"/>
              </a:spcAft>
              <a:buNone/>
              <a:defRPr/>
            </a:pPr>
            <a:r>
              <a:rPr lang="ru-RU" sz="1600" b="1" dirty="0" smtClean="0">
                <a:latin typeface="Georgia" pitchFamily="18" charset="0"/>
                <a:cs typeface="Times New Roman" pitchFamily="18" charset="0"/>
              </a:rPr>
              <a:t>                                            </a:t>
            </a:r>
          </a:p>
          <a:p>
            <a:pPr marL="0" indent="0" algn="just" fontAlgn="auto">
              <a:spcBef>
                <a:spcPts val="0"/>
              </a:spcBef>
              <a:spcAft>
                <a:spcPts val="0"/>
              </a:spcAft>
              <a:buNone/>
              <a:defRPr/>
            </a:pPr>
            <a:r>
              <a:rPr lang="ru-RU" sz="2000" dirty="0">
                <a:solidFill>
                  <a:srgbClr val="002060"/>
                </a:solidFill>
                <a:latin typeface="Georgia" pitchFamily="18" charset="0"/>
                <a:cs typeface="Times New Roman" pitchFamily="18" charset="0"/>
              </a:rPr>
              <a:t> </a:t>
            </a:r>
            <a:r>
              <a:rPr lang="ru-RU" sz="2000" dirty="0" smtClean="0">
                <a:solidFill>
                  <a:srgbClr val="002060"/>
                </a:solidFill>
                <a:latin typeface="Georgia" pitchFamily="18" charset="0"/>
                <a:cs typeface="Times New Roman" pitchFamily="18" charset="0"/>
              </a:rPr>
              <a:t>   </a:t>
            </a:r>
            <a:r>
              <a:rPr lang="ru-RU" sz="2000" b="1" dirty="0" smtClean="0">
                <a:solidFill>
                  <a:srgbClr val="FF0000"/>
                </a:solidFill>
                <a:latin typeface="Georgia" pitchFamily="18" charset="0"/>
                <a:cs typeface="Times New Roman" pitchFamily="18" charset="0"/>
              </a:rPr>
              <a:t>Практический пример</a:t>
            </a:r>
            <a:r>
              <a:rPr lang="ru-RU" sz="2000" dirty="0" smtClean="0">
                <a:solidFill>
                  <a:srgbClr val="FF0000"/>
                </a:solidFill>
                <a:latin typeface="Georgia" pitchFamily="18" charset="0"/>
                <a:cs typeface="Times New Roman" pitchFamily="18" charset="0"/>
              </a:rPr>
              <a:t>:</a:t>
            </a:r>
          </a:p>
          <a:p>
            <a:pPr marL="0" indent="0" algn="just" fontAlgn="auto">
              <a:spcBef>
                <a:spcPts val="0"/>
              </a:spcBef>
              <a:spcAft>
                <a:spcPts val="0"/>
              </a:spcAft>
              <a:buNone/>
              <a:defRPr/>
            </a:pPr>
            <a:r>
              <a:rPr lang="ru-RU" sz="2000" dirty="0" smtClean="0">
                <a:latin typeface="Georgia" pitchFamily="18" charset="0"/>
                <a:cs typeface="Times New Roman" pitchFamily="18" charset="0"/>
              </a:rPr>
              <a:t>                На участие в ЭА  было подано  </a:t>
            </a:r>
            <a:r>
              <a:rPr lang="ru-RU" sz="2000" dirty="0" smtClean="0">
                <a:latin typeface="Georgia" pitchFamily="18" charset="0"/>
                <a:cs typeface="Times New Roman" pitchFamily="18" charset="0"/>
              </a:rPr>
              <a:t>8 </a:t>
            </a:r>
            <a:r>
              <a:rPr lang="ru-RU" sz="2000" dirty="0" smtClean="0">
                <a:latin typeface="Georgia" pitchFamily="18" charset="0"/>
                <a:cs typeface="Times New Roman" pitchFamily="18" charset="0"/>
              </a:rPr>
              <a:t>заявок на поставку ЛП:</a:t>
            </a:r>
          </a:p>
          <a:p>
            <a:pPr marL="0" indent="0" algn="just" fontAlgn="auto">
              <a:spcBef>
                <a:spcPts val="0"/>
              </a:spcBef>
              <a:spcAft>
                <a:spcPts val="0"/>
              </a:spcAft>
              <a:buNone/>
              <a:defRPr/>
            </a:pPr>
            <a:endParaRPr lang="ru-RU" sz="2000" dirty="0">
              <a:latin typeface="Georgia" pitchFamily="18" charset="0"/>
              <a:cs typeface="Times New Roman" pitchFamily="18" charset="0"/>
            </a:endParaRPr>
          </a:p>
          <a:p>
            <a:pPr marL="0" indent="0" algn="just" fontAlgn="auto">
              <a:spcBef>
                <a:spcPts val="0"/>
              </a:spcBef>
              <a:spcAft>
                <a:spcPts val="0"/>
              </a:spcAft>
              <a:buNone/>
              <a:defRPr/>
            </a:pPr>
            <a:r>
              <a:rPr lang="ru-RU" sz="2000" dirty="0" smtClean="0">
                <a:solidFill>
                  <a:srgbClr val="0070C0"/>
                </a:solidFill>
                <a:latin typeface="Georgia" pitchFamily="18" charset="0"/>
                <a:cs typeface="Times New Roman" pitchFamily="18" charset="0"/>
              </a:rPr>
              <a:t>    Заявка </a:t>
            </a:r>
            <a:r>
              <a:rPr lang="ru-RU" sz="2000" dirty="0" smtClean="0">
                <a:solidFill>
                  <a:srgbClr val="0070C0"/>
                </a:solidFill>
                <a:latin typeface="Georgia" pitchFamily="18" charset="0"/>
                <a:cs typeface="Times New Roman" pitchFamily="18" charset="0"/>
              </a:rPr>
              <a:t>№1   - 110 рублей, все стадии производства в  ЕАЭС;</a:t>
            </a:r>
          </a:p>
          <a:p>
            <a:pPr marL="0" indent="0" algn="just" fontAlgn="auto">
              <a:spcBef>
                <a:spcPts val="0"/>
              </a:spcBef>
              <a:spcAft>
                <a:spcPts val="0"/>
              </a:spcAft>
              <a:buNone/>
              <a:defRPr/>
            </a:pPr>
            <a:r>
              <a:rPr lang="ru-RU" sz="2000" dirty="0" smtClean="0">
                <a:solidFill>
                  <a:srgbClr val="0070C0"/>
                </a:solidFill>
                <a:latin typeface="Georgia" pitchFamily="18" charset="0"/>
                <a:cs typeface="Times New Roman" pitchFamily="18" charset="0"/>
              </a:rPr>
              <a:t>**Заявка </a:t>
            </a:r>
            <a:r>
              <a:rPr lang="ru-RU" sz="2000" dirty="0" smtClean="0">
                <a:solidFill>
                  <a:srgbClr val="0070C0"/>
                </a:solidFill>
                <a:latin typeface="Georgia" pitchFamily="18" charset="0"/>
                <a:cs typeface="Times New Roman" pitchFamily="18" charset="0"/>
              </a:rPr>
              <a:t>№2   -100 рублей, все стадии </a:t>
            </a:r>
            <a:r>
              <a:rPr lang="ru-RU" sz="2000" dirty="0">
                <a:solidFill>
                  <a:srgbClr val="0070C0"/>
                </a:solidFill>
                <a:latin typeface="Georgia" pitchFamily="18" charset="0"/>
                <a:cs typeface="Times New Roman" pitchFamily="18" charset="0"/>
              </a:rPr>
              <a:t>производства в  ЕАЭС</a:t>
            </a:r>
            <a:r>
              <a:rPr lang="ru-RU" sz="2000" dirty="0" smtClean="0">
                <a:solidFill>
                  <a:srgbClr val="0070C0"/>
                </a:solidFill>
                <a:latin typeface="Georgia" pitchFamily="18" charset="0"/>
                <a:cs typeface="Times New Roman" pitchFamily="18" charset="0"/>
              </a:rPr>
              <a:t>;</a:t>
            </a:r>
            <a:endParaRPr lang="ru-RU" sz="2000" dirty="0">
              <a:solidFill>
                <a:srgbClr val="0070C0"/>
              </a:solidFill>
              <a:latin typeface="Georgia" pitchFamily="18" charset="0"/>
              <a:cs typeface="Times New Roman" pitchFamily="18" charset="0"/>
            </a:endParaRPr>
          </a:p>
          <a:p>
            <a:pPr marL="0" indent="0" algn="just" fontAlgn="auto">
              <a:spcBef>
                <a:spcPts val="0"/>
              </a:spcBef>
              <a:spcAft>
                <a:spcPts val="0"/>
              </a:spcAft>
              <a:buNone/>
              <a:defRPr/>
            </a:pPr>
            <a:r>
              <a:rPr lang="ru-RU" sz="2000" dirty="0" smtClean="0">
                <a:solidFill>
                  <a:srgbClr val="0070C0"/>
                </a:solidFill>
                <a:latin typeface="Georgia" pitchFamily="18" charset="0"/>
                <a:cs typeface="Times New Roman" pitchFamily="18" charset="0"/>
              </a:rPr>
              <a:t>    Заявка  </a:t>
            </a:r>
            <a:r>
              <a:rPr lang="ru-RU" sz="2000" dirty="0" smtClean="0">
                <a:solidFill>
                  <a:srgbClr val="0070C0"/>
                </a:solidFill>
                <a:latin typeface="Georgia" pitchFamily="18" charset="0"/>
                <a:cs typeface="Times New Roman" pitchFamily="18" charset="0"/>
              </a:rPr>
              <a:t>№3  -   90 рублей,  </a:t>
            </a:r>
            <a:r>
              <a:rPr lang="ru-RU" sz="2000" dirty="0" smtClean="0">
                <a:solidFill>
                  <a:srgbClr val="FF0000"/>
                </a:solidFill>
                <a:latin typeface="Georgia" pitchFamily="18" charset="0"/>
                <a:cs typeface="Times New Roman" pitchFamily="18" charset="0"/>
              </a:rPr>
              <a:t>не все стадии производства </a:t>
            </a:r>
            <a:r>
              <a:rPr lang="ru-RU" sz="2000" dirty="0" smtClean="0">
                <a:solidFill>
                  <a:srgbClr val="0070C0"/>
                </a:solidFill>
                <a:latin typeface="Georgia" pitchFamily="18" charset="0"/>
                <a:cs typeface="Times New Roman" pitchFamily="18" charset="0"/>
              </a:rPr>
              <a:t>в ЕАЭС</a:t>
            </a:r>
            <a:r>
              <a:rPr lang="ru-RU" sz="2000" dirty="0" smtClean="0">
                <a:solidFill>
                  <a:srgbClr val="0070C0"/>
                </a:solidFill>
                <a:latin typeface="Georgia" pitchFamily="18" charset="0"/>
                <a:cs typeface="Times New Roman" pitchFamily="18" charset="0"/>
              </a:rPr>
              <a:t>;</a:t>
            </a:r>
          </a:p>
          <a:p>
            <a:pPr marL="0" indent="0" algn="just" fontAlgn="auto">
              <a:spcBef>
                <a:spcPts val="0"/>
              </a:spcBef>
              <a:spcAft>
                <a:spcPts val="0"/>
              </a:spcAft>
              <a:buNone/>
              <a:defRPr/>
            </a:pPr>
            <a:r>
              <a:rPr lang="ru-RU" sz="2000" dirty="0" smtClean="0">
                <a:solidFill>
                  <a:srgbClr val="0070C0"/>
                </a:solidFill>
                <a:latin typeface="Georgia" pitchFamily="18" charset="0"/>
                <a:cs typeface="Times New Roman" pitchFamily="18" charset="0"/>
              </a:rPr>
              <a:t>*  Заявка №4-      70 рублей </a:t>
            </a:r>
            <a:r>
              <a:rPr lang="ru-RU" sz="2000" dirty="0">
                <a:solidFill>
                  <a:srgbClr val="FF0000"/>
                </a:solidFill>
                <a:latin typeface="Georgia" pitchFamily="18" charset="0"/>
                <a:cs typeface="Times New Roman" pitchFamily="18" charset="0"/>
              </a:rPr>
              <a:t>не все стадии производства </a:t>
            </a:r>
            <a:r>
              <a:rPr lang="ru-RU" sz="2000" dirty="0">
                <a:solidFill>
                  <a:srgbClr val="0070C0"/>
                </a:solidFill>
                <a:latin typeface="Georgia" pitchFamily="18" charset="0"/>
                <a:cs typeface="Times New Roman" pitchFamily="18" charset="0"/>
              </a:rPr>
              <a:t>в ЕАЭС</a:t>
            </a:r>
            <a:endParaRPr lang="ru-RU" sz="2000" dirty="0" smtClean="0">
              <a:solidFill>
                <a:srgbClr val="0070C0"/>
              </a:solidFill>
              <a:latin typeface="Georgia" pitchFamily="18" charset="0"/>
              <a:cs typeface="Times New Roman" pitchFamily="18" charset="0"/>
            </a:endParaRPr>
          </a:p>
          <a:p>
            <a:pPr marL="0" indent="0" algn="just" fontAlgn="auto">
              <a:spcBef>
                <a:spcPts val="0"/>
              </a:spcBef>
              <a:spcAft>
                <a:spcPts val="0"/>
              </a:spcAft>
              <a:buNone/>
              <a:defRPr/>
            </a:pPr>
            <a:endParaRPr lang="ru-RU" sz="2000" dirty="0" smtClean="0">
              <a:solidFill>
                <a:srgbClr val="0070C0"/>
              </a:solidFill>
              <a:latin typeface="Georgia" pitchFamily="18" charset="0"/>
              <a:cs typeface="Times New Roman" pitchFamily="18" charset="0"/>
            </a:endParaRPr>
          </a:p>
          <a:p>
            <a:pPr marL="0" indent="0" algn="just" fontAlgn="auto">
              <a:spcBef>
                <a:spcPts val="0"/>
              </a:spcBef>
              <a:spcAft>
                <a:spcPts val="0"/>
              </a:spcAft>
              <a:buNone/>
              <a:defRPr/>
            </a:pPr>
            <a:endParaRPr lang="ru-RU" sz="2000" dirty="0">
              <a:solidFill>
                <a:srgbClr val="0070C0"/>
              </a:solidFill>
              <a:latin typeface="Georgia" pitchFamily="18" charset="0"/>
              <a:cs typeface="Times New Roman" pitchFamily="18" charset="0"/>
            </a:endParaRPr>
          </a:p>
          <a:p>
            <a:pPr marL="0" indent="0" algn="just" fontAlgn="auto">
              <a:spcBef>
                <a:spcPts val="0"/>
              </a:spcBef>
              <a:spcAft>
                <a:spcPts val="0"/>
              </a:spcAft>
              <a:buNone/>
              <a:defRPr/>
            </a:pPr>
            <a:endParaRPr lang="ru-RU" sz="2000" dirty="0" smtClean="0">
              <a:solidFill>
                <a:srgbClr val="002060"/>
              </a:solidFill>
              <a:latin typeface="Georgia" pitchFamily="18" charset="0"/>
              <a:cs typeface="Times New Roman" pitchFamily="18" charset="0"/>
            </a:endParaRPr>
          </a:p>
          <a:p>
            <a:pPr marL="0" indent="0" algn="just" fontAlgn="auto">
              <a:spcBef>
                <a:spcPts val="0"/>
              </a:spcBef>
              <a:spcAft>
                <a:spcPts val="0"/>
              </a:spcAft>
              <a:buNone/>
              <a:defRPr/>
            </a:pPr>
            <a:r>
              <a:rPr lang="ru-RU" sz="2000" dirty="0" smtClean="0">
                <a:solidFill>
                  <a:srgbClr val="002060"/>
                </a:solidFill>
                <a:latin typeface="Georgia" pitchFamily="18" charset="0"/>
                <a:cs typeface="Times New Roman" pitchFamily="18" charset="0"/>
              </a:rPr>
              <a:t>Заявка  №5-       ИНДИЯ   ( </a:t>
            </a:r>
            <a:r>
              <a:rPr lang="ru-RU" sz="2000" b="1" dirty="0" smtClean="0">
                <a:solidFill>
                  <a:srgbClr val="FF0000"/>
                </a:solidFill>
                <a:latin typeface="Georgia" pitchFamily="18" charset="0"/>
                <a:cs typeface="Times New Roman" pitchFamily="18" charset="0"/>
              </a:rPr>
              <a:t>отклонена</a:t>
            </a:r>
            <a:r>
              <a:rPr lang="ru-RU" sz="2000" dirty="0" smtClean="0">
                <a:solidFill>
                  <a:srgbClr val="002060"/>
                </a:solidFill>
                <a:latin typeface="Georgia" pitchFamily="18" charset="0"/>
                <a:cs typeface="Times New Roman" pitchFamily="18" charset="0"/>
              </a:rPr>
              <a:t> по п.1 ПП РФ № 1289)</a:t>
            </a:r>
          </a:p>
          <a:p>
            <a:pPr marL="0" indent="0" algn="just" fontAlgn="auto">
              <a:spcBef>
                <a:spcPts val="0"/>
              </a:spcBef>
              <a:spcAft>
                <a:spcPts val="0"/>
              </a:spcAft>
              <a:buNone/>
              <a:defRPr/>
            </a:pPr>
            <a:r>
              <a:rPr lang="ru-RU" sz="2000" dirty="0" smtClean="0">
                <a:solidFill>
                  <a:srgbClr val="002060"/>
                </a:solidFill>
                <a:latin typeface="Georgia" pitchFamily="18" charset="0"/>
                <a:cs typeface="Times New Roman" pitchFamily="18" charset="0"/>
              </a:rPr>
              <a:t>Заявка  №6-        ФРАНЦИЯ  </a:t>
            </a:r>
            <a:r>
              <a:rPr lang="ru-RU" sz="2000" dirty="0">
                <a:solidFill>
                  <a:srgbClr val="002060"/>
                </a:solidFill>
                <a:latin typeface="Georgia" pitchFamily="18" charset="0"/>
                <a:cs typeface="Times New Roman" pitchFamily="18" charset="0"/>
              </a:rPr>
              <a:t>( </a:t>
            </a:r>
            <a:r>
              <a:rPr lang="ru-RU" sz="2000" b="1" dirty="0">
                <a:solidFill>
                  <a:srgbClr val="FF0000"/>
                </a:solidFill>
                <a:latin typeface="Georgia" pitchFamily="18" charset="0"/>
                <a:cs typeface="Times New Roman" pitchFamily="18" charset="0"/>
              </a:rPr>
              <a:t>отклонена</a:t>
            </a:r>
            <a:r>
              <a:rPr lang="ru-RU" sz="2000" dirty="0">
                <a:solidFill>
                  <a:srgbClr val="002060"/>
                </a:solidFill>
                <a:latin typeface="Georgia" pitchFamily="18" charset="0"/>
                <a:cs typeface="Times New Roman" pitchFamily="18" charset="0"/>
              </a:rPr>
              <a:t> по п.1 ПП РФ № 1289)</a:t>
            </a:r>
          </a:p>
          <a:p>
            <a:pPr marL="0" indent="0" algn="just" fontAlgn="auto">
              <a:spcBef>
                <a:spcPts val="0"/>
              </a:spcBef>
              <a:spcAft>
                <a:spcPts val="0"/>
              </a:spcAft>
              <a:buNone/>
              <a:defRPr/>
            </a:pPr>
            <a:r>
              <a:rPr lang="ru-RU" sz="2000" dirty="0">
                <a:solidFill>
                  <a:srgbClr val="002060"/>
                </a:solidFill>
                <a:latin typeface="Georgia" pitchFamily="18" charset="0"/>
                <a:cs typeface="Times New Roman" pitchFamily="18" charset="0"/>
              </a:rPr>
              <a:t>Заявка  № 7         УКРАИНА    ( </a:t>
            </a:r>
            <a:r>
              <a:rPr lang="ru-RU" sz="2000" b="1" dirty="0">
                <a:solidFill>
                  <a:srgbClr val="FF0000"/>
                </a:solidFill>
                <a:latin typeface="Georgia" pitchFamily="18" charset="0"/>
                <a:cs typeface="Times New Roman" pitchFamily="18" charset="0"/>
              </a:rPr>
              <a:t>отклонена</a:t>
            </a:r>
            <a:r>
              <a:rPr lang="ru-RU" sz="2000" dirty="0">
                <a:solidFill>
                  <a:srgbClr val="002060"/>
                </a:solidFill>
                <a:latin typeface="Georgia" pitchFamily="18" charset="0"/>
                <a:cs typeface="Times New Roman" pitchFamily="18" charset="0"/>
              </a:rPr>
              <a:t> по п.1 ПП РФ № 1289)</a:t>
            </a:r>
          </a:p>
          <a:p>
            <a:pPr marL="0" indent="0" algn="just" fontAlgn="auto">
              <a:spcBef>
                <a:spcPts val="0"/>
              </a:spcBef>
              <a:spcAft>
                <a:spcPts val="0"/>
              </a:spcAft>
              <a:buNone/>
              <a:defRPr/>
            </a:pPr>
            <a:r>
              <a:rPr lang="ru-RU" sz="2000" dirty="0" smtClean="0">
                <a:solidFill>
                  <a:srgbClr val="002060"/>
                </a:solidFill>
                <a:latin typeface="Georgia" pitchFamily="18" charset="0"/>
                <a:cs typeface="Times New Roman" pitchFamily="18" charset="0"/>
              </a:rPr>
              <a:t>Заявка  №8          РОССИЯ – СТ-1 отсутствует, декларации нет)</a:t>
            </a:r>
          </a:p>
          <a:p>
            <a:pPr marL="0" indent="0" algn="just" fontAlgn="auto">
              <a:spcBef>
                <a:spcPts val="0"/>
              </a:spcBef>
              <a:spcAft>
                <a:spcPts val="0"/>
              </a:spcAft>
              <a:buNone/>
              <a:defRPr/>
            </a:pPr>
            <a:r>
              <a:rPr lang="ru-RU" sz="2000" dirty="0">
                <a:solidFill>
                  <a:srgbClr val="002060"/>
                </a:solidFill>
                <a:latin typeface="Georgia" pitchFamily="18" charset="0"/>
                <a:cs typeface="Times New Roman" pitchFamily="18" charset="0"/>
              </a:rPr>
              <a:t> </a:t>
            </a:r>
            <a:r>
              <a:rPr lang="ru-RU" sz="2000" dirty="0" smtClean="0">
                <a:solidFill>
                  <a:srgbClr val="002060"/>
                </a:solidFill>
                <a:latin typeface="Georgia" pitchFamily="18" charset="0"/>
                <a:cs typeface="Times New Roman" pitchFamily="18" charset="0"/>
              </a:rPr>
              <a:t>                                                        </a:t>
            </a:r>
            <a:r>
              <a:rPr lang="ru-RU" sz="2000" dirty="0">
                <a:solidFill>
                  <a:srgbClr val="002060"/>
                </a:solidFill>
                <a:latin typeface="Georgia" pitchFamily="18" charset="0"/>
                <a:cs typeface="Times New Roman" pitchFamily="18" charset="0"/>
              </a:rPr>
              <a:t>( </a:t>
            </a:r>
            <a:r>
              <a:rPr lang="ru-RU" sz="2000" b="1" dirty="0">
                <a:solidFill>
                  <a:srgbClr val="FF0000"/>
                </a:solidFill>
                <a:latin typeface="Georgia" pitchFamily="18" charset="0"/>
                <a:cs typeface="Times New Roman" pitchFamily="18" charset="0"/>
              </a:rPr>
              <a:t>отклонена</a:t>
            </a:r>
            <a:r>
              <a:rPr lang="ru-RU" sz="2000" dirty="0">
                <a:solidFill>
                  <a:srgbClr val="002060"/>
                </a:solidFill>
                <a:latin typeface="Georgia" pitchFamily="18" charset="0"/>
                <a:cs typeface="Times New Roman" pitchFamily="18" charset="0"/>
              </a:rPr>
              <a:t> по п.1 ПП РФ № 1289)</a:t>
            </a:r>
          </a:p>
          <a:p>
            <a:pPr marL="0" indent="0" algn="just" fontAlgn="auto">
              <a:spcBef>
                <a:spcPts val="0"/>
              </a:spcBef>
              <a:spcAft>
                <a:spcPts val="0"/>
              </a:spcAft>
              <a:buNone/>
              <a:defRPr/>
            </a:pPr>
            <a:endParaRPr lang="ru-RU" sz="2000" dirty="0">
              <a:solidFill>
                <a:srgbClr val="002060"/>
              </a:solidFill>
              <a:latin typeface="Georgia"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C0F8B48-679B-4896-9384-8D5149AE9A0C}" type="slidenum">
              <a:rPr lang="ru-RU">
                <a:solidFill>
                  <a:prstClr val="black">
                    <a:tint val="75000"/>
                  </a:prstClr>
                </a:solidFill>
              </a:rPr>
              <a:pPr>
                <a:defRPr/>
              </a:pPr>
              <a:t>117</a:t>
            </a:fld>
            <a:endParaRPr lang="ru-RU" dirty="0">
              <a:solidFill>
                <a:prstClr val="black">
                  <a:tint val="75000"/>
                </a:prstClr>
              </a:solidFill>
            </a:endParaRPr>
          </a:p>
        </p:txBody>
      </p:sp>
    </p:spTree>
    <p:extLst>
      <p:ext uri="{BB962C8B-B14F-4D97-AF65-F5344CB8AC3E}">
        <p14:creationId xmlns:p14="http://schemas.microsoft.com/office/powerpoint/2010/main" val="12869672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82243" y="2209800"/>
            <a:ext cx="7883525" cy="1427955"/>
          </a:xfrm>
          <a:prstGeom prst="rect">
            <a:avLst/>
          </a:prstGeom>
        </p:spPr>
        <p:txBody>
          <a:bodyPr vert="horz" wrap="square" lIns="0" tIns="12065" rIns="0" bIns="0" rtlCol="0">
            <a:spAutoFit/>
          </a:bodyPr>
          <a:lstStyle/>
          <a:p>
            <a:pPr marL="12700" marR="5080" algn="ctr">
              <a:spcBef>
                <a:spcPts val="95"/>
              </a:spcBef>
            </a:pPr>
            <a:r>
              <a:rPr sz="2800" b="1" spc="-10" dirty="0">
                <a:solidFill>
                  <a:srgbClr val="C00000"/>
                </a:solidFill>
                <a:latin typeface="Liberation Sans Narrow"/>
                <a:cs typeface="Liberation Sans Narrow"/>
              </a:rPr>
              <a:t>ПРИМЕНЕНИЕ </a:t>
            </a:r>
            <a:r>
              <a:rPr sz="2800" b="1" spc="-5" dirty="0">
                <a:solidFill>
                  <a:srgbClr val="C00000"/>
                </a:solidFill>
                <a:latin typeface="Liberation Sans Narrow"/>
                <a:cs typeface="Liberation Sans Narrow"/>
              </a:rPr>
              <a:t>ТИПОВОГО КОНТРАКТА НА ПОСТАВКУ  ЛЕКАРСТВЕННЫХ СРЕДСТВ,</a:t>
            </a:r>
            <a:r>
              <a:rPr sz="2800" b="1" spc="80" dirty="0">
                <a:solidFill>
                  <a:srgbClr val="C00000"/>
                </a:solidFill>
                <a:latin typeface="Liberation Sans Narrow"/>
                <a:cs typeface="Liberation Sans Narrow"/>
              </a:rPr>
              <a:t> </a:t>
            </a:r>
            <a:r>
              <a:rPr b="1" spc="-5" dirty="0">
                <a:solidFill>
                  <a:prstClr val="black"/>
                </a:solidFill>
                <a:latin typeface="Liberation Sans Narrow"/>
                <a:cs typeface="Liberation Sans Narrow"/>
              </a:rPr>
              <a:t>УТВЕРЖДЕННОГО</a:t>
            </a:r>
            <a:endParaRPr dirty="0">
              <a:solidFill>
                <a:prstClr val="black"/>
              </a:solidFill>
              <a:latin typeface="Liberation Sans Narrow"/>
              <a:cs typeface="Liberation Sans Narrow"/>
            </a:endParaRPr>
          </a:p>
          <a:p>
            <a:pPr marL="4445" algn="ctr"/>
            <a:r>
              <a:rPr b="1" spc="-5" dirty="0">
                <a:solidFill>
                  <a:prstClr val="black"/>
                </a:solidFill>
                <a:latin typeface="Liberation Sans Narrow"/>
                <a:cs typeface="Liberation Sans Narrow"/>
              </a:rPr>
              <a:t>ПРИКАЗОМ </a:t>
            </a:r>
            <a:r>
              <a:rPr b="1" spc="-10" dirty="0">
                <a:solidFill>
                  <a:prstClr val="black"/>
                </a:solidFill>
                <a:latin typeface="Liberation Sans Narrow"/>
                <a:cs typeface="Liberation Sans Narrow"/>
              </a:rPr>
              <a:t>МИНЗДРАВА </a:t>
            </a:r>
            <a:r>
              <a:rPr b="1" spc="-5" dirty="0">
                <a:solidFill>
                  <a:prstClr val="black"/>
                </a:solidFill>
                <a:latin typeface="Liberation Sans Narrow"/>
                <a:cs typeface="Liberation Sans Narrow"/>
              </a:rPr>
              <a:t>РФ ОТ </a:t>
            </a:r>
            <a:r>
              <a:rPr b="1" spc="-10" dirty="0">
                <a:solidFill>
                  <a:prstClr val="black"/>
                </a:solidFill>
                <a:latin typeface="Liberation Sans Narrow"/>
                <a:cs typeface="Liberation Sans Narrow"/>
              </a:rPr>
              <a:t>26.10.2017 </a:t>
            </a:r>
            <a:r>
              <a:rPr b="1" spc="-5" dirty="0">
                <a:solidFill>
                  <a:prstClr val="black"/>
                </a:solidFill>
                <a:latin typeface="Liberation Sans Narrow"/>
                <a:cs typeface="Liberation Sans Narrow"/>
              </a:rPr>
              <a:t>№</a:t>
            </a:r>
            <a:r>
              <a:rPr b="1" spc="150" dirty="0">
                <a:solidFill>
                  <a:prstClr val="black"/>
                </a:solidFill>
                <a:latin typeface="Liberation Sans Narrow"/>
                <a:cs typeface="Liberation Sans Narrow"/>
              </a:rPr>
              <a:t> </a:t>
            </a:r>
            <a:r>
              <a:rPr b="1" spc="-10" dirty="0">
                <a:solidFill>
                  <a:prstClr val="black"/>
                </a:solidFill>
                <a:latin typeface="Liberation Sans Narrow"/>
                <a:cs typeface="Liberation Sans Narrow"/>
              </a:rPr>
              <a:t>870Н</a:t>
            </a:r>
            <a:endParaRPr dirty="0">
              <a:solidFill>
                <a:prstClr val="black"/>
              </a:solidFill>
              <a:latin typeface="Liberation Sans Narrow"/>
              <a:cs typeface="Liberation Sans Narrow"/>
            </a:endParaRPr>
          </a:p>
        </p:txBody>
      </p:sp>
      <p:sp>
        <p:nvSpPr>
          <p:cNvPr id="5" name="object 5"/>
          <p:cNvSpPr txBox="1"/>
          <p:nvPr/>
        </p:nvSpPr>
        <p:spPr>
          <a:xfrm>
            <a:off x="2490597" y="6113779"/>
            <a:ext cx="6195695" cy="575310"/>
          </a:xfrm>
          <a:prstGeom prst="rect">
            <a:avLst/>
          </a:prstGeom>
        </p:spPr>
        <p:txBody>
          <a:bodyPr vert="horz" wrap="square" lIns="0" tIns="11430" rIns="0" bIns="0" rtlCol="0">
            <a:spAutoFit/>
          </a:bodyPr>
          <a:lstStyle/>
          <a:p>
            <a:pPr marL="12700" marR="5080">
              <a:lnSpc>
                <a:spcPct val="100299"/>
              </a:lnSpc>
              <a:spcBef>
                <a:spcPts val="90"/>
              </a:spcBef>
            </a:pPr>
            <a:r>
              <a:rPr sz="1600" b="1" spc="-5" dirty="0">
                <a:solidFill>
                  <a:srgbClr val="FFFFFF"/>
                </a:solidFill>
                <a:latin typeface="Liberation Sans Narrow"/>
                <a:cs typeface="Liberation Sans Narrow"/>
              </a:rPr>
              <a:t>БОРОВЫХ </a:t>
            </a:r>
            <a:r>
              <a:rPr sz="1600" b="1" spc="-10" dirty="0">
                <a:solidFill>
                  <a:srgbClr val="FFFFFF"/>
                </a:solidFill>
                <a:latin typeface="Liberation Sans Narrow"/>
                <a:cs typeface="Liberation Sans Narrow"/>
              </a:rPr>
              <a:t>Юлия </a:t>
            </a:r>
            <a:r>
              <a:rPr sz="1600" b="1" dirty="0">
                <a:solidFill>
                  <a:srgbClr val="FFFFFF"/>
                </a:solidFill>
                <a:latin typeface="Liberation Sans Narrow"/>
                <a:cs typeface="Liberation Sans Narrow"/>
              </a:rPr>
              <a:t>Сергеевна</a:t>
            </a:r>
            <a:r>
              <a:rPr sz="1600" dirty="0">
                <a:solidFill>
                  <a:srgbClr val="FFFFFF"/>
                </a:solidFill>
                <a:latin typeface="Liberation Sans Narrow"/>
                <a:cs typeface="Liberation Sans Narrow"/>
              </a:rPr>
              <a:t>, </a:t>
            </a:r>
            <a:r>
              <a:rPr sz="1000" spc="-5" dirty="0">
                <a:solidFill>
                  <a:srgbClr val="FFFFFF"/>
                </a:solidFill>
                <a:latin typeface="Liberation Sans Narrow"/>
                <a:cs typeface="Liberation Sans Narrow"/>
              </a:rPr>
              <a:t>директор департамента деловой информации и консалтинга в сфере закупок  Пермской ТПП, председатель Пермского отделения </a:t>
            </a:r>
            <a:r>
              <a:rPr sz="1000" spc="-10" dirty="0">
                <a:solidFill>
                  <a:srgbClr val="FFFFFF"/>
                </a:solidFill>
                <a:latin typeface="Liberation Sans Narrow"/>
                <a:cs typeface="Liberation Sans Narrow"/>
              </a:rPr>
              <a:t>Общероссийской </a:t>
            </a:r>
            <a:r>
              <a:rPr sz="1000" spc="-5" dirty="0">
                <a:solidFill>
                  <a:srgbClr val="FFFFFF"/>
                </a:solidFill>
                <a:latin typeface="Liberation Sans Narrow"/>
                <a:cs typeface="Liberation Sans Narrow"/>
              </a:rPr>
              <a:t>общественной организации </a:t>
            </a:r>
            <a:r>
              <a:rPr sz="1000" spc="-10" dirty="0">
                <a:solidFill>
                  <a:srgbClr val="FFFFFF"/>
                </a:solidFill>
                <a:latin typeface="Liberation Sans Narrow"/>
                <a:cs typeface="Liberation Sans Narrow"/>
              </a:rPr>
              <a:t>«Гильдия отечественных  закупщиков </a:t>
            </a:r>
            <a:r>
              <a:rPr sz="1000" spc="-5" dirty="0">
                <a:solidFill>
                  <a:srgbClr val="FFFFFF"/>
                </a:solidFill>
                <a:latin typeface="Liberation Sans Narrow"/>
                <a:cs typeface="Liberation Sans Narrow"/>
              </a:rPr>
              <a:t>и специалистов по закупкам и</a:t>
            </a:r>
            <a:r>
              <a:rPr sz="1000" spc="55" dirty="0">
                <a:solidFill>
                  <a:srgbClr val="FFFFFF"/>
                </a:solidFill>
                <a:latin typeface="Liberation Sans Narrow"/>
                <a:cs typeface="Liberation Sans Narrow"/>
              </a:rPr>
              <a:t> </a:t>
            </a:r>
            <a:r>
              <a:rPr sz="1000" spc="-5" dirty="0">
                <a:solidFill>
                  <a:srgbClr val="FFFFFF"/>
                </a:solidFill>
                <a:latin typeface="Liberation Sans Narrow"/>
                <a:cs typeface="Liberation Sans Narrow"/>
              </a:rPr>
              <a:t>продажам»</a:t>
            </a:r>
            <a:endParaRPr sz="1000">
              <a:solidFill>
                <a:prstClr val="black"/>
              </a:solidFill>
              <a:latin typeface="Liberation Sans Narrow"/>
              <a:cs typeface="Liberation Sans Narrow"/>
            </a:endParaRPr>
          </a:p>
        </p:txBody>
      </p:sp>
    </p:spTree>
    <p:extLst>
      <p:ext uri="{BB962C8B-B14F-4D97-AF65-F5344CB8AC3E}">
        <p14:creationId xmlns:p14="http://schemas.microsoft.com/office/powerpoint/2010/main" val="27265322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027" y="214376"/>
            <a:ext cx="7895945" cy="628377"/>
          </a:xfrm>
          <a:prstGeom prst="rect">
            <a:avLst/>
          </a:prstGeom>
        </p:spPr>
        <p:txBody>
          <a:bodyPr vert="horz" wrap="square" lIns="0" tIns="12700" rIns="0" bIns="0" rtlCol="0">
            <a:spAutoFit/>
          </a:bodyPr>
          <a:lstStyle/>
          <a:p>
            <a:pPr marL="80010" marR="5080">
              <a:lnSpc>
                <a:spcPct val="100000"/>
              </a:lnSpc>
              <a:spcBef>
                <a:spcPts val="100"/>
              </a:spcBef>
            </a:pPr>
            <a:r>
              <a:rPr sz="2000" dirty="0"/>
              <a:t>Типовой </a:t>
            </a:r>
            <a:r>
              <a:rPr sz="2000" spc="-5" dirty="0"/>
              <a:t>контракт на поставку </a:t>
            </a:r>
            <a:r>
              <a:rPr sz="2000" dirty="0"/>
              <a:t>лекарственных  </a:t>
            </a:r>
            <a:r>
              <a:rPr sz="2000" spc="-5" dirty="0"/>
              <a:t>препаратов </a:t>
            </a:r>
            <a:r>
              <a:rPr sz="2000" dirty="0"/>
              <a:t>для медицинского</a:t>
            </a:r>
            <a:r>
              <a:rPr sz="2000" spc="-95" dirty="0"/>
              <a:t> </a:t>
            </a:r>
            <a:r>
              <a:rPr sz="2000" spc="-5" dirty="0"/>
              <a:t>применения</a:t>
            </a:r>
          </a:p>
        </p:txBody>
      </p:sp>
      <p:sp>
        <p:nvSpPr>
          <p:cNvPr id="3" name="object 3"/>
          <p:cNvSpPr/>
          <p:nvPr/>
        </p:nvSpPr>
        <p:spPr>
          <a:xfrm>
            <a:off x="2339594" y="4377258"/>
            <a:ext cx="4393565" cy="823594"/>
          </a:xfrm>
          <a:custGeom>
            <a:avLst/>
            <a:gdLst/>
            <a:ahLst/>
            <a:cxnLst/>
            <a:rect l="l" t="t" r="r" b="b"/>
            <a:pathLst>
              <a:path w="4393565" h="823595">
                <a:moveTo>
                  <a:pt x="0" y="823010"/>
                </a:moveTo>
                <a:lnTo>
                  <a:pt x="4393057" y="823010"/>
                </a:lnTo>
                <a:lnTo>
                  <a:pt x="4393057" y="0"/>
                </a:lnTo>
                <a:lnTo>
                  <a:pt x="0" y="0"/>
                </a:lnTo>
                <a:lnTo>
                  <a:pt x="0" y="823010"/>
                </a:lnTo>
                <a:close/>
              </a:path>
            </a:pathLst>
          </a:custGeom>
          <a:solidFill>
            <a:srgbClr val="D6D6D6"/>
          </a:solidFill>
        </p:spPr>
        <p:txBody>
          <a:bodyPr wrap="square" lIns="0" tIns="0" rIns="0" bIns="0" rtlCol="0"/>
          <a:lstStyle/>
          <a:p>
            <a:endParaRPr>
              <a:solidFill>
                <a:prstClr val="black"/>
              </a:solidFill>
            </a:endParaRPr>
          </a:p>
        </p:txBody>
      </p:sp>
      <p:sp>
        <p:nvSpPr>
          <p:cNvPr id="4" name="object 4"/>
          <p:cNvSpPr/>
          <p:nvPr/>
        </p:nvSpPr>
        <p:spPr>
          <a:xfrm>
            <a:off x="2339594" y="5200243"/>
            <a:ext cx="4393565" cy="457834"/>
          </a:xfrm>
          <a:custGeom>
            <a:avLst/>
            <a:gdLst/>
            <a:ahLst/>
            <a:cxnLst/>
            <a:rect l="l" t="t" r="r" b="b"/>
            <a:pathLst>
              <a:path w="4393565" h="457835">
                <a:moveTo>
                  <a:pt x="0" y="457225"/>
                </a:moveTo>
                <a:lnTo>
                  <a:pt x="4393057" y="457225"/>
                </a:lnTo>
                <a:lnTo>
                  <a:pt x="4393057" y="0"/>
                </a:lnTo>
                <a:lnTo>
                  <a:pt x="0" y="0"/>
                </a:lnTo>
                <a:lnTo>
                  <a:pt x="0" y="457225"/>
                </a:lnTo>
                <a:close/>
              </a:path>
            </a:pathLst>
          </a:custGeom>
          <a:solidFill>
            <a:srgbClr val="EBEBEB"/>
          </a:solidFill>
        </p:spPr>
        <p:txBody>
          <a:bodyPr wrap="square" lIns="0" tIns="0" rIns="0" bIns="0" rtlCol="0"/>
          <a:lstStyle/>
          <a:p>
            <a:endParaRPr>
              <a:solidFill>
                <a:prstClr val="black"/>
              </a:solidFill>
            </a:endParaRPr>
          </a:p>
        </p:txBody>
      </p:sp>
      <p:sp>
        <p:nvSpPr>
          <p:cNvPr id="5" name="object 5"/>
          <p:cNvSpPr/>
          <p:nvPr/>
        </p:nvSpPr>
        <p:spPr>
          <a:xfrm>
            <a:off x="2339594" y="5657469"/>
            <a:ext cx="4393565" cy="457834"/>
          </a:xfrm>
          <a:custGeom>
            <a:avLst/>
            <a:gdLst/>
            <a:ahLst/>
            <a:cxnLst/>
            <a:rect l="l" t="t" r="r" b="b"/>
            <a:pathLst>
              <a:path w="4393565" h="457835">
                <a:moveTo>
                  <a:pt x="0" y="457225"/>
                </a:moveTo>
                <a:lnTo>
                  <a:pt x="4393057" y="457225"/>
                </a:lnTo>
                <a:lnTo>
                  <a:pt x="4393057" y="0"/>
                </a:lnTo>
                <a:lnTo>
                  <a:pt x="0" y="0"/>
                </a:lnTo>
                <a:lnTo>
                  <a:pt x="0" y="457225"/>
                </a:lnTo>
                <a:close/>
              </a:path>
            </a:pathLst>
          </a:custGeom>
          <a:solidFill>
            <a:srgbClr val="D6D6D6"/>
          </a:solidFill>
        </p:spPr>
        <p:txBody>
          <a:bodyPr wrap="square" lIns="0" tIns="0" rIns="0" bIns="0" rtlCol="0"/>
          <a:lstStyle/>
          <a:p>
            <a:endParaRPr>
              <a:solidFill>
                <a:prstClr val="black"/>
              </a:solidFill>
            </a:endParaRPr>
          </a:p>
        </p:txBody>
      </p:sp>
      <p:sp>
        <p:nvSpPr>
          <p:cNvPr id="6" name="object 6"/>
          <p:cNvSpPr/>
          <p:nvPr/>
        </p:nvSpPr>
        <p:spPr>
          <a:xfrm>
            <a:off x="2339594" y="6114693"/>
            <a:ext cx="4393565" cy="640715"/>
          </a:xfrm>
          <a:custGeom>
            <a:avLst/>
            <a:gdLst/>
            <a:ahLst/>
            <a:cxnLst/>
            <a:rect l="l" t="t" r="r" b="b"/>
            <a:pathLst>
              <a:path w="4393565" h="640715">
                <a:moveTo>
                  <a:pt x="0" y="640118"/>
                </a:moveTo>
                <a:lnTo>
                  <a:pt x="4393057" y="640118"/>
                </a:lnTo>
                <a:lnTo>
                  <a:pt x="4393057" y="0"/>
                </a:lnTo>
                <a:lnTo>
                  <a:pt x="0" y="0"/>
                </a:lnTo>
                <a:lnTo>
                  <a:pt x="0" y="640118"/>
                </a:lnTo>
                <a:close/>
              </a:path>
            </a:pathLst>
          </a:custGeom>
          <a:solidFill>
            <a:srgbClr val="EBEBEB"/>
          </a:solidFill>
        </p:spPr>
        <p:txBody>
          <a:bodyPr wrap="square" lIns="0" tIns="0" rIns="0" bIns="0" rtlCol="0"/>
          <a:lstStyle/>
          <a:p>
            <a:endParaRPr>
              <a:solidFill>
                <a:prstClr val="black"/>
              </a:solidFill>
            </a:endParaRPr>
          </a:p>
        </p:txBody>
      </p:sp>
      <p:sp>
        <p:nvSpPr>
          <p:cNvPr id="7" name="object 7"/>
          <p:cNvSpPr/>
          <p:nvPr/>
        </p:nvSpPr>
        <p:spPr>
          <a:xfrm>
            <a:off x="604837" y="1628775"/>
            <a:ext cx="6134735" cy="0"/>
          </a:xfrm>
          <a:custGeom>
            <a:avLst/>
            <a:gdLst/>
            <a:ahLst/>
            <a:cxnLst/>
            <a:rect l="l" t="t" r="r" b="b"/>
            <a:pathLst>
              <a:path w="6134734">
                <a:moveTo>
                  <a:pt x="0" y="0"/>
                </a:moveTo>
                <a:lnTo>
                  <a:pt x="6134163" y="0"/>
                </a:lnTo>
              </a:path>
            </a:pathLst>
          </a:custGeom>
          <a:ln w="12700">
            <a:solidFill>
              <a:srgbClr val="797979"/>
            </a:solidFill>
          </a:ln>
        </p:spPr>
        <p:txBody>
          <a:bodyPr wrap="square" lIns="0" tIns="0" rIns="0" bIns="0" rtlCol="0"/>
          <a:lstStyle/>
          <a:p>
            <a:endParaRPr>
              <a:solidFill>
                <a:prstClr val="black"/>
              </a:solidFill>
            </a:endParaRPr>
          </a:p>
        </p:txBody>
      </p:sp>
      <p:graphicFrame>
        <p:nvGraphicFramePr>
          <p:cNvPr id="8" name="object 8"/>
          <p:cNvGraphicFramePr>
            <a:graphicFrameLocks noGrp="1"/>
          </p:cNvGraphicFramePr>
          <p:nvPr/>
        </p:nvGraphicFramePr>
        <p:xfrm>
          <a:off x="604837" y="1628775"/>
          <a:ext cx="6121400" cy="6370320"/>
        </p:xfrm>
        <a:graphic>
          <a:graphicData uri="http://schemas.openxmlformats.org/drawingml/2006/table">
            <a:tbl>
              <a:tblPr firstRow="1" bandRow="1">
                <a:tableStyleId>{2D5ABB26-0587-4C30-8999-92F81FD0307C}</a:tableStyleId>
              </a:tblPr>
              <a:tblGrid>
                <a:gridCol w="1728470"/>
                <a:gridCol w="4392930"/>
              </a:tblGrid>
              <a:tr h="457200">
                <a:tc>
                  <a:txBody>
                    <a:bodyPr/>
                    <a:lstStyle/>
                    <a:p>
                      <a:pPr marL="97790">
                        <a:lnSpc>
                          <a:spcPct val="100000"/>
                        </a:lnSpc>
                        <a:spcBef>
                          <a:spcPts val="340"/>
                        </a:spcBef>
                      </a:pPr>
                      <a:r>
                        <a:rPr sz="1200" spc="-5" dirty="0">
                          <a:latin typeface="Liberation Sans Narrow"/>
                          <a:cs typeface="Liberation Sans Narrow"/>
                        </a:rPr>
                        <a:t>НПА</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B w="12700">
                      <a:solidFill>
                        <a:srgbClr val="797979"/>
                      </a:solidFill>
                      <a:prstDash val="solid"/>
                    </a:lnB>
                    <a:solidFill>
                      <a:srgbClr val="EBEBEB"/>
                    </a:solidFill>
                  </a:tcPr>
                </a:tc>
                <a:tc>
                  <a:txBody>
                    <a:bodyPr/>
                    <a:lstStyle/>
                    <a:p>
                      <a:pPr marL="97790" marR="933450">
                        <a:lnSpc>
                          <a:spcPct val="100000"/>
                        </a:lnSpc>
                        <a:spcBef>
                          <a:spcPts val="340"/>
                        </a:spcBef>
                      </a:pPr>
                      <a:r>
                        <a:rPr sz="1200" dirty="0">
                          <a:latin typeface="Liberation Sans Narrow"/>
                          <a:cs typeface="Liberation Sans Narrow"/>
                        </a:rPr>
                        <a:t>Приказ </a:t>
                      </a:r>
                      <a:r>
                        <a:rPr sz="1200" spc="-5" dirty="0">
                          <a:latin typeface="Liberation Sans Narrow"/>
                          <a:cs typeface="Liberation Sans Narrow"/>
                        </a:rPr>
                        <a:t>Минздрава России </a:t>
                      </a:r>
                      <a:r>
                        <a:rPr sz="1200" dirty="0">
                          <a:latin typeface="Liberation Sans Narrow"/>
                          <a:cs typeface="Liberation Sans Narrow"/>
                        </a:rPr>
                        <a:t>от 26.10.2017 N 870н  </a:t>
                      </a:r>
                      <a:r>
                        <a:rPr sz="1200" spc="-5" dirty="0">
                          <a:latin typeface="Liberation Sans Narrow"/>
                          <a:cs typeface="Liberation Sans Narrow"/>
                        </a:rPr>
                        <a:t>(зарегистрирован </a:t>
                      </a:r>
                      <a:r>
                        <a:rPr sz="1200" dirty="0">
                          <a:latin typeface="Liberation Sans Narrow"/>
                          <a:cs typeface="Liberation Sans Narrow"/>
                        </a:rPr>
                        <a:t>в </a:t>
                      </a:r>
                      <a:r>
                        <a:rPr sz="1200" spc="-5" dirty="0">
                          <a:latin typeface="Liberation Sans Narrow"/>
                          <a:cs typeface="Liberation Sans Narrow"/>
                        </a:rPr>
                        <a:t>Минюсте России </a:t>
                      </a:r>
                      <a:r>
                        <a:rPr sz="1200" dirty="0">
                          <a:latin typeface="Liberation Sans Narrow"/>
                          <a:cs typeface="Liberation Sans Narrow"/>
                        </a:rPr>
                        <a:t>07.12.2017 N</a:t>
                      </a:r>
                      <a:r>
                        <a:rPr sz="1200" spc="-55" dirty="0">
                          <a:latin typeface="Liberation Sans Narrow"/>
                          <a:cs typeface="Liberation Sans Narrow"/>
                        </a:rPr>
                        <a:t> </a:t>
                      </a:r>
                      <a:r>
                        <a:rPr sz="1200" dirty="0">
                          <a:latin typeface="Liberation Sans Narrow"/>
                          <a:cs typeface="Liberation Sans Narrow"/>
                        </a:rPr>
                        <a:t>49149)</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B w="12700">
                      <a:solidFill>
                        <a:srgbClr val="797979"/>
                      </a:solidFill>
                      <a:prstDash val="solid"/>
                    </a:lnB>
                    <a:solidFill>
                      <a:srgbClr val="EBEBEB"/>
                    </a:solidFill>
                  </a:tcPr>
                </a:tc>
              </a:tr>
              <a:tr h="457200">
                <a:tc>
                  <a:txBody>
                    <a:bodyPr/>
                    <a:lstStyle/>
                    <a:p>
                      <a:pPr marL="97790">
                        <a:lnSpc>
                          <a:spcPct val="100000"/>
                        </a:lnSpc>
                        <a:spcBef>
                          <a:spcPts val="340"/>
                        </a:spcBef>
                      </a:pPr>
                      <a:r>
                        <a:rPr sz="1200" dirty="0">
                          <a:latin typeface="Liberation Sans Narrow"/>
                          <a:cs typeface="Liberation Sans Narrow"/>
                        </a:rPr>
                        <a:t>Дата </a:t>
                      </a:r>
                      <a:r>
                        <a:rPr sz="1200" spc="-5" dirty="0">
                          <a:latin typeface="Liberation Sans Narrow"/>
                          <a:cs typeface="Liberation Sans Narrow"/>
                        </a:rPr>
                        <a:t>вступления </a:t>
                      </a:r>
                      <a:r>
                        <a:rPr sz="1200" dirty="0">
                          <a:latin typeface="Liberation Sans Narrow"/>
                          <a:cs typeface="Liberation Sans Narrow"/>
                        </a:rPr>
                        <a:t>в</a:t>
                      </a:r>
                      <a:r>
                        <a:rPr sz="1200" spc="-45" dirty="0">
                          <a:latin typeface="Liberation Sans Narrow"/>
                          <a:cs typeface="Liberation Sans Narrow"/>
                        </a:rPr>
                        <a:t> </a:t>
                      </a:r>
                      <a:r>
                        <a:rPr sz="1200" spc="-5" dirty="0">
                          <a:latin typeface="Liberation Sans Narrow"/>
                          <a:cs typeface="Liberation Sans Narrow"/>
                        </a:rPr>
                        <a:t>силу</a:t>
                      </a:r>
                      <a:endParaRPr sz="1200">
                        <a:latin typeface="Liberation Sans Narrow"/>
                        <a:cs typeface="Liberation Sans Narrow"/>
                      </a:endParaRPr>
                    </a:p>
                    <a:p>
                      <a:pPr marL="97790">
                        <a:lnSpc>
                          <a:spcPct val="100000"/>
                        </a:lnSpc>
                      </a:pPr>
                      <a:r>
                        <a:rPr sz="1200" spc="-5" dirty="0">
                          <a:latin typeface="Liberation Sans Narrow"/>
                          <a:cs typeface="Liberation Sans Narrow"/>
                        </a:rPr>
                        <a:t>приказа</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c>
                  <a:txBody>
                    <a:bodyPr/>
                    <a:lstStyle/>
                    <a:p>
                      <a:pPr marL="97790">
                        <a:lnSpc>
                          <a:spcPct val="100000"/>
                        </a:lnSpc>
                        <a:spcBef>
                          <a:spcPts val="340"/>
                        </a:spcBef>
                      </a:pPr>
                      <a:r>
                        <a:rPr sz="1200" dirty="0">
                          <a:latin typeface="Liberation Sans Narrow"/>
                          <a:cs typeface="Liberation Sans Narrow"/>
                        </a:rPr>
                        <a:t>01 </a:t>
                      </a:r>
                      <a:r>
                        <a:rPr sz="1200" spc="-5" dirty="0">
                          <a:latin typeface="Liberation Sans Narrow"/>
                          <a:cs typeface="Liberation Sans Narrow"/>
                        </a:rPr>
                        <a:t>января </a:t>
                      </a:r>
                      <a:r>
                        <a:rPr sz="1200" dirty="0">
                          <a:latin typeface="Liberation Sans Narrow"/>
                          <a:cs typeface="Liberation Sans Narrow"/>
                        </a:rPr>
                        <a:t>2018</a:t>
                      </a:r>
                      <a:r>
                        <a:rPr sz="1200" spc="-10" dirty="0">
                          <a:latin typeface="Liberation Sans Narrow"/>
                          <a:cs typeface="Liberation Sans Narrow"/>
                        </a:rPr>
                        <a:t> </a:t>
                      </a:r>
                      <a:r>
                        <a:rPr sz="1200" dirty="0">
                          <a:latin typeface="Liberation Sans Narrow"/>
                          <a:cs typeface="Liberation Sans Narrow"/>
                        </a:rPr>
                        <a:t>г.</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r>
              <a:tr h="370840">
                <a:tc>
                  <a:txBody>
                    <a:bodyPr/>
                    <a:lstStyle/>
                    <a:p>
                      <a:pPr marL="97790">
                        <a:lnSpc>
                          <a:spcPct val="100000"/>
                        </a:lnSpc>
                        <a:spcBef>
                          <a:spcPts val="340"/>
                        </a:spcBef>
                      </a:pPr>
                      <a:r>
                        <a:rPr sz="1200" dirty="0">
                          <a:latin typeface="Liberation Sans Narrow"/>
                          <a:cs typeface="Liberation Sans Narrow"/>
                        </a:rPr>
                        <a:t>Дата </a:t>
                      </a:r>
                      <a:r>
                        <a:rPr sz="1200" spc="-5" dirty="0">
                          <a:latin typeface="Liberation Sans Narrow"/>
                          <a:cs typeface="Liberation Sans Narrow"/>
                        </a:rPr>
                        <a:t>размещения </a:t>
                      </a:r>
                      <a:r>
                        <a:rPr sz="1200" dirty="0">
                          <a:latin typeface="Liberation Sans Narrow"/>
                          <a:cs typeface="Liberation Sans Narrow"/>
                        </a:rPr>
                        <a:t>в</a:t>
                      </a:r>
                      <a:r>
                        <a:rPr sz="1200" spc="-35" dirty="0">
                          <a:latin typeface="Liberation Sans Narrow"/>
                          <a:cs typeface="Liberation Sans Narrow"/>
                        </a:rPr>
                        <a:t> </a:t>
                      </a:r>
                      <a:r>
                        <a:rPr sz="1200" spc="-5" dirty="0">
                          <a:latin typeface="Liberation Sans Narrow"/>
                          <a:cs typeface="Liberation Sans Narrow"/>
                        </a:rPr>
                        <a:t>ЕИС</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c>
                  <a:txBody>
                    <a:bodyPr/>
                    <a:lstStyle/>
                    <a:p>
                      <a:pPr marL="97790">
                        <a:lnSpc>
                          <a:spcPct val="100000"/>
                        </a:lnSpc>
                        <a:spcBef>
                          <a:spcPts val="340"/>
                        </a:spcBef>
                      </a:pPr>
                      <a:r>
                        <a:rPr sz="1200" dirty="0">
                          <a:latin typeface="Liberation Sans Narrow"/>
                          <a:cs typeface="Liberation Sans Narrow"/>
                        </a:rPr>
                        <a:t>16 </a:t>
                      </a:r>
                      <a:r>
                        <a:rPr sz="1200" spc="-5" dirty="0">
                          <a:latin typeface="Liberation Sans Narrow"/>
                          <a:cs typeface="Liberation Sans Narrow"/>
                        </a:rPr>
                        <a:t>января </a:t>
                      </a:r>
                      <a:r>
                        <a:rPr sz="1200" dirty="0">
                          <a:latin typeface="Liberation Sans Narrow"/>
                          <a:cs typeface="Liberation Sans Narrow"/>
                        </a:rPr>
                        <a:t>2018</a:t>
                      </a:r>
                      <a:r>
                        <a:rPr sz="1200" spc="-10" dirty="0">
                          <a:latin typeface="Liberation Sans Narrow"/>
                          <a:cs typeface="Liberation Sans Narrow"/>
                        </a:rPr>
                        <a:t> </a:t>
                      </a:r>
                      <a:r>
                        <a:rPr sz="1200" dirty="0">
                          <a:latin typeface="Liberation Sans Narrow"/>
                          <a:cs typeface="Liberation Sans Narrow"/>
                        </a:rPr>
                        <a:t>г.</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r>
              <a:tr h="640080">
                <a:tc>
                  <a:txBody>
                    <a:bodyPr/>
                    <a:lstStyle/>
                    <a:p>
                      <a:pPr marL="97790" marR="399415">
                        <a:lnSpc>
                          <a:spcPct val="100000"/>
                        </a:lnSpc>
                        <a:spcBef>
                          <a:spcPts val="340"/>
                        </a:spcBef>
                      </a:pPr>
                      <a:r>
                        <a:rPr sz="1200" dirty="0">
                          <a:latin typeface="Liberation Sans Narrow"/>
                          <a:cs typeface="Liberation Sans Narrow"/>
                        </a:rPr>
                        <a:t>Дата, с </a:t>
                      </a:r>
                      <a:r>
                        <a:rPr sz="1200" spc="-5" dirty="0">
                          <a:latin typeface="Liberation Sans Narrow"/>
                          <a:cs typeface="Liberation Sans Narrow"/>
                        </a:rPr>
                        <a:t>которой</a:t>
                      </a:r>
                      <a:r>
                        <a:rPr sz="1200" spc="-105" dirty="0">
                          <a:latin typeface="Liberation Sans Narrow"/>
                          <a:cs typeface="Liberation Sans Narrow"/>
                        </a:rPr>
                        <a:t> </a:t>
                      </a:r>
                      <a:r>
                        <a:rPr sz="1200" dirty="0">
                          <a:latin typeface="Liberation Sans Narrow"/>
                          <a:cs typeface="Liberation Sans Narrow"/>
                        </a:rPr>
                        <a:t>надо  </a:t>
                      </a:r>
                      <a:r>
                        <a:rPr sz="1200" spc="-5" dirty="0">
                          <a:latin typeface="Liberation Sans Narrow"/>
                          <a:cs typeface="Liberation Sans Narrow"/>
                        </a:rPr>
                        <a:t>применять типовой  контракт</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c>
                  <a:txBody>
                    <a:bodyPr/>
                    <a:lstStyle/>
                    <a:p>
                      <a:pPr marL="97155">
                        <a:lnSpc>
                          <a:spcPct val="100000"/>
                        </a:lnSpc>
                        <a:spcBef>
                          <a:spcPts val="340"/>
                        </a:spcBef>
                      </a:pPr>
                      <a:r>
                        <a:rPr sz="1200" u="sng" spc="-300" dirty="0">
                          <a:uFill>
                            <a:solidFill>
                              <a:srgbClr val="000000"/>
                            </a:solidFill>
                          </a:uFill>
                          <a:latin typeface="Times New Roman"/>
                          <a:cs typeface="Times New Roman"/>
                        </a:rPr>
                        <a:t> </a:t>
                      </a:r>
                      <a:r>
                        <a:rPr sz="1200" b="1" u="sng" dirty="0">
                          <a:uFill>
                            <a:solidFill>
                              <a:srgbClr val="000000"/>
                            </a:solidFill>
                          </a:uFill>
                          <a:latin typeface="Liberation Sans Narrow"/>
                          <a:cs typeface="Liberation Sans Narrow"/>
                        </a:rPr>
                        <a:t>16 февраля 2018</a:t>
                      </a:r>
                      <a:r>
                        <a:rPr sz="1200" b="1" u="sng" spc="-25" dirty="0">
                          <a:uFill>
                            <a:solidFill>
                              <a:srgbClr val="000000"/>
                            </a:solidFill>
                          </a:uFill>
                          <a:latin typeface="Liberation Sans Narrow"/>
                          <a:cs typeface="Liberation Sans Narrow"/>
                        </a:rPr>
                        <a:t> </a:t>
                      </a:r>
                      <a:r>
                        <a:rPr sz="1200" b="1" u="sng" dirty="0">
                          <a:uFill>
                            <a:solidFill>
                              <a:srgbClr val="000000"/>
                            </a:solidFill>
                          </a:uFill>
                          <a:latin typeface="Liberation Sans Narrow"/>
                          <a:cs typeface="Liberation Sans Narrow"/>
                        </a:rPr>
                        <a:t>г.</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r>
              <a:tr h="822325">
                <a:tc>
                  <a:txBody>
                    <a:bodyPr/>
                    <a:lstStyle/>
                    <a:p>
                      <a:pPr marL="97790">
                        <a:lnSpc>
                          <a:spcPct val="100000"/>
                        </a:lnSpc>
                        <a:spcBef>
                          <a:spcPts val="340"/>
                        </a:spcBef>
                      </a:pPr>
                      <a:r>
                        <a:rPr sz="1200" spc="-5" dirty="0">
                          <a:latin typeface="Liberation Sans Narrow"/>
                          <a:cs typeface="Liberation Sans Narrow"/>
                        </a:rPr>
                        <a:t>Когда типовой</a:t>
                      </a:r>
                      <a:r>
                        <a:rPr sz="1200" spc="-10" dirty="0">
                          <a:latin typeface="Liberation Sans Narrow"/>
                          <a:cs typeface="Liberation Sans Narrow"/>
                        </a:rPr>
                        <a:t> </a:t>
                      </a:r>
                      <a:r>
                        <a:rPr sz="1200" spc="-5" dirty="0">
                          <a:latin typeface="Liberation Sans Narrow"/>
                          <a:cs typeface="Liberation Sans Narrow"/>
                        </a:rPr>
                        <a:t>контракт</a:t>
                      </a:r>
                      <a:endParaRPr sz="1200">
                        <a:latin typeface="Liberation Sans Narrow"/>
                        <a:cs typeface="Liberation Sans Narrow"/>
                      </a:endParaRPr>
                    </a:p>
                    <a:p>
                      <a:pPr marL="97790">
                        <a:lnSpc>
                          <a:spcPct val="100000"/>
                        </a:lnSpc>
                      </a:pPr>
                      <a:r>
                        <a:rPr sz="1200" spc="-5" dirty="0">
                          <a:latin typeface="Liberation Sans Narrow"/>
                          <a:cs typeface="Liberation Sans Narrow"/>
                        </a:rPr>
                        <a:t>НЕ применяется</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c>
                  <a:txBody>
                    <a:bodyPr/>
                    <a:lstStyle/>
                    <a:p>
                      <a:pPr marL="269875" marR="81280" indent="-172085">
                        <a:lnSpc>
                          <a:spcPct val="100000"/>
                        </a:lnSpc>
                        <a:spcBef>
                          <a:spcPts val="340"/>
                        </a:spcBef>
                        <a:buFont typeface="Arial"/>
                        <a:buChar char="•"/>
                        <a:tabLst>
                          <a:tab pos="270510" algn="l"/>
                        </a:tabLst>
                      </a:pPr>
                      <a:r>
                        <a:rPr sz="1200" spc="-5" dirty="0">
                          <a:latin typeface="Liberation Sans Narrow"/>
                          <a:cs typeface="Liberation Sans Narrow"/>
                        </a:rPr>
                        <a:t>если извещения </a:t>
                      </a:r>
                      <a:r>
                        <a:rPr sz="1200" dirty="0">
                          <a:latin typeface="Liberation Sans Narrow"/>
                          <a:cs typeface="Liberation Sans Narrow"/>
                        </a:rPr>
                        <a:t>об </a:t>
                      </a:r>
                      <a:r>
                        <a:rPr sz="1200" spc="-5" dirty="0">
                          <a:latin typeface="Liberation Sans Narrow"/>
                          <a:cs typeface="Liberation Sans Narrow"/>
                        </a:rPr>
                        <a:t>осуществлении закупок размещены </a:t>
                      </a:r>
                      <a:r>
                        <a:rPr sz="1200" dirty="0">
                          <a:latin typeface="Liberation Sans Narrow"/>
                          <a:cs typeface="Liberation Sans Narrow"/>
                        </a:rPr>
                        <a:t>в или </a:t>
                      </a:r>
                      <a:r>
                        <a:rPr sz="1200" spc="-5" dirty="0">
                          <a:latin typeface="Liberation Sans Narrow"/>
                          <a:cs typeface="Liberation Sans Narrow"/>
                        </a:rPr>
                        <a:t>если  контракт </a:t>
                      </a:r>
                      <a:r>
                        <a:rPr sz="1200" dirty="0">
                          <a:latin typeface="Liberation Sans Narrow"/>
                          <a:cs typeface="Liberation Sans Narrow"/>
                        </a:rPr>
                        <a:t>с ЕП в </a:t>
                      </a:r>
                      <a:r>
                        <a:rPr sz="1200" spc="-5" dirty="0">
                          <a:latin typeface="Liberation Sans Narrow"/>
                          <a:cs typeface="Liberation Sans Narrow"/>
                        </a:rPr>
                        <a:t>случаях, не предусматривающих размещения </a:t>
                      </a:r>
                      <a:r>
                        <a:rPr sz="1200" dirty="0">
                          <a:latin typeface="Liberation Sans Narrow"/>
                          <a:cs typeface="Liberation Sans Narrow"/>
                        </a:rPr>
                        <a:t>в </a:t>
                      </a:r>
                      <a:r>
                        <a:rPr sz="1200" spc="-5" dirty="0">
                          <a:latin typeface="Liberation Sans Narrow"/>
                          <a:cs typeface="Liberation Sans Narrow"/>
                        </a:rPr>
                        <a:t>ЕИС  извещения </a:t>
                      </a:r>
                      <a:r>
                        <a:rPr sz="1200" dirty="0">
                          <a:latin typeface="Liberation Sans Narrow"/>
                          <a:cs typeface="Liberation Sans Narrow"/>
                        </a:rPr>
                        <a:t>о </a:t>
                      </a:r>
                      <a:r>
                        <a:rPr sz="1200" spc="-5" dirty="0">
                          <a:latin typeface="Liberation Sans Narrow"/>
                          <a:cs typeface="Liberation Sans Narrow"/>
                        </a:rPr>
                        <a:t>закупке </a:t>
                      </a:r>
                      <a:r>
                        <a:rPr sz="1200" dirty="0">
                          <a:latin typeface="Liberation Sans Narrow"/>
                          <a:cs typeface="Liberation Sans Narrow"/>
                        </a:rPr>
                        <a:t>у ЕП, </a:t>
                      </a:r>
                      <a:r>
                        <a:rPr sz="1200" spc="-5" dirty="0">
                          <a:latin typeface="Liberation Sans Narrow"/>
                          <a:cs typeface="Liberation Sans Narrow"/>
                        </a:rPr>
                        <a:t>заключен </a:t>
                      </a:r>
                      <a:r>
                        <a:rPr sz="1200" dirty="0">
                          <a:latin typeface="Liberation Sans Narrow"/>
                          <a:cs typeface="Liberation Sans Narrow"/>
                        </a:rPr>
                        <a:t>до 16 </a:t>
                      </a:r>
                      <a:r>
                        <a:rPr sz="1200" spc="-5" dirty="0">
                          <a:latin typeface="Liberation Sans Narrow"/>
                          <a:cs typeface="Liberation Sans Narrow"/>
                        </a:rPr>
                        <a:t>февраля </a:t>
                      </a:r>
                      <a:r>
                        <a:rPr sz="1200" dirty="0">
                          <a:latin typeface="Liberation Sans Narrow"/>
                          <a:cs typeface="Liberation Sans Narrow"/>
                        </a:rPr>
                        <a:t>2018</a:t>
                      </a:r>
                      <a:r>
                        <a:rPr sz="1200" spc="-35" dirty="0">
                          <a:latin typeface="Liberation Sans Narrow"/>
                          <a:cs typeface="Liberation Sans Narrow"/>
                        </a:rPr>
                        <a:t> </a:t>
                      </a:r>
                      <a:r>
                        <a:rPr sz="1200" spc="-5" dirty="0">
                          <a:latin typeface="Liberation Sans Narrow"/>
                          <a:cs typeface="Liberation Sans Narrow"/>
                        </a:rPr>
                        <a:t>г.</a:t>
                      </a:r>
                      <a:endParaRPr sz="1200">
                        <a:latin typeface="Liberation Sans Narrow"/>
                        <a:cs typeface="Liberation Sans Narrow"/>
                      </a:endParaRPr>
                    </a:p>
                    <a:p>
                      <a:pPr marL="269875" indent="-172085">
                        <a:lnSpc>
                          <a:spcPct val="100000"/>
                        </a:lnSpc>
                        <a:buFont typeface="Arial"/>
                        <a:buChar char="•"/>
                        <a:tabLst>
                          <a:tab pos="270510" algn="l"/>
                        </a:tabLst>
                      </a:pPr>
                      <a:r>
                        <a:rPr sz="1200" dirty="0">
                          <a:latin typeface="Liberation Sans Narrow"/>
                          <a:cs typeface="Liberation Sans Narrow"/>
                        </a:rPr>
                        <a:t>не </a:t>
                      </a:r>
                      <a:r>
                        <a:rPr sz="1200" spc="-5" dirty="0">
                          <a:latin typeface="Liberation Sans Narrow"/>
                          <a:cs typeface="Liberation Sans Narrow"/>
                        </a:rPr>
                        <a:t>применяется </a:t>
                      </a:r>
                      <a:r>
                        <a:rPr sz="1200" dirty="0">
                          <a:latin typeface="Liberation Sans Narrow"/>
                          <a:cs typeface="Liberation Sans Narrow"/>
                        </a:rPr>
                        <a:t>в отношении </a:t>
                      </a:r>
                      <a:r>
                        <a:rPr sz="1200" spc="-5" dirty="0">
                          <a:latin typeface="Liberation Sans Narrow"/>
                          <a:cs typeface="Liberation Sans Narrow"/>
                        </a:rPr>
                        <a:t>закупок по</a:t>
                      </a:r>
                      <a:r>
                        <a:rPr sz="1200" dirty="0">
                          <a:latin typeface="Liberation Sans Narrow"/>
                          <a:cs typeface="Liberation Sans Narrow"/>
                        </a:rPr>
                        <a:t> </a:t>
                      </a:r>
                      <a:r>
                        <a:rPr sz="1200" spc="-5" dirty="0">
                          <a:latin typeface="Liberation Sans Narrow"/>
                          <a:cs typeface="Liberation Sans Narrow"/>
                        </a:rPr>
                        <a:t>гос.оборон.заказу</a:t>
                      </a:r>
                      <a:endParaRPr sz="1200">
                        <a:latin typeface="Liberation Sans Narrow"/>
                        <a:cs typeface="Liberation Sans Narrow"/>
                      </a:endParaRPr>
                    </a:p>
                  </a:txBody>
                  <a:tcPr marL="0" marR="0" marT="431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r>
              <a:tr h="822960">
                <a:tc>
                  <a:txBody>
                    <a:bodyPr/>
                    <a:lstStyle/>
                    <a:p>
                      <a:pPr marL="97790" marR="332105">
                        <a:lnSpc>
                          <a:spcPct val="100000"/>
                        </a:lnSpc>
                        <a:spcBef>
                          <a:spcPts val="345"/>
                        </a:spcBef>
                      </a:pPr>
                      <a:r>
                        <a:rPr sz="1200" dirty="0">
                          <a:latin typeface="Liberation Sans Narrow"/>
                          <a:cs typeface="Liberation Sans Narrow"/>
                        </a:rPr>
                        <a:t>Надо ли </a:t>
                      </a:r>
                      <a:r>
                        <a:rPr sz="1200" spc="-5" dirty="0">
                          <a:latin typeface="Liberation Sans Narrow"/>
                          <a:cs typeface="Liberation Sans Narrow"/>
                        </a:rPr>
                        <a:t>применять  типовой </a:t>
                      </a:r>
                      <a:r>
                        <a:rPr sz="1200" dirty="0">
                          <a:latin typeface="Liberation Sans Narrow"/>
                          <a:cs typeface="Liberation Sans Narrow"/>
                        </a:rPr>
                        <a:t>контракт </a:t>
                      </a:r>
                      <a:r>
                        <a:rPr sz="1200" spc="-5" dirty="0">
                          <a:latin typeface="Liberation Sans Narrow"/>
                          <a:cs typeface="Liberation Sans Narrow"/>
                        </a:rPr>
                        <a:t>при  закупках по п.4, </a:t>
                      </a:r>
                      <a:r>
                        <a:rPr sz="1200" dirty="0">
                          <a:latin typeface="Liberation Sans Narrow"/>
                          <a:cs typeface="Liberation Sans Narrow"/>
                        </a:rPr>
                        <a:t>28 </a:t>
                      </a:r>
                      <a:r>
                        <a:rPr sz="1200" spc="-5" dirty="0">
                          <a:latin typeface="Liberation Sans Narrow"/>
                          <a:cs typeface="Liberation Sans Narrow"/>
                        </a:rPr>
                        <a:t>ч.1  </a:t>
                      </a:r>
                      <a:r>
                        <a:rPr sz="1200" dirty="0">
                          <a:latin typeface="Liberation Sans Narrow"/>
                          <a:cs typeface="Liberation Sans Narrow"/>
                        </a:rPr>
                        <a:t>ст.93</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c>
                  <a:txBody>
                    <a:bodyPr/>
                    <a:lstStyle/>
                    <a:p>
                      <a:pPr marL="97790">
                        <a:lnSpc>
                          <a:spcPct val="100000"/>
                        </a:lnSpc>
                        <a:spcBef>
                          <a:spcPts val="345"/>
                        </a:spcBef>
                      </a:pPr>
                      <a:r>
                        <a:rPr sz="1200" dirty="0">
                          <a:latin typeface="Liberation Sans Narrow"/>
                          <a:cs typeface="Liberation Sans Narrow"/>
                        </a:rPr>
                        <a:t>Да,</a:t>
                      </a:r>
                      <a:r>
                        <a:rPr sz="1200" spc="-15" dirty="0">
                          <a:latin typeface="Liberation Sans Narrow"/>
                          <a:cs typeface="Liberation Sans Narrow"/>
                        </a:rPr>
                        <a:t> </a:t>
                      </a:r>
                      <a:r>
                        <a:rPr sz="1200" spc="-5" dirty="0">
                          <a:latin typeface="Liberation Sans Narrow"/>
                          <a:cs typeface="Liberation Sans Narrow"/>
                        </a:rPr>
                        <a:t>обязательно</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tcPr>
                </a:tc>
              </a:tr>
              <a:tr h="457200">
                <a:tc>
                  <a:txBody>
                    <a:bodyPr/>
                    <a:lstStyle/>
                    <a:p>
                      <a:pPr marL="97790">
                        <a:lnSpc>
                          <a:spcPct val="100000"/>
                        </a:lnSpc>
                        <a:spcBef>
                          <a:spcPts val="345"/>
                        </a:spcBef>
                      </a:pPr>
                      <a:r>
                        <a:rPr sz="1200" dirty="0">
                          <a:latin typeface="Liberation Sans Narrow"/>
                          <a:cs typeface="Liberation Sans Narrow"/>
                        </a:rPr>
                        <a:t>Наименование</a:t>
                      </a:r>
                      <a:r>
                        <a:rPr sz="1200" spc="-20" dirty="0">
                          <a:latin typeface="Liberation Sans Narrow"/>
                          <a:cs typeface="Liberation Sans Narrow"/>
                        </a:rPr>
                        <a:t> </a:t>
                      </a:r>
                      <a:r>
                        <a:rPr sz="1200" dirty="0">
                          <a:latin typeface="Liberation Sans Narrow"/>
                          <a:cs typeface="Liberation Sans Narrow"/>
                        </a:rPr>
                        <a:t>товара</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c>
                  <a:txBody>
                    <a:bodyPr/>
                    <a:lstStyle/>
                    <a:p>
                      <a:pPr marL="97790" marR="3392170">
                        <a:lnSpc>
                          <a:spcPct val="100000"/>
                        </a:lnSpc>
                        <a:spcBef>
                          <a:spcPts val="345"/>
                        </a:spcBef>
                      </a:pPr>
                      <a:r>
                        <a:rPr sz="1200" spc="-5" dirty="0">
                          <a:latin typeface="Liberation Sans Narrow"/>
                          <a:cs typeface="Liberation Sans Narrow"/>
                        </a:rPr>
                        <a:t>препараты  </a:t>
                      </a:r>
                      <a:r>
                        <a:rPr sz="1200" dirty="0">
                          <a:latin typeface="Liberation Sans Narrow"/>
                          <a:cs typeface="Liberation Sans Narrow"/>
                        </a:rPr>
                        <a:t>л</a:t>
                      </a:r>
                      <a:r>
                        <a:rPr sz="1200" spc="5" dirty="0">
                          <a:latin typeface="Liberation Sans Narrow"/>
                          <a:cs typeface="Liberation Sans Narrow"/>
                        </a:rPr>
                        <a:t>е</a:t>
                      </a:r>
                      <a:r>
                        <a:rPr sz="1200" spc="-5" dirty="0">
                          <a:latin typeface="Liberation Sans Narrow"/>
                          <a:cs typeface="Liberation Sans Narrow"/>
                        </a:rPr>
                        <a:t>к</a:t>
                      </a:r>
                      <a:r>
                        <a:rPr sz="1200" spc="5" dirty="0">
                          <a:latin typeface="Liberation Sans Narrow"/>
                          <a:cs typeface="Liberation Sans Narrow"/>
                        </a:rPr>
                        <a:t>а</a:t>
                      </a:r>
                      <a:r>
                        <a:rPr sz="1200" dirty="0">
                          <a:latin typeface="Liberation Sans Narrow"/>
                          <a:cs typeface="Liberation Sans Narrow"/>
                        </a:rPr>
                        <a:t>р</a:t>
                      </a:r>
                      <a:r>
                        <a:rPr sz="1200" spc="-5" dirty="0">
                          <a:latin typeface="Liberation Sans Narrow"/>
                          <a:cs typeface="Liberation Sans Narrow"/>
                        </a:rPr>
                        <a:t>с</a:t>
                      </a:r>
                      <a:r>
                        <a:rPr sz="1200" dirty="0">
                          <a:latin typeface="Liberation Sans Narrow"/>
                          <a:cs typeface="Liberation Sans Narrow"/>
                        </a:rPr>
                        <a:t>твен</a:t>
                      </a:r>
                      <a:r>
                        <a:rPr sz="1200" spc="-10" dirty="0">
                          <a:latin typeface="Liberation Sans Narrow"/>
                          <a:cs typeface="Liberation Sans Narrow"/>
                        </a:rPr>
                        <a:t>н</a:t>
                      </a:r>
                      <a:r>
                        <a:rPr sz="1200" dirty="0">
                          <a:latin typeface="Liberation Sans Narrow"/>
                          <a:cs typeface="Liberation Sans Narrow"/>
                        </a:rPr>
                        <a:t>ые</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tcPr>
                </a:tc>
              </a:tr>
              <a:tr h="457200">
                <a:tc>
                  <a:txBody>
                    <a:bodyPr/>
                    <a:lstStyle/>
                    <a:p>
                      <a:pPr marL="97790" marR="200025">
                        <a:lnSpc>
                          <a:spcPct val="100000"/>
                        </a:lnSpc>
                        <a:spcBef>
                          <a:spcPts val="345"/>
                        </a:spcBef>
                      </a:pPr>
                      <a:r>
                        <a:rPr sz="1200" dirty="0">
                          <a:latin typeface="Liberation Sans Narrow"/>
                          <a:cs typeface="Liberation Sans Narrow"/>
                        </a:rPr>
                        <a:t>Код </a:t>
                      </a:r>
                      <a:r>
                        <a:rPr sz="1200" spc="-5" dirty="0">
                          <a:latin typeface="Liberation Sans Narrow"/>
                          <a:cs typeface="Liberation Sans Narrow"/>
                        </a:rPr>
                        <a:t>предмета</a:t>
                      </a:r>
                      <a:r>
                        <a:rPr sz="1200" spc="-55" dirty="0">
                          <a:latin typeface="Liberation Sans Narrow"/>
                          <a:cs typeface="Liberation Sans Narrow"/>
                        </a:rPr>
                        <a:t> </a:t>
                      </a:r>
                      <a:r>
                        <a:rPr sz="1200" dirty="0">
                          <a:latin typeface="Liberation Sans Narrow"/>
                          <a:cs typeface="Liberation Sans Narrow"/>
                        </a:rPr>
                        <a:t>контракта  </a:t>
                      </a:r>
                      <a:r>
                        <a:rPr sz="1200" spc="-5" dirty="0">
                          <a:latin typeface="Liberation Sans Narrow"/>
                          <a:cs typeface="Liberation Sans Narrow"/>
                        </a:rPr>
                        <a:t>по ОКПД</a:t>
                      </a:r>
                      <a:r>
                        <a:rPr sz="1200" spc="-10" dirty="0">
                          <a:latin typeface="Liberation Sans Narrow"/>
                          <a:cs typeface="Liberation Sans Narrow"/>
                        </a:rPr>
                        <a:t> </a:t>
                      </a:r>
                      <a:r>
                        <a:rPr sz="1200" dirty="0">
                          <a:latin typeface="Liberation Sans Narrow"/>
                          <a:cs typeface="Liberation Sans Narrow"/>
                        </a:rPr>
                        <a:t>2</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D6D6D6"/>
                    </a:solidFill>
                  </a:tcPr>
                </a:tc>
                <a:tc>
                  <a:txBody>
                    <a:bodyPr/>
                    <a:lstStyle/>
                    <a:p>
                      <a:pPr marL="97790">
                        <a:lnSpc>
                          <a:spcPct val="100000"/>
                        </a:lnSpc>
                        <a:spcBef>
                          <a:spcPts val="345"/>
                        </a:spcBef>
                      </a:pPr>
                      <a:r>
                        <a:rPr sz="1200" dirty="0">
                          <a:latin typeface="Liberation Sans Narrow"/>
                          <a:cs typeface="Liberation Sans Narrow"/>
                        </a:rPr>
                        <a:t>21.20.1</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tcPr>
                </a:tc>
              </a:tr>
              <a:tr h="640080">
                <a:tc>
                  <a:txBody>
                    <a:bodyPr/>
                    <a:lstStyle/>
                    <a:p>
                      <a:pPr marL="97790" marR="293370">
                        <a:lnSpc>
                          <a:spcPct val="100000"/>
                        </a:lnSpc>
                        <a:spcBef>
                          <a:spcPts val="345"/>
                        </a:spcBef>
                      </a:pPr>
                      <a:r>
                        <a:rPr sz="1200" dirty="0">
                          <a:latin typeface="Liberation Sans Narrow"/>
                          <a:cs typeface="Liberation Sans Narrow"/>
                        </a:rPr>
                        <a:t>Кто должен</a:t>
                      </a:r>
                      <a:r>
                        <a:rPr sz="1200" spc="-90" dirty="0">
                          <a:latin typeface="Liberation Sans Narrow"/>
                          <a:cs typeface="Liberation Sans Narrow"/>
                        </a:rPr>
                        <a:t> </a:t>
                      </a:r>
                      <a:r>
                        <a:rPr sz="1200" spc="-5" dirty="0">
                          <a:latin typeface="Liberation Sans Narrow"/>
                          <a:cs typeface="Liberation Sans Narrow"/>
                        </a:rPr>
                        <a:t>применять  типовой контракт</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BEBEB"/>
                    </a:solidFill>
                  </a:tcPr>
                </a:tc>
                <a:tc>
                  <a:txBody>
                    <a:bodyPr/>
                    <a:lstStyle/>
                    <a:p>
                      <a:pPr marL="97790" marR="3716654">
                        <a:lnSpc>
                          <a:spcPct val="100000"/>
                        </a:lnSpc>
                        <a:spcBef>
                          <a:spcPts val="345"/>
                        </a:spcBef>
                      </a:pPr>
                      <a:r>
                        <a:rPr sz="1200" spc="-5" dirty="0">
                          <a:latin typeface="Liberation Sans Narrow"/>
                          <a:cs typeface="Liberation Sans Narrow"/>
                        </a:rPr>
                        <a:t>Любые  </a:t>
                      </a:r>
                      <a:r>
                        <a:rPr sz="1200" dirty="0">
                          <a:latin typeface="Liberation Sans Narrow"/>
                          <a:cs typeface="Liberation Sans Narrow"/>
                        </a:rPr>
                        <a:t>за</a:t>
                      </a:r>
                      <a:r>
                        <a:rPr sz="1200" spc="-5" dirty="0">
                          <a:latin typeface="Liberation Sans Narrow"/>
                          <a:cs typeface="Liberation Sans Narrow"/>
                        </a:rPr>
                        <a:t>к</a:t>
                      </a:r>
                      <a:r>
                        <a:rPr sz="1200" spc="5" dirty="0">
                          <a:latin typeface="Liberation Sans Narrow"/>
                          <a:cs typeface="Liberation Sans Narrow"/>
                        </a:rPr>
                        <a:t>а</a:t>
                      </a:r>
                      <a:r>
                        <a:rPr sz="1200" dirty="0">
                          <a:latin typeface="Liberation Sans Narrow"/>
                          <a:cs typeface="Liberation Sans Narrow"/>
                        </a:rPr>
                        <a:t>з</a:t>
                      </a:r>
                      <a:r>
                        <a:rPr sz="1200" spc="-5" dirty="0">
                          <a:latin typeface="Liberation Sans Narrow"/>
                          <a:cs typeface="Liberation Sans Narrow"/>
                        </a:rPr>
                        <a:t>ч</a:t>
                      </a:r>
                      <a:r>
                        <a:rPr sz="1200" dirty="0">
                          <a:latin typeface="Liberation Sans Narrow"/>
                          <a:cs typeface="Liberation Sans Narrow"/>
                        </a:rPr>
                        <a:t>и</a:t>
                      </a:r>
                      <a:r>
                        <a:rPr sz="1200" spc="-5" dirty="0">
                          <a:latin typeface="Liberation Sans Narrow"/>
                          <a:cs typeface="Liberation Sans Narrow"/>
                        </a:rPr>
                        <a:t>ки</a:t>
                      </a:r>
                      <a:endParaRPr sz="1200">
                        <a:latin typeface="Liberation Sans Narrow"/>
                        <a:cs typeface="Liberation Sans Narrow"/>
                      </a:endParaRPr>
                    </a:p>
                  </a:txBody>
                  <a:tcPr marL="0" marR="0" marT="438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tcPr>
                </a:tc>
              </a:tr>
              <a:tr h="79375">
                <a:tc>
                  <a:txBody>
                    <a:bodyPr/>
                    <a:lstStyle/>
                    <a:p>
                      <a:pPr>
                        <a:lnSpc>
                          <a:spcPct val="100000"/>
                        </a:lnSpc>
                      </a:pPr>
                      <a:endParaRPr sz="300">
                        <a:latin typeface="Times New Roman"/>
                        <a:cs typeface="Times New Roman"/>
                      </a:endParaRPr>
                    </a:p>
                  </a:txBody>
                  <a:tcPr marL="0" marR="0" marT="0" marB="0">
                    <a:lnT w="12700">
                      <a:solidFill>
                        <a:srgbClr val="797979"/>
                      </a:solidFill>
                      <a:prstDash val="solid"/>
                    </a:lnT>
                  </a:tcPr>
                </a:tc>
                <a:tc>
                  <a:txBody>
                    <a:bodyPr/>
                    <a:lstStyle/>
                    <a:p>
                      <a:pPr>
                        <a:lnSpc>
                          <a:spcPct val="100000"/>
                        </a:lnSpc>
                      </a:pPr>
                      <a:endParaRPr sz="300">
                        <a:latin typeface="Times New Roman"/>
                        <a:cs typeface="Times New Roman"/>
                      </a:endParaRPr>
                    </a:p>
                  </a:txBody>
                  <a:tcPr marL="0" marR="0" marT="0" marB="0">
                    <a:lnT w="12700">
                      <a:solidFill>
                        <a:srgbClr val="797979"/>
                      </a:solidFill>
                      <a:prstDash val="solid"/>
                    </a:lnT>
                  </a:tcPr>
                </a:tc>
              </a:tr>
            </a:tbl>
          </a:graphicData>
        </a:graphic>
      </p:graphicFrame>
      <p:sp>
        <p:nvSpPr>
          <p:cNvPr id="9" name="object 9"/>
          <p:cNvSpPr/>
          <p:nvPr/>
        </p:nvSpPr>
        <p:spPr>
          <a:xfrm>
            <a:off x="3492500" y="4941949"/>
            <a:ext cx="5651500" cy="188747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3487673" y="6834185"/>
            <a:ext cx="5656580" cy="0"/>
          </a:xfrm>
          <a:custGeom>
            <a:avLst/>
            <a:gdLst/>
            <a:ahLst/>
            <a:cxnLst/>
            <a:rect l="l" t="t" r="r" b="b"/>
            <a:pathLst>
              <a:path w="5656580">
                <a:moveTo>
                  <a:pt x="0" y="0"/>
                </a:moveTo>
                <a:lnTo>
                  <a:pt x="5656326" y="0"/>
                </a:lnTo>
              </a:path>
            </a:pathLst>
          </a:custGeom>
          <a:ln w="9525">
            <a:solidFill>
              <a:srgbClr val="797979"/>
            </a:solidFill>
          </a:ln>
        </p:spPr>
        <p:txBody>
          <a:bodyPr wrap="square" lIns="0" tIns="0" rIns="0" bIns="0" rtlCol="0"/>
          <a:lstStyle/>
          <a:p>
            <a:endParaRPr>
              <a:solidFill>
                <a:prstClr val="black"/>
              </a:solidFill>
            </a:endParaRPr>
          </a:p>
        </p:txBody>
      </p:sp>
      <p:sp>
        <p:nvSpPr>
          <p:cNvPr id="11" name="object 11"/>
          <p:cNvSpPr/>
          <p:nvPr/>
        </p:nvSpPr>
        <p:spPr>
          <a:xfrm>
            <a:off x="3487673" y="4937187"/>
            <a:ext cx="5656580" cy="1897380"/>
          </a:xfrm>
          <a:custGeom>
            <a:avLst/>
            <a:gdLst/>
            <a:ahLst/>
            <a:cxnLst/>
            <a:rect l="l" t="t" r="r" b="b"/>
            <a:pathLst>
              <a:path w="5656580" h="1897379">
                <a:moveTo>
                  <a:pt x="5656326" y="0"/>
                </a:moveTo>
                <a:lnTo>
                  <a:pt x="0" y="0"/>
                </a:lnTo>
                <a:lnTo>
                  <a:pt x="0" y="1896998"/>
                </a:lnTo>
              </a:path>
            </a:pathLst>
          </a:custGeom>
          <a:ln w="9525">
            <a:solidFill>
              <a:srgbClr val="797979"/>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962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E2465A"/>
                </a:solidFill>
                <a:latin typeface="Arial"/>
                <a:cs typeface="Arial"/>
              </a:rPr>
              <a:t>НОВОЕ В ЗАКОНОДАТЕЛЬНОМ РЕГУЛИРОВАНИ</a:t>
            </a:r>
            <a:r>
              <a:rPr lang="ru-RU" spc="-65" dirty="0">
                <a:solidFill>
                  <a:srgbClr val="E2465A"/>
                </a:solidFill>
                <a:latin typeface="Arial"/>
                <a:cs typeface="Arial"/>
              </a:rPr>
              <a:t> </a:t>
            </a:r>
            <a:r>
              <a:rPr lang="ru-RU" dirty="0">
                <a:solidFill>
                  <a:srgbClr val="E2465A"/>
                </a:solidFill>
                <a:latin typeface="Arial"/>
                <a:cs typeface="Arial"/>
              </a:rPr>
              <a:t>ЗАКУПОК  ЛЕКАРСТВЕННЫХ</a:t>
            </a:r>
            <a:r>
              <a:rPr lang="ru-RU" spc="-55" dirty="0">
                <a:solidFill>
                  <a:srgbClr val="E2465A"/>
                </a:solidFill>
                <a:latin typeface="Arial"/>
                <a:cs typeface="Arial"/>
              </a:rPr>
              <a:t> </a:t>
            </a:r>
            <a:r>
              <a:rPr lang="ru-RU" dirty="0">
                <a:solidFill>
                  <a:srgbClr val="E2465A"/>
                </a:solidFill>
                <a:latin typeface="Arial"/>
                <a:cs typeface="Arial"/>
              </a:rPr>
              <a:t>ПРЕПАРАТОВ</a:t>
            </a:r>
            <a:endParaRPr dirty="0">
              <a:solidFill>
                <a:srgbClr val="E2465A"/>
              </a:solidFill>
              <a:latin typeface="Arial"/>
              <a:cs typeface="Arial"/>
            </a:endParaRPr>
          </a:p>
        </p:txBody>
      </p:sp>
      <p:sp>
        <p:nvSpPr>
          <p:cNvPr id="5" name="object 5"/>
          <p:cNvSpPr txBox="1"/>
          <p:nvPr/>
        </p:nvSpPr>
        <p:spPr>
          <a:xfrm>
            <a:off x="520700" y="1593850"/>
            <a:ext cx="8114665" cy="4862870"/>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smtClean="0">
                <a:solidFill>
                  <a:srgbClr val="00B0F0"/>
                </a:solidFill>
                <a:latin typeface="Times New Roman"/>
                <a:cs typeface="Times New Roman"/>
              </a:rPr>
              <a:t>РАСПОРЯЖЕНИЕ ПРАВИТЕЛЬСТВА РФ ОТ 10 ДЕКАБРЯ 2018 ГОДА  № 2738-Р </a:t>
            </a:r>
          </a:p>
          <a:p>
            <a:pPr>
              <a:spcBef>
                <a:spcPts val="25"/>
              </a:spcBef>
            </a:pPr>
            <a:r>
              <a:rPr lang="ru-RU" sz="2000" dirty="0" smtClean="0">
                <a:solidFill>
                  <a:prstClr val="black"/>
                </a:solidFill>
                <a:latin typeface="Times New Roman"/>
                <a:cs typeface="Times New Roman"/>
              </a:rPr>
              <a:t>«Об утверждении Перечня  ЖНВЛП для медицинского применения</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на 2019 год</a:t>
            </a:r>
          </a:p>
          <a:p>
            <a:pPr>
              <a:spcBef>
                <a:spcPts val="25"/>
              </a:spcBef>
            </a:pPr>
            <a:endParaRPr lang="ru-RU" sz="2000" dirty="0">
              <a:solidFill>
                <a:prstClr val="black"/>
              </a:solidFill>
              <a:latin typeface="Times New Roman"/>
              <a:cs typeface="Times New Roman"/>
            </a:endParaRPr>
          </a:p>
          <a:p>
            <a:pPr>
              <a:spcBef>
                <a:spcPts val="25"/>
              </a:spcBef>
            </a:pPr>
            <a:r>
              <a:rPr lang="ru-RU" sz="2000" dirty="0" smtClean="0">
                <a:solidFill>
                  <a:prstClr val="black"/>
                </a:solidFill>
                <a:latin typeface="Times New Roman"/>
                <a:cs typeface="Times New Roman"/>
              </a:rPr>
              <a:t>Перечень дополнен 38 лекарственными препаратами </a:t>
            </a:r>
          </a:p>
          <a:p>
            <a:pPr>
              <a:spcBef>
                <a:spcPts val="25"/>
              </a:spcBef>
            </a:pPr>
            <a:r>
              <a:rPr lang="ru-RU" sz="2000" dirty="0" smtClean="0">
                <a:solidFill>
                  <a:prstClr val="black"/>
                </a:solidFill>
                <a:latin typeface="Times New Roman"/>
                <a:cs typeface="Times New Roman"/>
              </a:rPr>
              <a:t>Перечень препаратов  для обеспечения отдельных категорий граждан (льготники)  дополнен 27 лекарственными препаратами </a:t>
            </a:r>
          </a:p>
          <a:p>
            <a:pPr>
              <a:spcBef>
                <a:spcPts val="25"/>
              </a:spcBef>
            </a:pPr>
            <a:r>
              <a:rPr lang="ru-RU" sz="2000" dirty="0" smtClean="0">
                <a:solidFill>
                  <a:prstClr val="black"/>
                </a:solidFill>
                <a:latin typeface="Times New Roman"/>
                <a:cs typeface="Times New Roman"/>
              </a:rPr>
              <a:t>Дополнен перечень дорогостоящих ЛП</a:t>
            </a:r>
          </a:p>
          <a:p>
            <a:pPr>
              <a:spcBef>
                <a:spcPts val="25"/>
              </a:spcBef>
            </a:pPr>
            <a:endParaRPr lang="ru-RU" sz="2000" dirty="0">
              <a:solidFill>
                <a:prstClr val="black"/>
              </a:solidFill>
              <a:latin typeface="Times New Roman"/>
              <a:cs typeface="Times New Roman"/>
            </a:endParaRPr>
          </a:p>
          <a:p>
            <a:pPr>
              <a:spcBef>
                <a:spcPts val="25"/>
              </a:spcBef>
            </a:pPr>
            <a:r>
              <a:rPr lang="ru-RU" sz="2000" dirty="0" smtClean="0">
                <a:solidFill>
                  <a:prstClr val="black"/>
                </a:solidFill>
                <a:latin typeface="Times New Roman"/>
                <a:cs typeface="Times New Roman"/>
              </a:rPr>
              <a:t>Всего в перечень ЖНВЛП на 2019 год включено  735 ЛП, против 699 в 2018 голу</a:t>
            </a:r>
          </a:p>
          <a:p>
            <a:pPr>
              <a:spcBef>
                <a:spcPts val="25"/>
              </a:spcBef>
            </a:pPr>
            <a:endParaRPr lang="ru-RU" sz="2000" dirty="0">
              <a:solidFill>
                <a:prstClr val="black"/>
              </a:solidFill>
              <a:latin typeface="Times New Roman"/>
              <a:cs typeface="Times New Roman"/>
            </a:endParaRPr>
          </a:p>
          <a:p>
            <a:pPr>
              <a:spcBef>
                <a:spcPts val="25"/>
              </a:spcBef>
            </a:pPr>
            <a:r>
              <a:rPr lang="ru-RU" sz="2000" b="1" dirty="0" smtClean="0">
                <a:solidFill>
                  <a:srgbClr val="C00000"/>
                </a:solidFill>
                <a:latin typeface="Times New Roman"/>
                <a:cs typeface="Times New Roman"/>
              </a:rPr>
              <a:t>Вступает в силу с 01 января 2019 года</a:t>
            </a:r>
          </a:p>
          <a:p>
            <a:pPr marL="12700" marR="5080"/>
            <a:endParaRPr lang="ru-RU" b="1" dirty="0" smtClean="0">
              <a:solidFill>
                <a:srgbClr val="C00000"/>
              </a:solidFill>
              <a:latin typeface="Times New Roman"/>
              <a:cs typeface="Times New Roman"/>
            </a:endParaRPr>
          </a:p>
          <a:p>
            <a:pPr marL="12700" marR="61594" indent="50165"/>
            <a:endParaRPr dirty="0">
              <a:solidFill>
                <a:prstClr val="black"/>
              </a:solidFill>
              <a:latin typeface="Times New Roman"/>
              <a:cs typeface="Times New Roman"/>
            </a:endParaRPr>
          </a:p>
        </p:txBody>
      </p:sp>
    </p:spTree>
    <p:extLst>
      <p:ext uri="{BB962C8B-B14F-4D97-AF65-F5344CB8AC3E}">
        <p14:creationId xmlns:p14="http://schemas.microsoft.com/office/powerpoint/2010/main" val="23940983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3435"/>
            <a:ext cx="7351711" cy="645312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44462" y="5157787"/>
            <a:ext cx="5867400" cy="935355"/>
          </a:xfrm>
          <a:custGeom>
            <a:avLst/>
            <a:gdLst/>
            <a:ahLst/>
            <a:cxnLst/>
            <a:rect l="l" t="t" r="r" b="b"/>
            <a:pathLst>
              <a:path w="5867400" h="935354">
                <a:moveTo>
                  <a:pt x="0" y="935037"/>
                </a:moveTo>
                <a:lnTo>
                  <a:pt x="5867400" y="935037"/>
                </a:lnTo>
                <a:lnTo>
                  <a:pt x="5867400" y="0"/>
                </a:lnTo>
                <a:lnTo>
                  <a:pt x="0" y="0"/>
                </a:lnTo>
                <a:lnTo>
                  <a:pt x="0" y="935037"/>
                </a:lnTo>
                <a:close/>
              </a:path>
            </a:pathLst>
          </a:custGeom>
          <a:ln w="25400">
            <a:solidFill>
              <a:srgbClr val="DC5823"/>
            </a:solidFill>
          </a:ln>
        </p:spPr>
        <p:txBody>
          <a:bodyPr wrap="square" lIns="0" tIns="0" rIns="0" bIns="0" rtlCol="0"/>
          <a:lstStyle/>
          <a:p>
            <a:endParaRPr>
              <a:solidFill>
                <a:prstClr val="black"/>
              </a:solidFill>
            </a:endParaRPr>
          </a:p>
        </p:txBody>
      </p:sp>
      <p:sp>
        <p:nvSpPr>
          <p:cNvPr id="4" name="object 4"/>
          <p:cNvSpPr txBox="1"/>
          <p:nvPr/>
        </p:nvSpPr>
        <p:spPr>
          <a:xfrm>
            <a:off x="6156325" y="2924238"/>
            <a:ext cx="2808605" cy="1078230"/>
          </a:xfrm>
          <a:prstGeom prst="rect">
            <a:avLst/>
          </a:prstGeom>
          <a:ln w="25400">
            <a:solidFill>
              <a:srgbClr val="DC5823"/>
            </a:solidFill>
          </a:ln>
        </p:spPr>
        <p:txBody>
          <a:bodyPr vert="horz" wrap="square" lIns="0" tIns="41275" rIns="0" bIns="0" rtlCol="0">
            <a:spAutoFit/>
          </a:bodyPr>
          <a:lstStyle/>
          <a:p>
            <a:pPr marL="97155" marR="90170" algn="ctr">
              <a:spcBef>
                <a:spcPts val="325"/>
              </a:spcBef>
            </a:pPr>
            <a:r>
              <a:rPr sz="1600" spc="-5" dirty="0">
                <a:solidFill>
                  <a:prstClr val="black"/>
                </a:solidFill>
                <a:latin typeface="Liberation Sans Narrow"/>
                <a:cs typeface="Liberation Sans Narrow"/>
              </a:rPr>
              <a:t>Соответственно, </a:t>
            </a:r>
            <a:r>
              <a:rPr sz="1600" spc="-10" dirty="0">
                <a:solidFill>
                  <a:prstClr val="black"/>
                </a:solidFill>
                <a:latin typeface="Liberation Sans Narrow"/>
                <a:cs typeface="Liberation Sans Narrow"/>
              </a:rPr>
              <a:t>данный типовой  </a:t>
            </a:r>
            <a:r>
              <a:rPr sz="1600" spc="-5" dirty="0">
                <a:solidFill>
                  <a:prstClr val="black"/>
                </a:solidFill>
                <a:latin typeface="Liberation Sans Narrow"/>
                <a:cs typeface="Liberation Sans Narrow"/>
              </a:rPr>
              <a:t>контракт применяется </a:t>
            </a:r>
            <a:r>
              <a:rPr sz="1600" spc="-10" dirty="0">
                <a:solidFill>
                  <a:prstClr val="black"/>
                </a:solidFill>
                <a:latin typeface="Liberation Sans Narrow"/>
                <a:cs typeface="Liberation Sans Narrow"/>
              </a:rPr>
              <a:t>при </a:t>
            </a:r>
            <a:r>
              <a:rPr sz="1600" spc="-5" dirty="0">
                <a:solidFill>
                  <a:prstClr val="black"/>
                </a:solidFill>
                <a:latin typeface="Liberation Sans Narrow"/>
                <a:cs typeface="Liberation Sans Narrow"/>
              </a:rPr>
              <a:t>любом  размере НМЦК, даже </a:t>
            </a:r>
            <a:r>
              <a:rPr sz="1600" spc="-10" dirty="0">
                <a:solidFill>
                  <a:prstClr val="black"/>
                </a:solidFill>
                <a:latin typeface="Liberation Sans Narrow"/>
                <a:cs typeface="Liberation Sans Narrow"/>
              </a:rPr>
              <a:t>при</a:t>
            </a:r>
            <a:r>
              <a:rPr sz="1600" spc="-100"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закупке  по </a:t>
            </a:r>
            <a:r>
              <a:rPr sz="1600" spc="-10" dirty="0">
                <a:solidFill>
                  <a:prstClr val="black"/>
                </a:solidFill>
                <a:latin typeface="Liberation Sans Narrow"/>
                <a:cs typeface="Liberation Sans Narrow"/>
              </a:rPr>
              <a:t>п.4 </a:t>
            </a:r>
            <a:r>
              <a:rPr sz="1600" spc="-5" dirty="0">
                <a:solidFill>
                  <a:prstClr val="black"/>
                </a:solidFill>
                <a:latin typeface="Liberation Sans Narrow"/>
                <a:cs typeface="Liberation Sans Narrow"/>
              </a:rPr>
              <a:t>ч.1</a:t>
            </a:r>
            <a:r>
              <a:rPr sz="1600" spc="-15" dirty="0">
                <a:solidFill>
                  <a:prstClr val="black"/>
                </a:solidFill>
                <a:latin typeface="Liberation Sans Narrow"/>
                <a:cs typeface="Liberation Sans Narrow"/>
              </a:rPr>
              <a:t> </a:t>
            </a:r>
            <a:r>
              <a:rPr sz="1600" spc="-10" dirty="0">
                <a:solidFill>
                  <a:prstClr val="black"/>
                </a:solidFill>
                <a:latin typeface="Liberation Sans Narrow"/>
                <a:cs typeface="Liberation Sans Narrow"/>
              </a:rPr>
              <a:t>ст.93</a:t>
            </a:r>
            <a:endParaRPr sz="1600">
              <a:solidFill>
                <a:prstClr val="black"/>
              </a:solidFill>
              <a:latin typeface="Liberation Sans Narrow"/>
              <a:cs typeface="Liberation Sans Narrow"/>
            </a:endParaRPr>
          </a:p>
        </p:txBody>
      </p:sp>
      <p:sp>
        <p:nvSpPr>
          <p:cNvPr id="5" name="object 5"/>
          <p:cNvSpPr/>
          <p:nvPr/>
        </p:nvSpPr>
        <p:spPr>
          <a:xfrm>
            <a:off x="5965952" y="4000500"/>
            <a:ext cx="203200" cy="1157605"/>
          </a:xfrm>
          <a:custGeom>
            <a:avLst/>
            <a:gdLst/>
            <a:ahLst/>
            <a:cxnLst/>
            <a:rect l="l" t="t" r="r" b="b"/>
            <a:pathLst>
              <a:path w="203200" h="1157604">
                <a:moveTo>
                  <a:pt x="15875" y="1036827"/>
                </a:moveTo>
                <a:lnTo>
                  <a:pt x="9398" y="1039494"/>
                </a:lnTo>
                <a:lnTo>
                  <a:pt x="2921" y="1042288"/>
                </a:lnTo>
                <a:lnTo>
                  <a:pt x="0" y="1049782"/>
                </a:lnTo>
                <a:lnTo>
                  <a:pt x="2721" y="1056386"/>
                </a:lnTo>
                <a:lnTo>
                  <a:pt x="45847" y="1157351"/>
                </a:lnTo>
                <a:lnTo>
                  <a:pt x="63809" y="1133856"/>
                </a:lnTo>
                <a:lnTo>
                  <a:pt x="61595" y="1133856"/>
                </a:lnTo>
                <a:lnTo>
                  <a:pt x="36449" y="1130808"/>
                </a:lnTo>
                <a:lnTo>
                  <a:pt x="42271" y="1084229"/>
                </a:lnTo>
                <a:lnTo>
                  <a:pt x="26035" y="1046226"/>
                </a:lnTo>
                <a:lnTo>
                  <a:pt x="23240" y="1039749"/>
                </a:lnTo>
                <a:lnTo>
                  <a:pt x="15875" y="1036827"/>
                </a:lnTo>
                <a:close/>
              </a:path>
              <a:path w="203200" h="1157604">
                <a:moveTo>
                  <a:pt x="42271" y="1084229"/>
                </a:moveTo>
                <a:lnTo>
                  <a:pt x="36449" y="1130808"/>
                </a:lnTo>
                <a:lnTo>
                  <a:pt x="61595" y="1133856"/>
                </a:lnTo>
                <a:lnTo>
                  <a:pt x="62404" y="1127379"/>
                </a:lnTo>
                <a:lnTo>
                  <a:pt x="60706" y="1127379"/>
                </a:lnTo>
                <a:lnTo>
                  <a:pt x="38988" y="1124585"/>
                </a:lnTo>
                <a:lnTo>
                  <a:pt x="52143" y="1107337"/>
                </a:lnTo>
                <a:lnTo>
                  <a:pt x="42271" y="1084229"/>
                </a:lnTo>
                <a:close/>
              </a:path>
              <a:path w="203200" h="1157604">
                <a:moveTo>
                  <a:pt x="104775" y="1047876"/>
                </a:moveTo>
                <a:lnTo>
                  <a:pt x="96774" y="1048893"/>
                </a:lnTo>
                <a:lnTo>
                  <a:pt x="91003" y="1056386"/>
                </a:lnTo>
                <a:lnTo>
                  <a:pt x="67413" y="1087316"/>
                </a:lnTo>
                <a:lnTo>
                  <a:pt x="61595" y="1133856"/>
                </a:lnTo>
                <a:lnTo>
                  <a:pt x="63809" y="1133856"/>
                </a:lnTo>
                <a:lnTo>
                  <a:pt x="112649" y="1069975"/>
                </a:lnTo>
                <a:lnTo>
                  <a:pt x="116967" y="1064387"/>
                </a:lnTo>
                <a:lnTo>
                  <a:pt x="115824" y="1056386"/>
                </a:lnTo>
                <a:lnTo>
                  <a:pt x="110236" y="1052195"/>
                </a:lnTo>
                <a:lnTo>
                  <a:pt x="104775" y="1047876"/>
                </a:lnTo>
                <a:close/>
              </a:path>
              <a:path w="203200" h="1157604">
                <a:moveTo>
                  <a:pt x="52143" y="1107337"/>
                </a:moveTo>
                <a:lnTo>
                  <a:pt x="38988" y="1124585"/>
                </a:lnTo>
                <a:lnTo>
                  <a:pt x="60706" y="1127379"/>
                </a:lnTo>
                <a:lnTo>
                  <a:pt x="52143" y="1107337"/>
                </a:lnTo>
                <a:close/>
              </a:path>
              <a:path w="203200" h="1157604">
                <a:moveTo>
                  <a:pt x="67413" y="1087316"/>
                </a:moveTo>
                <a:lnTo>
                  <a:pt x="52143" y="1107337"/>
                </a:lnTo>
                <a:lnTo>
                  <a:pt x="60706" y="1127379"/>
                </a:lnTo>
                <a:lnTo>
                  <a:pt x="62404" y="1127379"/>
                </a:lnTo>
                <a:lnTo>
                  <a:pt x="67413" y="1087316"/>
                </a:lnTo>
                <a:close/>
              </a:path>
              <a:path w="203200" h="1157604">
                <a:moveTo>
                  <a:pt x="177800" y="0"/>
                </a:moveTo>
                <a:lnTo>
                  <a:pt x="42271" y="1084229"/>
                </a:lnTo>
                <a:lnTo>
                  <a:pt x="52143" y="1107337"/>
                </a:lnTo>
                <a:lnTo>
                  <a:pt x="67413" y="1087316"/>
                </a:lnTo>
                <a:lnTo>
                  <a:pt x="202946" y="3175"/>
                </a:lnTo>
                <a:lnTo>
                  <a:pt x="177800" y="0"/>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718564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1692" y="1802129"/>
            <a:ext cx="5425440" cy="513080"/>
          </a:xfrm>
          <a:prstGeom prst="rect">
            <a:avLst/>
          </a:prstGeom>
        </p:spPr>
        <p:txBody>
          <a:bodyPr vert="horz" wrap="square" lIns="0" tIns="12065" rIns="0" bIns="0" rtlCol="0">
            <a:spAutoFit/>
          </a:bodyPr>
          <a:lstStyle/>
          <a:p>
            <a:pPr marL="12700">
              <a:spcBef>
                <a:spcPts val="95"/>
              </a:spcBef>
            </a:pPr>
            <a:r>
              <a:rPr sz="1600" b="1" spc="-5" dirty="0">
                <a:solidFill>
                  <a:srgbClr val="DC5823"/>
                </a:solidFill>
                <a:latin typeface="Liberation Sans Narrow"/>
                <a:cs typeface="Liberation Sans Narrow"/>
              </a:rPr>
              <a:t>ПОСТОЯННАЯ</a:t>
            </a:r>
            <a:r>
              <a:rPr sz="1600" b="1" spc="25" dirty="0">
                <a:solidFill>
                  <a:srgbClr val="DC5823"/>
                </a:solidFill>
                <a:latin typeface="Liberation Sans Narrow"/>
                <a:cs typeface="Liberation Sans Narrow"/>
              </a:rPr>
              <a:t> </a:t>
            </a:r>
            <a:r>
              <a:rPr sz="1600" b="1" spc="-5" dirty="0">
                <a:solidFill>
                  <a:srgbClr val="DC5823"/>
                </a:solidFill>
                <a:latin typeface="Liberation Sans Narrow"/>
                <a:cs typeface="Liberation Sans Narrow"/>
              </a:rPr>
              <a:t>ЧАСТЬ</a:t>
            </a:r>
            <a:endParaRPr sz="1600">
              <a:solidFill>
                <a:prstClr val="black"/>
              </a:solidFill>
              <a:latin typeface="Liberation Sans Narrow"/>
              <a:cs typeface="Liberation Sans Narrow"/>
            </a:endParaRPr>
          </a:p>
          <a:p>
            <a:pPr marL="12700"/>
            <a:r>
              <a:rPr sz="1600" spc="-5" dirty="0">
                <a:solidFill>
                  <a:prstClr val="black"/>
                </a:solidFill>
                <a:latin typeface="Liberation Sans Narrow"/>
                <a:cs typeface="Liberation Sans Narrow"/>
              </a:rPr>
              <a:t>не подлежащая изменению </a:t>
            </a:r>
            <a:r>
              <a:rPr sz="1600" spc="-10" dirty="0">
                <a:solidFill>
                  <a:prstClr val="black"/>
                </a:solidFill>
                <a:latin typeface="Liberation Sans Narrow"/>
                <a:cs typeface="Liberation Sans Narrow"/>
              </a:rPr>
              <a:t>при </a:t>
            </a:r>
            <a:r>
              <a:rPr sz="1600" spc="-5" dirty="0">
                <a:solidFill>
                  <a:prstClr val="black"/>
                </a:solidFill>
                <a:latin typeface="Liberation Sans Narrow"/>
                <a:cs typeface="Liberation Sans Narrow"/>
              </a:rPr>
              <a:t>их применении в конкретной</a:t>
            </a:r>
            <a:r>
              <a:rPr sz="1600" spc="35"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закупке;</a:t>
            </a:r>
            <a:endParaRPr sz="1600">
              <a:solidFill>
                <a:prstClr val="black"/>
              </a:solidFill>
              <a:latin typeface="Liberation Sans Narrow"/>
              <a:cs typeface="Liberation Sans Narrow"/>
            </a:endParaRPr>
          </a:p>
        </p:txBody>
      </p:sp>
      <p:sp>
        <p:nvSpPr>
          <p:cNvPr id="3" name="object 3"/>
          <p:cNvSpPr txBox="1"/>
          <p:nvPr/>
        </p:nvSpPr>
        <p:spPr>
          <a:xfrm>
            <a:off x="691692" y="2777743"/>
            <a:ext cx="7907020" cy="1732280"/>
          </a:xfrm>
          <a:prstGeom prst="rect">
            <a:avLst/>
          </a:prstGeom>
        </p:spPr>
        <p:txBody>
          <a:bodyPr vert="horz" wrap="square" lIns="0" tIns="12065" rIns="0" bIns="0" rtlCol="0">
            <a:spAutoFit/>
          </a:bodyPr>
          <a:lstStyle/>
          <a:p>
            <a:pPr marL="12700">
              <a:spcBef>
                <a:spcPts val="95"/>
              </a:spcBef>
            </a:pPr>
            <a:r>
              <a:rPr sz="1600" b="1" spc="-5" dirty="0">
                <a:solidFill>
                  <a:srgbClr val="DC5823"/>
                </a:solidFill>
                <a:latin typeface="Liberation Sans Narrow"/>
                <a:cs typeface="Liberation Sans Narrow"/>
              </a:rPr>
              <a:t>ПЕРЕМЕННАЯ</a:t>
            </a:r>
            <a:r>
              <a:rPr sz="1600" b="1" spc="5" dirty="0">
                <a:solidFill>
                  <a:srgbClr val="DC5823"/>
                </a:solidFill>
                <a:latin typeface="Liberation Sans Narrow"/>
                <a:cs typeface="Liberation Sans Narrow"/>
              </a:rPr>
              <a:t> </a:t>
            </a:r>
            <a:r>
              <a:rPr sz="1600" b="1" spc="-5" dirty="0">
                <a:solidFill>
                  <a:srgbClr val="DC5823"/>
                </a:solidFill>
                <a:latin typeface="Liberation Sans Narrow"/>
                <a:cs typeface="Liberation Sans Narrow"/>
              </a:rPr>
              <a:t>ЧАСТЬ</a:t>
            </a:r>
            <a:endParaRPr sz="1600">
              <a:solidFill>
                <a:prstClr val="black"/>
              </a:solidFill>
              <a:latin typeface="Liberation Sans Narrow"/>
              <a:cs typeface="Liberation Sans Narrow"/>
            </a:endParaRPr>
          </a:p>
          <a:p>
            <a:pPr marL="12700"/>
            <a:r>
              <a:rPr sz="1600" spc="-5" dirty="0">
                <a:solidFill>
                  <a:prstClr val="black"/>
                </a:solidFill>
                <a:latin typeface="Liberation Sans Narrow"/>
                <a:cs typeface="Liberation Sans Narrow"/>
              </a:rPr>
              <a:t>предусматривающая:</a:t>
            </a:r>
            <a:endParaRPr sz="1600">
              <a:solidFill>
                <a:prstClr val="black"/>
              </a:solidFill>
              <a:latin typeface="Liberation Sans Narrow"/>
              <a:cs typeface="Liberation Sans Narrow"/>
            </a:endParaRPr>
          </a:p>
          <a:p>
            <a:pPr marL="299085" marR="5080" indent="-286385" algn="just">
              <a:buFont typeface="Wingdings"/>
              <a:buChar char=""/>
              <a:tabLst>
                <a:tab pos="299720" algn="l"/>
              </a:tabLst>
            </a:pPr>
            <a:r>
              <a:rPr sz="1600" b="1" spc="-5" dirty="0">
                <a:solidFill>
                  <a:prstClr val="black"/>
                </a:solidFill>
                <a:latin typeface="Liberation Sans Narrow"/>
                <a:cs typeface="Liberation Sans Narrow"/>
              </a:rPr>
              <a:t>возможность </a:t>
            </a:r>
            <a:r>
              <a:rPr sz="1600" b="1" dirty="0">
                <a:solidFill>
                  <a:prstClr val="black"/>
                </a:solidFill>
                <a:latin typeface="Liberation Sans Narrow"/>
                <a:cs typeface="Liberation Sans Narrow"/>
              </a:rPr>
              <a:t>выбора </a:t>
            </a:r>
            <a:r>
              <a:rPr sz="1600" b="1" spc="-5" dirty="0">
                <a:solidFill>
                  <a:prstClr val="black"/>
                </a:solidFill>
                <a:latin typeface="Liberation Sans Narrow"/>
                <a:cs typeface="Liberation Sans Narrow"/>
              </a:rPr>
              <a:t>одного или нескольких вариантов </a:t>
            </a:r>
            <a:r>
              <a:rPr sz="1600" spc="-5" dirty="0">
                <a:solidFill>
                  <a:prstClr val="black"/>
                </a:solidFill>
                <a:latin typeface="Liberation Sans Narrow"/>
                <a:cs typeface="Liberation Sans Narrow"/>
              </a:rPr>
              <a:t>условий (данных) из </a:t>
            </a:r>
            <a:r>
              <a:rPr sz="1600" spc="-10" dirty="0">
                <a:solidFill>
                  <a:prstClr val="black"/>
                </a:solidFill>
                <a:latin typeface="Liberation Sans Narrow"/>
                <a:cs typeface="Liberation Sans Narrow"/>
              </a:rPr>
              <a:t>предлагаемого  </a:t>
            </a:r>
            <a:r>
              <a:rPr sz="1600" spc="-5" dirty="0">
                <a:solidFill>
                  <a:prstClr val="black"/>
                </a:solidFill>
                <a:latin typeface="Liberation Sans Narrow"/>
                <a:cs typeface="Liberation Sans Narrow"/>
              </a:rPr>
              <a:t>исчерпывающего перечня таких вариантов условий (данных), </a:t>
            </a:r>
            <a:r>
              <a:rPr sz="1600" spc="-10" dirty="0">
                <a:solidFill>
                  <a:prstClr val="black"/>
                </a:solidFill>
                <a:latin typeface="Liberation Sans Narrow"/>
                <a:cs typeface="Liberation Sans Narrow"/>
              </a:rPr>
              <a:t>определенных </a:t>
            </a:r>
            <a:r>
              <a:rPr sz="1600" spc="-5" dirty="0">
                <a:solidFill>
                  <a:prstClr val="black"/>
                </a:solidFill>
                <a:latin typeface="Liberation Sans Narrow"/>
                <a:cs typeface="Liberation Sans Narrow"/>
              </a:rPr>
              <a:t>в типовом  контракте, типовых условиях</a:t>
            </a:r>
            <a:r>
              <a:rPr sz="1600" spc="15"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контрактов,</a:t>
            </a:r>
            <a:endParaRPr sz="1600">
              <a:solidFill>
                <a:prstClr val="black"/>
              </a:solidFill>
              <a:latin typeface="Liberation Sans Narrow"/>
              <a:cs typeface="Liberation Sans Narrow"/>
            </a:endParaRPr>
          </a:p>
          <a:p>
            <a:pPr marL="299085" indent="-286385">
              <a:buFont typeface="Wingdings"/>
              <a:buChar char=""/>
              <a:tabLst>
                <a:tab pos="299720" algn="l"/>
              </a:tabLst>
            </a:pPr>
            <a:r>
              <a:rPr sz="1600" b="1" spc="-5" dirty="0">
                <a:solidFill>
                  <a:prstClr val="black"/>
                </a:solidFill>
                <a:latin typeface="Liberation Sans Narrow"/>
                <a:cs typeface="Liberation Sans Narrow"/>
              </a:rPr>
              <a:t>возможность</a:t>
            </a:r>
            <a:r>
              <a:rPr sz="1600" b="1" spc="135" dirty="0">
                <a:solidFill>
                  <a:prstClr val="black"/>
                </a:solidFill>
                <a:latin typeface="Liberation Sans Narrow"/>
                <a:cs typeface="Liberation Sans Narrow"/>
              </a:rPr>
              <a:t> </a:t>
            </a:r>
            <a:r>
              <a:rPr sz="1600" b="1" spc="-5" dirty="0">
                <a:solidFill>
                  <a:prstClr val="black"/>
                </a:solidFill>
                <a:latin typeface="Liberation Sans Narrow"/>
                <a:cs typeface="Liberation Sans Narrow"/>
              </a:rPr>
              <a:t>внесения</a:t>
            </a:r>
            <a:r>
              <a:rPr sz="1600" b="1" spc="145" dirty="0">
                <a:solidFill>
                  <a:prstClr val="black"/>
                </a:solidFill>
                <a:latin typeface="Liberation Sans Narrow"/>
                <a:cs typeface="Liberation Sans Narrow"/>
              </a:rPr>
              <a:t> </a:t>
            </a:r>
            <a:r>
              <a:rPr sz="1600" b="1" spc="-5" dirty="0">
                <a:solidFill>
                  <a:prstClr val="black"/>
                </a:solidFill>
                <a:latin typeface="Liberation Sans Narrow"/>
                <a:cs typeface="Liberation Sans Narrow"/>
              </a:rPr>
              <a:t>информации</a:t>
            </a:r>
            <a:r>
              <a:rPr sz="1600" b="1" spc="150" dirty="0">
                <a:solidFill>
                  <a:prstClr val="black"/>
                </a:solidFill>
                <a:latin typeface="Liberation Sans Narrow"/>
                <a:cs typeface="Liberation Sans Narrow"/>
              </a:rPr>
              <a:t> </a:t>
            </a:r>
            <a:r>
              <a:rPr sz="1600" b="1" spc="-5" dirty="0">
                <a:solidFill>
                  <a:prstClr val="black"/>
                </a:solidFill>
                <a:latin typeface="Liberation Sans Narrow"/>
                <a:cs typeface="Liberation Sans Narrow"/>
              </a:rPr>
              <a:t>об</a:t>
            </a:r>
            <a:r>
              <a:rPr sz="1600" b="1" spc="140" dirty="0">
                <a:solidFill>
                  <a:prstClr val="black"/>
                </a:solidFill>
                <a:latin typeface="Liberation Sans Narrow"/>
                <a:cs typeface="Liberation Sans Narrow"/>
              </a:rPr>
              <a:t> </a:t>
            </a:r>
            <a:r>
              <a:rPr sz="1600" b="1" spc="-5" dirty="0">
                <a:solidFill>
                  <a:prstClr val="black"/>
                </a:solidFill>
                <a:latin typeface="Liberation Sans Narrow"/>
                <a:cs typeface="Liberation Sans Narrow"/>
              </a:rPr>
              <a:t>условиях</a:t>
            </a:r>
            <a:r>
              <a:rPr sz="1600" b="1" spc="155"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(данных)</a:t>
            </a:r>
            <a:r>
              <a:rPr sz="1600" spc="145"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конкретной</a:t>
            </a:r>
            <a:r>
              <a:rPr sz="1600" spc="140"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закупки,</a:t>
            </a:r>
            <a:r>
              <a:rPr sz="1600" spc="150" dirty="0">
                <a:solidFill>
                  <a:prstClr val="black"/>
                </a:solidFill>
                <a:latin typeface="Liberation Sans Narrow"/>
                <a:cs typeface="Liberation Sans Narrow"/>
              </a:rPr>
              <a:t> </a:t>
            </a:r>
            <a:r>
              <a:rPr sz="1600" spc="-5" dirty="0">
                <a:solidFill>
                  <a:prstClr val="black"/>
                </a:solidFill>
                <a:latin typeface="Liberation Sans Narrow"/>
                <a:cs typeface="Liberation Sans Narrow"/>
              </a:rPr>
              <a:t>содержании</a:t>
            </a:r>
            <a:endParaRPr sz="1600">
              <a:solidFill>
                <a:prstClr val="black"/>
              </a:solidFill>
              <a:latin typeface="Liberation Sans Narrow"/>
              <a:cs typeface="Liberation Sans Narrow"/>
            </a:endParaRPr>
          </a:p>
          <a:p>
            <a:pPr marL="299085"/>
            <a:r>
              <a:rPr sz="1600" spc="-5" dirty="0">
                <a:solidFill>
                  <a:prstClr val="black"/>
                </a:solidFill>
                <a:latin typeface="Liberation Sans Narrow"/>
                <a:cs typeface="Liberation Sans Narrow"/>
              </a:rPr>
              <a:t>таких условий (данных) и порядке определения такого содержания</a:t>
            </a:r>
            <a:endParaRPr sz="1600">
              <a:solidFill>
                <a:prstClr val="black"/>
              </a:solidFill>
              <a:latin typeface="Liberation Sans Narrow"/>
              <a:cs typeface="Liberation Sans Narrow"/>
            </a:endParaRPr>
          </a:p>
        </p:txBody>
      </p:sp>
      <p:sp>
        <p:nvSpPr>
          <p:cNvPr id="4" name="object 4"/>
          <p:cNvSpPr txBox="1">
            <a:spLocks noGrp="1"/>
          </p:cNvSpPr>
          <p:nvPr>
            <p:ph type="title"/>
          </p:nvPr>
        </p:nvSpPr>
        <p:spPr>
          <a:xfrm>
            <a:off x="435965" y="381381"/>
            <a:ext cx="5595620" cy="321242"/>
          </a:xfrm>
          <a:prstGeom prst="rect">
            <a:avLst/>
          </a:prstGeom>
        </p:spPr>
        <p:txBody>
          <a:bodyPr vert="horz" wrap="square" lIns="0" tIns="13335" rIns="0" bIns="0" rtlCol="0">
            <a:spAutoFit/>
          </a:bodyPr>
          <a:lstStyle/>
          <a:p>
            <a:pPr marL="12700">
              <a:lnSpc>
                <a:spcPct val="100000"/>
              </a:lnSpc>
              <a:spcBef>
                <a:spcPts val="105"/>
              </a:spcBef>
            </a:pPr>
            <a:r>
              <a:rPr lang="ru-RU" sz="2000" dirty="0" smtClean="0"/>
              <a:t>                </a:t>
            </a:r>
            <a:r>
              <a:rPr sz="2000" dirty="0" err="1" smtClean="0"/>
              <a:t>Содержание</a:t>
            </a:r>
            <a:r>
              <a:rPr sz="2000" dirty="0" smtClean="0"/>
              <a:t> </a:t>
            </a:r>
            <a:r>
              <a:rPr sz="2000" dirty="0"/>
              <a:t>типовых</a:t>
            </a:r>
            <a:r>
              <a:rPr sz="2000" spc="-70" dirty="0"/>
              <a:t> </a:t>
            </a:r>
            <a:r>
              <a:rPr sz="2000" spc="-5" dirty="0"/>
              <a:t>контрактов</a:t>
            </a:r>
          </a:p>
        </p:txBody>
      </p:sp>
      <p:sp>
        <p:nvSpPr>
          <p:cNvPr id="5" name="object 5"/>
          <p:cNvSpPr txBox="1"/>
          <p:nvPr/>
        </p:nvSpPr>
        <p:spPr>
          <a:xfrm>
            <a:off x="6516751" y="1773301"/>
            <a:ext cx="2376805" cy="368300"/>
          </a:xfrm>
          <a:prstGeom prst="rect">
            <a:avLst/>
          </a:prstGeom>
          <a:ln w="25400">
            <a:solidFill>
              <a:srgbClr val="797979"/>
            </a:solidFill>
          </a:ln>
        </p:spPr>
        <p:txBody>
          <a:bodyPr vert="horz" wrap="square" lIns="0" tIns="40005" rIns="0" bIns="0" rtlCol="0">
            <a:spAutoFit/>
          </a:bodyPr>
          <a:lstStyle/>
          <a:p>
            <a:pPr marL="92075">
              <a:spcBef>
                <a:spcPts val="315"/>
              </a:spcBef>
            </a:pPr>
            <a:r>
              <a:rPr i="1" spc="-5" dirty="0">
                <a:solidFill>
                  <a:prstClr val="black"/>
                </a:solidFill>
                <a:latin typeface="Liberation Sans Narrow"/>
                <a:cs typeface="Liberation Sans Narrow"/>
              </a:rPr>
              <a:t>Менять</a:t>
            </a:r>
            <a:r>
              <a:rPr i="1" spc="-15" dirty="0">
                <a:solidFill>
                  <a:prstClr val="black"/>
                </a:solidFill>
                <a:latin typeface="Liberation Sans Narrow"/>
                <a:cs typeface="Liberation Sans Narrow"/>
              </a:rPr>
              <a:t> </a:t>
            </a:r>
            <a:r>
              <a:rPr i="1" spc="-5" dirty="0">
                <a:solidFill>
                  <a:prstClr val="black"/>
                </a:solidFill>
                <a:latin typeface="Liberation Sans Narrow"/>
                <a:cs typeface="Liberation Sans Narrow"/>
              </a:rPr>
              <a:t>нельзя!</a:t>
            </a:r>
            <a:endParaRPr>
              <a:solidFill>
                <a:prstClr val="black"/>
              </a:solidFill>
              <a:latin typeface="Liberation Sans Narrow"/>
              <a:cs typeface="Liberation Sans Narrow"/>
            </a:endParaRPr>
          </a:p>
        </p:txBody>
      </p:sp>
      <p:sp>
        <p:nvSpPr>
          <p:cNvPr id="6" name="object 6"/>
          <p:cNvSpPr/>
          <p:nvPr/>
        </p:nvSpPr>
        <p:spPr>
          <a:xfrm>
            <a:off x="5951473" y="1884172"/>
            <a:ext cx="565785" cy="118110"/>
          </a:xfrm>
          <a:custGeom>
            <a:avLst/>
            <a:gdLst/>
            <a:ahLst/>
            <a:cxnLst/>
            <a:rect l="l" t="t" r="r" b="b"/>
            <a:pathLst>
              <a:path w="565784" h="118110">
                <a:moveTo>
                  <a:pt x="101091" y="0"/>
                </a:moveTo>
                <a:lnTo>
                  <a:pt x="0" y="58927"/>
                </a:lnTo>
                <a:lnTo>
                  <a:pt x="101091" y="117855"/>
                </a:lnTo>
                <a:lnTo>
                  <a:pt x="108838" y="115824"/>
                </a:lnTo>
                <a:lnTo>
                  <a:pt x="112395" y="109727"/>
                </a:lnTo>
                <a:lnTo>
                  <a:pt x="115950" y="103758"/>
                </a:lnTo>
                <a:lnTo>
                  <a:pt x="113918" y="95885"/>
                </a:lnTo>
                <a:lnTo>
                  <a:pt x="107823" y="92455"/>
                </a:lnTo>
                <a:lnTo>
                  <a:pt x="72117" y="71627"/>
                </a:lnTo>
                <a:lnTo>
                  <a:pt x="25146" y="71627"/>
                </a:lnTo>
                <a:lnTo>
                  <a:pt x="25146" y="46227"/>
                </a:lnTo>
                <a:lnTo>
                  <a:pt x="72117" y="46227"/>
                </a:lnTo>
                <a:lnTo>
                  <a:pt x="107823" y="25400"/>
                </a:lnTo>
                <a:lnTo>
                  <a:pt x="113918" y="21970"/>
                </a:lnTo>
                <a:lnTo>
                  <a:pt x="115950" y="14097"/>
                </a:lnTo>
                <a:lnTo>
                  <a:pt x="112395" y="8127"/>
                </a:lnTo>
                <a:lnTo>
                  <a:pt x="108838" y="2031"/>
                </a:lnTo>
                <a:lnTo>
                  <a:pt x="101091" y="0"/>
                </a:lnTo>
                <a:close/>
              </a:path>
              <a:path w="565784" h="118110">
                <a:moveTo>
                  <a:pt x="72117" y="46227"/>
                </a:moveTo>
                <a:lnTo>
                  <a:pt x="25146" y="46227"/>
                </a:lnTo>
                <a:lnTo>
                  <a:pt x="25146" y="71627"/>
                </a:lnTo>
                <a:lnTo>
                  <a:pt x="72117" y="71627"/>
                </a:lnTo>
                <a:lnTo>
                  <a:pt x="69069" y="69850"/>
                </a:lnTo>
                <a:lnTo>
                  <a:pt x="31623" y="69850"/>
                </a:lnTo>
                <a:lnTo>
                  <a:pt x="31623" y="48005"/>
                </a:lnTo>
                <a:lnTo>
                  <a:pt x="69069" y="48005"/>
                </a:lnTo>
                <a:lnTo>
                  <a:pt x="72117" y="46227"/>
                </a:lnTo>
                <a:close/>
              </a:path>
              <a:path w="565784" h="118110">
                <a:moveTo>
                  <a:pt x="565276" y="46227"/>
                </a:moveTo>
                <a:lnTo>
                  <a:pt x="72117" y="46227"/>
                </a:lnTo>
                <a:lnTo>
                  <a:pt x="50346" y="58927"/>
                </a:lnTo>
                <a:lnTo>
                  <a:pt x="72117" y="71627"/>
                </a:lnTo>
                <a:lnTo>
                  <a:pt x="565276" y="71627"/>
                </a:lnTo>
                <a:lnTo>
                  <a:pt x="565276" y="46227"/>
                </a:lnTo>
                <a:close/>
              </a:path>
              <a:path w="565784" h="118110">
                <a:moveTo>
                  <a:pt x="31623" y="48005"/>
                </a:moveTo>
                <a:lnTo>
                  <a:pt x="31623" y="69850"/>
                </a:lnTo>
                <a:lnTo>
                  <a:pt x="50346" y="58927"/>
                </a:lnTo>
                <a:lnTo>
                  <a:pt x="31623" y="48005"/>
                </a:lnTo>
                <a:close/>
              </a:path>
              <a:path w="565784" h="118110">
                <a:moveTo>
                  <a:pt x="50346" y="58927"/>
                </a:moveTo>
                <a:lnTo>
                  <a:pt x="31623" y="69850"/>
                </a:lnTo>
                <a:lnTo>
                  <a:pt x="69069" y="69850"/>
                </a:lnTo>
                <a:lnTo>
                  <a:pt x="50346" y="58927"/>
                </a:lnTo>
                <a:close/>
              </a:path>
              <a:path w="565784" h="118110">
                <a:moveTo>
                  <a:pt x="69069" y="48005"/>
                </a:moveTo>
                <a:lnTo>
                  <a:pt x="31623" y="48005"/>
                </a:lnTo>
                <a:lnTo>
                  <a:pt x="50346" y="58927"/>
                </a:lnTo>
                <a:lnTo>
                  <a:pt x="69069" y="48005"/>
                </a:lnTo>
                <a:close/>
              </a:path>
            </a:pathLst>
          </a:custGeom>
          <a:solidFill>
            <a:srgbClr val="797979"/>
          </a:solidFill>
        </p:spPr>
        <p:txBody>
          <a:bodyPr wrap="square" lIns="0" tIns="0" rIns="0" bIns="0" rtlCol="0"/>
          <a:lstStyle/>
          <a:p>
            <a:endParaRPr>
              <a:solidFill>
                <a:prstClr val="black"/>
              </a:solidFill>
            </a:endParaRPr>
          </a:p>
        </p:txBody>
      </p:sp>
      <p:sp>
        <p:nvSpPr>
          <p:cNvPr id="7" name="object 7"/>
          <p:cNvSpPr txBox="1"/>
          <p:nvPr/>
        </p:nvSpPr>
        <p:spPr>
          <a:xfrm>
            <a:off x="6516751" y="4868862"/>
            <a:ext cx="2376805" cy="370205"/>
          </a:xfrm>
          <a:prstGeom prst="rect">
            <a:avLst/>
          </a:prstGeom>
          <a:ln w="25400">
            <a:solidFill>
              <a:srgbClr val="797979"/>
            </a:solidFill>
          </a:ln>
        </p:spPr>
        <p:txBody>
          <a:bodyPr vert="horz" wrap="square" lIns="0" tIns="40640" rIns="0" bIns="0" rtlCol="0">
            <a:spAutoFit/>
          </a:bodyPr>
          <a:lstStyle/>
          <a:p>
            <a:pPr marL="92075">
              <a:spcBef>
                <a:spcPts val="320"/>
              </a:spcBef>
            </a:pPr>
            <a:r>
              <a:rPr i="1" spc="-5" dirty="0">
                <a:solidFill>
                  <a:prstClr val="black"/>
                </a:solidFill>
                <a:latin typeface="Liberation Sans Narrow"/>
                <a:cs typeface="Liberation Sans Narrow"/>
              </a:rPr>
              <a:t>Менять</a:t>
            </a:r>
            <a:r>
              <a:rPr i="1" spc="-10" dirty="0">
                <a:solidFill>
                  <a:prstClr val="black"/>
                </a:solidFill>
                <a:latin typeface="Liberation Sans Narrow"/>
                <a:cs typeface="Liberation Sans Narrow"/>
              </a:rPr>
              <a:t> </a:t>
            </a:r>
            <a:r>
              <a:rPr i="1" spc="-5" dirty="0">
                <a:solidFill>
                  <a:prstClr val="black"/>
                </a:solidFill>
                <a:latin typeface="Liberation Sans Narrow"/>
                <a:cs typeface="Liberation Sans Narrow"/>
              </a:rPr>
              <a:t>можно!</a:t>
            </a:r>
            <a:endParaRPr>
              <a:solidFill>
                <a:prstClr val="black"/>
              </a:solidFill>
              <a:latin typeface="Liberation Sans Narrow"/>
              <a:cs typeface="Liberation Sans Narrow"/>
            </a:endParaRPr>
          </a:p>
        </p:txBody>
      </p:sp>
      <p:sp>
        <p:nvSpPr>
          <p:cNvPr id="8" name="object 8"/>
          <p:cNvSpPr/>
          <p:nvPr/>
        </p:nvSpPr>
        <p:spPr>
          <a:xfrm>
            <a:off x="6816470" y="4284598"/>
            <a:ext cx="118110" cy="584835"/>
          </a:xfrm>
          <a:custGeom>
            <a:avLst/>
            <a:gdLst/>
            <a:ahLst/>
            <a:cxnLst/>
            <a:rect l="l" t="t" r="r" b="b"/>
            <a:pathLst>
              <a:path w="118109" h="584835">
                <a:moveTo>
                  <a:pt x="58991" y="50455"/>
                </a:moveTo>
                <a:lnTo>
                  <a:pt x="46354" y="72117"/>
                </a:lnTo>
                <a:lnTo>
                  <a:pt x="46227" y="584326"/>
                </a:lnTo>
                <a:lnTo>
                  <a:pt x="71627" y="584326"/>
                </a:lnTo>
                <a:lnTo>
                  <a:pt x="71627" y="72117"/>
                </a:lnTo>
                <a:lnTo>
                  <a:pt x="58991" y="50455"/>
                </a:lnTo>
                <a:close/>
              </a:path>
              <a:path w="118109" h="584835">
                <a:moveTo>
                  <a:pt x="58927" y="0"/>
                </a:moveTo>
                <a:lnTo>
                  <a:pt x="0" y="101092"/>
                </a:lnTo>
                <a:lnTo>
                  <a:pt x="2031" y="108838"/>
                </a:lnTo>
                <a:lnTo>
                  <a:pt x="14224" y="115950"/>
                </a:lnTo>
                <a:lnTo>
                  <a:pt x="21971" y="113918"/>
                </a:lnTo>
                <a:lnTo>
                  <a:pt x="46227" y="72335"/>
                </a:lnTo>
                <a:lnTo>
                  <a:pt x="46227" y="25145"/>
                </a:lnTo>
                <a:lnTo>
                  <a:pt x="73618" y="25145"/>
                </a:lnTo>
                <a:lnTo>
                  <a:pt x="58927" y="0"/>
                </a:lnTo>
                <a:close/>
              </a:path>
              <a:path w="118109" h="584835">
                <a:moveTo>
                  <a:pt x="73618" y="25145"/>
                </a:moveTo>
                <a:lnTo>
                  <a:pt x="71627" y="25145"/>
                </a:lnTo>
                <a:lnTo>
                  <a:pt x="71754" y="72335"/>
                </a:lnTo>
                <a:lnTo>
                  <a:pt x="96011" y="113918"/>
                </a:lnTo>
                <a:lnTo>
                  <a:pt x="103758" y="115950"/>
                </a:lnTo>
                <a:lnTo>
                  <a:pt x="115950" y="108838"/>
                </a:lnTo>
                <a:lnTo>
                  <a:pt x="117982" y="101092"/>
                </a:lnTo>
                <a:lnTo>
                  <a:pt x="73618" y="25145"/>
                </a:lnTo>
                <a:close/>
              </a:path>
              <a:path w="118109" h="584835">
                <a:moveTo>
                  <a:pt x="71627" y="25145"/>
                </a:moveTo>
                <a:lnTo>
                  <a:pt x="46227" y="25145"/>
                </a:lnTo>
                <a:lnTo>
                  <a:pt x="46227" y="72335"/>
                </a:lnTo>
                <a:lnTo>
                  <a:pt x="58991" y="50455"/>
                </a:lnTo>
                <a:lnTo>
                  <a:pt x="48005" y="31623"/>
                </a:lnTo>
                <a:lnTo>
                  <a:pt x="71627" y="31623"/>
                </a:lnTo>
                <a:lnTo>
                  <a:pt x="71627" y="25145"/>
                </a:lnTo>
                <a:close/>
              </a:path>
              <a:path w="118109" h="584835">
                <a:moveTo>
                  <a:pt x="71627" y="31623"/>
                </a:moveTo>
                <a:lnTo>
                  <a:pt x="69976" y="31623"/>
                </a:lnTo>
                <a:lnTo>
                  <a:pt x="58991" y="50455"/>
                </a:lnTo>
                <a:lnTo>
                  <a:pt x="71627" y="72117"/>
                </a:lnTo>
                <a:lnTo>
                  <a:pt x="71627" y="31623"/>
                </a:lnTo>
                <a:close/>
              </a:path>
              <a:path w="118109" h="584835">
                <a:moveTo>
                  <a:pt x="69976" y="31623"/>
                </a:moveTo>
                <a:lnTo>
                  <a:pt x="48005" y="31623"/>
                </a:lnTo>
                <a:lnTo>
                  <a:pt x="58991" y="50455"/>
                </a:lnTo>
                <a:lnTo>
                  <a:pt x="69976" y="31623"/>
                </a:lnTo>
                <a:close/>
              </a:path>
            </a:pathLst>
          </a:custGeom>
          <a:solidFill>
            <a:srgbClr val="797979"/>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789023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692" y="458165"/>
            <a:ext cx="7192645" cy="321242"/>
          </a:xfrm>
          <a:prstGeom prst="rect">
            <a:avLst/>
          </a:prstGeom>
        </p:spPr>
        <p:txBody>
          <a:bodyPr vert="horz" wrap="square" lIns="0" tIns="13335" rIns="0" bIns="0" rtlCol="0">
            <a:spAutoFit/>
          </a:bodyPr>
          <a:lstStyle/>
          <a:p>
            <a:pPr marL="12700">
              <a:lnSpc>
                <a:spcPct val="100000"/>
              </a:lnSpc>
              <a:spcBef>
                <a:spcPts val="105"/>
              </a:spcBef>
            </a:pPr>
            <a:r>
              <a:rPr lang="ru-RU" sz="2000" dirty="0" smtClean="0"/>
              <a:t>            </a:t>
            </a:r>
            <a:r>
              <a:rPr sz="2000" dirty="0" err="1" smtClean="0"/>
              <a:t>Название</a:t>
            </a:r>
            <a:r>
              <a:rPr sz="2000" dirty="0" smtClean="0"/>
              <a:t> </a:t>
            </a:r>
            <a:r>
              <a:rPr sz="2000" dirty="0"/>
              <a:t>и </a:t>
            </a:r>
            <a:r>
              <a:rPr sz="2000" spc="-5" dirty="0"/>
              <a:t>преамбула </a:t>
            </a:r>
            <a:r>
              <a:rPr sz="2000" dirty="0"/>
              <a:t>Типового</a:t>
            </a:r>
            <a:r>
              <a:rPr sz="2000" spc="-70" dirty="0"/>
              <a:t> </a:t>
            </a:r>
            <a:r>
              <a:rPr sz="2000" spc="-5" dirty="0"/>
              <a:t>контракта</a:t>
            </a:r>
          </a:p>
        </p:txBody>
      </p:sp>
      <p:sp>
        <p:nvSpPr>
          <p:cNvPr id="3" name="object 3"/>
          <p:cNvSpPr/>
          <p:nvPr/>
        </p:nvSpPr>
        <p:spPr>
          <a:xfrm>
            <a:off x="611187" y="3357626"/>
            <a:ext cx="3745229" cy="2951480"/>
          </a:xfrm>
          <a:custGeom>
            <a:avLst/>
            <a:gdLst/>
            <a:ahLst/>
            <a:cxnLst/>
            <a:rect l="l" t="t" r="r" b="b"/>
            <a:pathLst>
              <a:path w="3745229" h="2951479">
                <a:moveTo>
                  <a:pt x="0" y="2951099"/>
                </a:moveTo>
                <a:lnTo>
                  <a:pt x="3744849" y="2951099"/>
                </a:lnTo>
                <a:lnTo>
                  <a:pt x="3744849" y="0"/>
                </a:lnTo>
                <a:lnTo>
                  <a:pt x="0" y="0"/>
                </a:lnTo>
                <a:lnTo>
                  <a:pt x="0" y="2951099"/>
                </a:lnTo>
                <a:close/>
              </a:path>
            </a:pathLst>
          </a:custGeom>
          <a:ln w="25400">
            <a:solidFill>
              <a:srgbClr val="797979"/>
            </a:solidFill>
          </a:ln>
        </p:spPr>
        <p:txBody>
          <a:bodyPr wrap="square" lIns="0" tIns="0" rIns="0" bIns="0" rtlCol="0"/>
          <a:lstStyle/>
          <a:p>
            <a:endParaRPr>
              <a:solidFill>
                <a:prstClr val="black"/>
              </a:solidFill>
            </a:endParaRPr>
          </a:p>
        </p:txBody>
      </p:sp>
      <p:sp>
        <p:nvSpPr>
          <p:cNvPr id="4" name="object 4"/>
          <p:cNvSpPr txBox="1"/>
          <p:nvPr/>
        </p:nvSpPr>
        <p:spPr>
          <a:xfrm>
            <a:off x="690168" y="3388233"/>
            <a:ext cx="3578225" cy="2586355"/>
          </a:xfrm>
          <a:prstGeom prst="rect">
            <a:avLst/>
          </a:prstGeom>
        </p:spPr>
        <p:txBody>
          <a:bodyPr vert="horz" wrap="square" lIns="0" tIns="12700" rIns="0" bIns="0" rtlCol="0">
            <a:spAutoFit/>
          </a:bodyPr>
          <a:lstStyle/>
          <a:p>
            <a:pPr marL="12700">
              <a:spcBef>
                <a:spcPts val="100"/>
              </a:spcBef>
              <a:tabLst>
                <a:tab pos="815340" algn="l"/>
                <a:tab pos="1570990" algn="l"/>
              </a:tabLst>
            </a:pPr>
            <a:r>
              <a:rPr sz="1200" u="sng" dirty="0">
                <a:solidFill>
                  <a:prstClr val="black"/>
                </a:solidFill>
                <a:uFill>
                  <a:solidFill>
                    <a:srgbClr val="000000"/>
                  </a:solidFill>
                </a:uFill>
                <a:latin typeface="Times New Roman"/>
                <a:cs typeface="Times New Roman"/>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именуем</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дальнейшем "Заказчик", </a:t>
            </a:r>
            <a:r>
              <a:rPr sz="1200" dirty="0">
                <a:solidFill>
                  <a:prstClr val="black"/>
                </a:solidFill>
                <a:latin typeface="Liberation Sans Narrow"/>
                <a:cs typeface="Liberation Sans Narrow"/>
              </a:rPr>
              <a:t>в</a:t>
            </a:r>
            <a:r>
              <a:rPr sz="1200" spc="-50" dirty="0">
                <a:solidFill>
                  <a:prstClr val="black"/>
                </a:solidFill>
                <a:latin typeface="Liberation Sans Narrow"/>
                <a:cs typeface="Liberation Sans Narrow"/>
              </a:rPr>
              <a:t> </a:t>
            </a:r>
            <a:r>
              <a:rPr sz="1200" dirty="0">
                <a:solidFill>
                  <a:prstClr val="black"/>
                </a:solidFill>
                <a:latin typeface="Liberation Sans Narrow"/>
                <a:cs typeface="Liberation Sans Narrow"/>
              </a:rPr>
              <a:t>лице</a:t>
            </a:r>
            <a:endParaRPr sz="1200">
              <a:solidFill>
                <a:prstClr val="black"/>
              </a:solidFill>
              <a:latin typeface="Liberation Sans Narrow"/>
              <a:cs typeface="Liberation Sans Narrow"/>
            </a:endParaRPr>
          </a:p>
          <a:p>
            <a:pPr marL="12700" marR="5080">
              <a:tabLst>
                <a:tab pos="502920" algn="l"/>
                <a:tab pos="1183640" algn="l"/>
                <a:tab pos="1271905" algn="l"/>
                <a:tab pos="1896110" algn="l"/>
                <a:tab pos="2621280" algn="l"/>
                <a:tab pos="2670175" algn="l"/>
              </a:tabLst>
            </a:pPr>
            <a:r>
              <a:rPr sz="1200" u="sng" dirty="0">
                <a:solidFill>
                  <a:prstClr val="black"/>
                </a:solidFill>
                <a:uFill>
                  <a:solidFill>
                    <a:srgbClr val="000000"/>
                  </a:solidFill>
                </a:uFill>
                <a:latin typeface="Times New Roman"/>
                <a:cs typeface="Times New Roman"/>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действующего</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на</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основании</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с </a:t>
            </a:r>
            <a:r>
              <a:rPr sz="1200" spc="-5" dirty="0">
                <a:solidFill>
                  <a:prstClr val="black"/>
                </a:solidFill>
                <a:latin typeface="Liberation Sans Narrow"/>
                <a:cs typeface="Liberation Sans Narrow"/>
              </a:rPr>
              <a:t>одной  стороны</a:t>
            </a:r>
            <a:r>
              <a:rPr sz="1200" spc="-10" dirty="0">
                <a:solidFill>
                  <a:prstClr val="black"/>
                </a:solidFill>
                <a:latin typeface="Liberation Sans Narrow"/>
                <a:cs typeface="Liberation Sans Narrow"/>
              </a:rPr>
              <a:t> </a:t>
            </a:r>
            <a:r>
              <a:rPr sz="1200" dirty="0">
                <a:solidFill>
                  <a:prstClr val="black"/>
                </a:solidFill>
                <a:latin typeface="Liberation Sans Narrow"/>
                <a:cs typeface="Liberation Sans Narrow"/>
              </a:rPr>
              <a:t>и</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именуемое </a:t>
            </a:r>
            <a:r>
              <a:rPr sz="1200" dirty="0">
                <a:solidFill>
                  <a:prstClr val="black"/>
                </a:solidFill>
                <a:latin typeface="Liberation Sans Narrow"/>
                <a:cs typeface="Liberation Sans Narrow"/>
              </a:rPr>
              <a:t>в дальнейшем  </a:t>
            </a:r>
            <a:r>
              <a:rPr sz="1200" spc="-5" dirty="0">
                <a:solidFill>
                  <a:prstClr val="black"/>
                </a:solidFill>
                <a:latin typeface="Liberation Sans Narrow"/>
                <a:cs typeface="Liberation Sans Narrow"/>
              </a:rPr>
              <a:t>"Поставщик",</a:t>
            </a:r>
            <a:r>
              <a:rPr sz="1200" dirty="0">
                <a:solidFill>
                  <a:prstClr val="black"/>
                </a:solidFill>
                <a:latin typeface="Liberation Sans Narrow"/>
                <a:cs typeface="Liberation Sans Narrow"/>
              </a:rPr>
              <a:t> в</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лице</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действующего </a:t>
            </a:r>
            <a:r>
              <a:rPr sz="1200" dirty="0">
                <a:solidFill>
                  <a:prstClr val="black"/>
                </a:solidFill>
                <a:latin typeface="Liberation Sans Narrow"/>
                <a:cs typeface="Liberation Sans Narrow"/>
              </a:rPr>
              <a:t>на  </a:t>
            </a:r>
            <a:r>
              <a:rPr sz="1200" spc="-5" dirty="0">
                <a:solidFill>
                  <a:prstClr val="black"/>
                </a:solidFill>
                <a:latin typeface="Liberation Sans Narrow"/>
                <a:cs typeface="Liberation Sans Narrow"/>
              </a:rPr>
              <a:t>основании</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с </a:t>
            </a:r>
            <a:r>
              <a:rPr sz="1200" spc="-5" dirty="0">
                <a:solidFill>
                  <a:prstClr val="black"/>
                </a:solidFill>
                <a:latin typeface="Liberation Sans Narrow"/>
                <a:cs typeface="Liberation Sans Narrow"/>
              </a:rPr>
              <a:t>другой стороны, </a:t>
            </a:r>
            <a:r>
              <a:rPr sz="1200" dirty="0">
                <a:solidFill>
                  <a:prstClr val="black"/>
                </a:solidFill>
                <a:latin typeface="Liberation Sans Narrow"/>
                <a:cs typeface="Liberation Sans Narrow"/>
              </a:rPr>
              <a:t>здесь и далее  </a:t>
            </a:r>
            <a:r>
              <a:rPr sz="1200" spc="-5" dirty="0">
                <a:solidFill>
                  <a:prstClr val="black"/>
                </a:solidFill>
                <a:latin typeface="Liberation Sans Narrow"/>
                <a:cs typeface="Liberation Sans Narrow"/>
              </a:rPr>
              <a:t>именуемые "Стороны",</a:t>
            </a:r>
            <a:r>
              <a:rPr sz="1200" spc="20" dirty="0">
                <a:solidFill>
                  <a:prstClr val="black"/>
                </a:solidFill>
                <a:latin typeface="Liberation Sans Narrow"/>
                <a:cs typeface="Liberation Sans Narrow"/>
              </a:rPr>
              <a:t> </a:t>
            </a:r>
            <a:r>
              <a:rPr sz="1200" dirty="0">
                <a:solidFill>
                  <a:prstClr val="black"/>
                </a:solidFill>
                <a:latin typeface="Liberation Sans Narrow"/>
                <a:cs typeface="Liberation Sans Narrow"/>
              </a:rPr>
              <a:t>в</a:t>
            </a:r>
            <a:r>
              <a:rPr sz="1200" spc="1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порядке</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Федерального  закона от 5 </a:t>
            </a:r>
            <a:r>
              <a:rPr sz="1200" spc="-5" dirty="0">
                <a:solidFill>
                  <a:prstClr val="black"/>
                </a:solidFill>
                <a:latin typeface="Liberation Sans Narrow"/>
                <a:cs typeface="Liberation Sans Narrow"/>
              </a:rPr>
              <a:t>апреля </a:t>
            </a:r>
            <a:r>
              <a:rPr sz="1200" dirty="0">
                <a:solidFill>
                  <a:prstClr val="black"/>
                </a:solidFill>
                <a:latin typeface="Liberation Sans Narrow"/>
                <a:cs typeface="Liberation Sans Narrow"/>
              </a:rPr>
              <a:t>2013 </a:t>
            </a:r>
            <a:r>
              <a:rPr sz="1200" spc="-5" dirty="0">
                <a:solidFill>
                  <a:prstClr val="black"/>
                </a:solidFill>
                <a:latin typeface="Liberation Sans Narrow"/>
                <a:cs typeface="Liberation Sans Narrow"/>
              </a:rPr>
              <a:t>г. </a:t>
            </a:r>
            <a:r>
              <a:rPr sz="1200" dirty="0">
                <a:solidFill>
                  <a:prstClr val="black"/>
                </a:solidFill>
                <a:latin typeface="Liberation Sans Narrow"/>
                <a:cs typeface="Liberation Sans Narrow"/>
              </a:rPr>
              <a:t>N 44-ФЗ "О контрактной </a:t>
            </a:r>
            <a:r>
              <a:rPr sz="1200" spc="-5" dirty="0">
                <a:solidFill>
                  <a:prstClr val="black"/>
                </a:solidFill>
                <a:latin typeface="Liberation Sans Narrow"/>
                <a:cs typeface="Liberation Sans Narrow"/>
              </a:rPr>
              <a:t>системе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сфере закупок </a:t>
            </a:r>
            <a:r>
              <a:rPr sz="1200" dirty="0">
                <a:solidFill>
                  <a:prstClr val="black"/>
                </a:solidFill>
                <a:latin typeface="Liberation Sans Narrow"/>
                <a:cs typeface="Liberation Sans Narrow"/>
              </a:rPr>
              <a:t>товаров, работ, </a:t>
            </a:r>
            <a:r>
              <a:rPr sz="1200" spc="-5" dirty="0">
                <a:solidFill>
                  <a:prstClr val="black"/>
                </a:solidFill>
                <a:latin typeface="Liberation Sans Narrow"/>
                <a:cs typeface="Liberation Sans Narrow"/>
              </a:rPr>
              <a:t>услуг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обеспечения  государственных </a:t>
            </a:r>
            <a:r>
              <a:rPr sz="1200" dirty="0">
                <a:solidFill>
                  <a:prstClr val="black"/>
                </a:solidFill>
                <a:latin typeface="Liberation Sans Narrow"/>
                <a:cs typeface="Liberation Sans Narrow"/>
              </a:rPr>
              <a:t>и </a:t>
            </a:r>
            <a:r>
              <a:rPr sz="1200" spc="-5" dirty="0">
                <a:solidFill>
                  <a:prstClr val="black"/>
                </a:solidFill>
                <a:latin typeface="Liberation Sans Narrow"/>
                <a:cs typeface="Liberation Sans Narrow"/>
              </a:rPr>
              <a:t>муниципальных нужд" </a:t>
            </a:r>
            <a:r>
              <a:rPr sz="1200" dirty="0">
                <a:solidFill>
                  <a:prstClr val="black"/>
                </a:solidFill>
                <a:latin typeface="Liberation Sans Narrow"/>
                <a:cs typeface="Liberation Sans Narrow"/>
              </a:rPr>
              <a:t>(далее -  </a:t>
            </a:r>
            <a:r>
              <a:rPr sz="1200" spc="-5" dirty="0">
                <a:solidFill>
                  <a:prstClr val="black"/>
                </a:solidFill>
                <a:latin typeface="Liberation Sans Narrow"/>
                <a:cs typeface="Liberation Sans Narrow"/>
              </a:rPr>
              <a:t>Федеральный </a:t>
            </a:r>
            <a:r>
              <a:rPr sz="1200" dirty="0">
                <a:solidFill>
                  <a:prstClr val="black"/>
                </a:solidFill>
                <a:latin typeface="Liberation Sans Narrow"/>
                <a:cs typeface="Liberation Sans Narrow"/>
              </a:rPr>
              <a:t>закон о контрактной </a:t>
            </a:r>
            <a:r>
              <a:rPr sz="1200" spc="-5" dirty="0">
                <a:solidFill>
                  <a:prstClr val="black"/>
                </a:solidFill>
                <a:latin typeface="Liberation Sans Narrow"/>
                <a:cs typeface="Liberation Sans Narrow"/>
              </a:rPr>
              <a:t>системе), по</a:t>
            </a:r>
            <a:r>
              <a:rPr sz="1200" spc="-4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результатам</a:t>
            </a:r>
            <a:endParaRPr sz="1200">
              <a:solidFill>
                <a:prstClr val="black"/>
              </a:solidFill>
              <a:latin typeface="Liberation Sans Narrow"/>
              <a:cs typeface="Liberation Sans Narrow"/>
            </a:endParaRPr>
          </a:p>
          <a:p>
            <a:pPr marL="12700" marR="38100" algn="just">
              <a:tabLst>
                <a:tab pos="536575" algn="l"/>
                <a:tab pos="1901825" algn="l"/>
                <a:tab pos="2355850" algn="l"/>
                <a:tab pos="3022600" algn="l"/>
                <a:tab pos="3439160" algn="l"/>
              </a:tabLst>
            </a:pPr>
            <a:r>
              <a:rPr sz="1200" u="sng" dirty="0">
                <a:solidFill>
                  <a:prstClr val="black"/>
                </a:solidFill>
                <a:uFill>
                  <a:solidFill>
                    <a:srgbClr val="000000"/>
                  </a:solidFill>
                </a:uFill>
                <a:latin typeface="Times New Roman"/>
                <a:cs typeface="Times New Roman"/>
              </a:rPr>
              <a:t> 	</a:t>
            </a:r>
            <a:r>
              <a:rPr sz="1200" dirty="0">
                <a:solidFill>
                  <a:prstClr val="black"/>
                </a:solidFill>
                <a:latin typeface="Liberation Sans Narrow"/>
                <a:cs typeface="Liberation Sans Narrow"/>
              </a:rPr>
              <a:t>, о</a:t>
            </a:r>
            <a:r>
              <a:rPr sz="1200" spc="-5" dirty="0">
                <a:solidFill>
                  <a:prstClr val="black"/>
                </a:solidFill>
                <a:latin typeface="Liberation Sans Narrow"/>
                <a:cs typeface="Liberation Sans Narrow"/>
              </a:rPr>
              <a:t>бъ</a:t>
            </a:r>
            <a:r>
              <a:rPr sz="1200" spc="-10" dirty="0">
                <a:solidFill>
                  <a:prstClr val="black"/>
                </a:solidFill>
                <a:latin typeface="Liberation Sans Narrow"/>
                <a:cs typeface="Liberation Sans Narrow"/>
              </a:rPr>
              <a:t>я</a:t>
            </a:r>
            <a:r>
              <a:rPr sz="1200" spc="5" dirty="0">
                <a:solidFill>
                  <a:prstClr val="black"/>
                </a:solidFill>
                <a:latin typeface="Liberation Sans Narrow"/>
                <a:cs typeface="Liberation Sans Narrow"/>
              </a:rPr>
              <a:t>вле</a:t>
            </a:r>
            <a:r>
              <a:rPr sz="1200" spc="-10" dirty="0">
                <a:solidFill>
                  <a:prstClr val="black"/>
                </a:solidFill>
                <a:latin typeface="Liberation Sans Narrow"/>
                <a:cs typeface="Liberation Sans Narrow"/>
              </a:rPr>
              <a:t>н</a:t>
            </a:r>
            <a:r>
              <a:rPr sz="1200" spc="-5" dirty="0">
                <a:solidFill>
                  <a:prstClr val="black"/>
                </a:solidFill>
                <a:latin typeface="Liberation Sans Narrow"/>
                <a:cs typeface="Liberation Sans Narrow"/>
              </a:rPr>
              <a:t>н</a:t>
            </a:r>
            <a:r>
              <a:rPr sz="1200" dirty="0">
                <a:solidFill>
                  <a:prstClr val="black"/>
                </a:solidFill>
                <a:latin typeface="Liberation Sans Narrow"/>
                <a:cs typeface="Liberation Sans Narrow"/>
              </a:rPr>
              <a:t>ого</a:t>
            </a:r>
            <a:r>
              <a:rPr sz="1200" spc="-10" dirty="0">
                <a:solidFill>
                  <a:prstClr val="black"/>
                </a:solidFill>
                <a:latin typeface="Liberation Sans Narrow"/>
                <a:cs typeface="Liberation Sans Narrow"/>
              </a:rPr>
              <a:t> </a:t>
            </a:r>
            <a:r>
              <a:rPr sz="1200" dirty="0">
                <a:solidFill>
                  <a:prstClr val="black"/>
                </a:solidFill>
                <a:latin typeface="Liberation Sans Narrow"/>
                <a:cs typeface="Liberation Sans Narrow"/>
              </a:rPr>
              <a:t>Изве</a:t>
            </a:r>
            <a:r>
              <a:rPr sz="1200" spc="-10" dirty="0">
                <a:solidFill>
                  <a:prstClr val="black"/>
                </a:solidFill>
                <a:latin typeface="Liberation Sans Narrow"/>
                <a:cs typeface="Liberation Sans Narrow"/>
              </a:rPr>
              <a:t>щ</a:t>
            </a:r>
            <a:r>
              <a:rPr sz="1200" dirty="0">
                <a:solidFill>
                  <a:prstClr val="black"/>
                </a:solidFill>
                <a:latin typeface="Liberation Sans Narrow"/>
                <a:cs typeface="Liberation Sans Narrow"/>
              </a:rPr>
              <a:t>е</a:t>
            </a:r>
            <a:r>
              <a:rPr sz="1200" spc="-5" dirty="0">
                <a:solidFill>
                  <a:prstClr val="black"/>
                </a:solidFill>
                <a:latin typeface="Liberation Sans Narrow"/>
                <a:cs typeface="Liberation Sans Narrow"/>
              </a:rPr>
              <a:t>н</a:t>
            </a:r>
            <a:r>
              <a:rPr sz="1200" dirty="0">
                <a:solidFill>
                  <a:prstClr val="black"/>
                </a:solidFill>
                <a:latin typeface="Liberation Sans Narrow"/>
                <a:cs typeface="Liberation Sans Narrow"/>
              </a:rPr>
              <a:t>ием</a:t>
            </a:r>
            <a:r>
              <a:rPr sz="1200" spc="-5" dirty="0">
                <a:solidFill>
                  <a:prstClr val="black"/>
                </a:solidFill>
                <a:latin typeface="Liberation Sans Narrow"/>
                <a:cs typeface="Liberation Sans Narrow"/>
              </a:rPr>
              <a:t> </a:t>
            </a:r>
            <a:r>
              <a:rPr sz="1200" dirty="0">
                <a:solidFill>
                  <a:prstClr val="black"/>
                </a:solidFill>
                <a:latin typeface="Liberation Sans Narrow"/>
                <a:cs typeface="Liberation Sans Narrow"/>
              </a:rPr>
              <a:t>от</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a:t>
            </a:r>
            <a:r>
              <a:rPr sz="1200" u="sng" dirty="0">
                <a:solidFill>
                  <a:prstClr val="black"/>
                </a:solidFill>
                <a:uFill>
                  <a:solidFill>
                    <a:srgbClr val="000000"/>
                  </a:solidFill>
                </a:uFill>
                <a:latin typeface="Times New Roman"/>
                <a:cs typeface="Times New Roman"/>
              </a:rPr>
              <a:t>   </a:t>
            </a:r>
            <a:r>
              <a:rPr sz="1200" u="sng" spc="-100" dirty="0">
                <a:solidFill>
                  <a:prstClr val="black"/>
                </a:solidFill>
                <a:uFill>
                  <a:solidFill>
                    <a:srgbClr val="000000"/>
                  </a:solidFill>
                </a:uFill>
                <a:latin typeface="Times New Roman"/>
                <a:cs typeface="Times New Roman"/>
              </a:rPr>
              <a:t> </a:t>
            </a:r>
            <a:r>
              <a:rPr sz="120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r>
              <a:rPr sz="1200" dirty="0">
                <a:solidFill>
                  <a:prstClr val="black"/>
                </a:solidFill>
                <a:latin typeface="Liberation Sans Narrow"/>
                <a:cs typeface="Liberation Sans Narrow"/>
              </a:rPr>
              <a:t>г.  N </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a:t>
            </a:r>
            <a:r>
              <a:rPr sz="1200" spc="30" dirty="0">
                <a:solidFill>
                  <a:prstClr val="black"/>
                </a:solidFill>
                <a:latin typeface="Liberation Sans Narrow"/>
                <a:cs typeface="Liberation Sans Narrow"/>
              </a:rPr>
              <a:t> </a:t>
            </a:r>
            <a:r>
              <a:rPr sz="1200" dirty="0">
                <a:solidFill>
                  <a:prstClr val="black"/>
                </a:solidFill>
                <a:latin typeface="Liberation Sans Narrow"/>
                <a:cs typeface="Liberation Sans Narrow"/>
              </a:rPr>
              <a:t>на</a:t>
            </a:r>
            <a:r>
              <a:rPr sz="1200" spc="-5" dirty="0">
                <a:solidFill>
                  <a:prstClr val="black"/>
                </a:solidFill>
                <a:latin typeface="Liberation Sans Narrow"/>
                <a:cs typeface="Liberation Sans Narrow"/>
              </a:rPr>
              <a:t> основании</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от</a:t>
            </a:r>
            <a:r>
              <a:rPr sz="1200" spc="-10" dirty="0">
                <a:solidFill>
                  <a:prstClr val="black"/>
                </a:solidFill>
                <a:latin typeface="Liberation Sans Narrow"/>
                <a:cs typeface="Liberation Sans Narrow"/>
              </a:rPr>
              <a:t> </a:t>
            </a:r>
            <a:r>
              <a:rPr sz="1200" dirty="0">
                <a:solidFill>
                  <a:prstClr val="black"/>
                </a:solidFill>
                <a:latin typeface="Liberation Sans Narrow"/>
                <a:cs typeface="Liberation Sans Narrow"/>
              </a:rPr>
              <a:t>"</a:t>
            </a:r>
            <a:r>
              <a:rPr sz="1200" u="sng" dirty="0">
                <a:solidFill>
                  <a:prstClr val="black"/>
                </a:solidFill>
                <a:uFill>
                  <a:solidFill>
                    <a:srgbClr val="000000"/>
                  </a:solidFill>
                </a:uFill>
                <a:latin typeface="Liberation Sans Narrow"/>
                <a:cs typeface="Liberation Sans Narrow"/>
              </a:rPr>
              <a:t>   </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a:t>
            </a:r>
            <a:r>
              <a:rPr sz="1200" u="sng" dirty="0">
                <a:solidFill>
                  <a:prstClr val="black"/>
                </a:solidFill>
                <a:uFill>
                  <a:solidFill>
                    <a:srgbClr val="000000"/>
                  </a:solidFill>
                </a:uFill>
                <a:latin typeface="Liberation Sans Narrow"/>
                <a:cs typeface="Liberation Sans Narrow"/>
              </a:rPr>
              <a:t> 		</a:t>
            </a:r>
            <a:r>
              <a:rPr sz="1200" spc="-5" dirty="0">
                <a:solidFill>
                  <a:prstClr val="black"/>
                </a:solidFill>
                <a:latin typeface="Liberation Sans Narrow"/>
                <a:cs typeface="Liberation Sans Narrow"/>
              </a:rPr>
              <a:t>г. </a:t>
            </a:r>
            <a:r>
              <a:rPr sz="1200" dirty="0">
                <a:solidFill>
                  <a:prstClr val="black"/>
                </a:solidFill>
                <a:latin typeface="Liberation Sans Narrow"/>
                <a:cs typeface="Liberation Sans Narrow"/>
              </a:rPr>
              <a:t>N</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заключили</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настоящий</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(далее - </a:t>
            </a:r>
            <a:r>
              <a:rPr sz="1200" spc="-5" dirty="0">
                <a:solidFill>
                  <a:prstClr val="black"/>
                </a:solidFill>
                <a:latin typeface="Liberation Sans Narrow"/>
                <a:cs typeface="Liberation Sans Narrow"/>
              </a:rPr>
              <a:t>Контракт)</a:t>
            </a:r>
            <a:r>
              <a:rPr sz="1200" spc="-60" dirty="0">
                <a:solidFill>
                  <a:prstClr val="black"/>
                </a:solidFill>
                <a:latin typeface="Liberation Sans Narrow"/>
                <a:cs typeface="Liberation Sans Narrow"/>
              </a:rPr>
              <a:t> </a:t>
            </a:r>
            <a:r>
              <a:rPr sz="1200" dirty="0">
                <a:solidFill>
                  <a:prstClr val="black"/>
                </a:solidFill>
                <a:latin typeface="Liberation Sans Narrow"/>
                <a:cs typeface="Liberation Sans Narrow"/>
              </a:rPr>
              <a:t>о  </a:t>
            </a:r>
            <a:r>
              <a:rPr sz="1200" spc="-5" dirty="0">
                <a:solidFill>
                  <a:prstClr val="black"/>
                </a:solidFill>
                <a:latin typeface="Liberation Sans Narrow"/>
                <a:cs typeface="Liberation Sans Narrow"/>
              </a:rPr>
              <a:t>нижеследующем</a:t>
            </a:r>
            <a:endParaRPr sz="1200">
              <a:solidFill>
                <a:prstClr val="black"/>
              </a:solidFill>
              <a:latin typeface="Liberation Sans Narrow"/>
              <a:cs typeface="Liberation Sans Narrow"/>
            </a:endParaRPr>
          </a:p>
        </p:txBody>
      </p:sp>
      <p:sp>
        <p:nvSpPr>
          <p:cNvPr id="5" name="object 5"/>
          <p:cNvSpPr txBox="1"/>
          <p:nvPr/>
        </p:nvSpPr>
        <p:spPr>
          <a:xfrm>
            <a:off x="611187" y="1628775"/>
            <a:ext cx="8425180" cy="692150"/>
          </a:xfrm>
          <a:prstGeom prst="rect">
            <a:avLst/>
          </a:prstGeom>
          <a:ln w="25400">
            <a:solidFill>
              <a:srgbClr val="575757"/>
            </a:solidFill>
          </a:ln>
        </p:spPr>
        <p:txBody>
          <a:bodyPr vert="horz" wrap="square" lIns="0" tIns="43180" rIns="0" bIns="0" rtlCol="0">
            <a:spAutoFit/>
          </a:bodyPr>
          <a:lstStyle/>
          <a:p>
            <a:pPr marL="91440">
              <a:spcBef>
                <a:spcPts val="340"/>
              </a:spcBef>
              <a:tabLst>
                <a:tab pos="1590040" algn="l"/>
              </a:tabLst>
            </a:pPr>
            <a:r>
              <a:rPr sz="1200" spc="-5" dirty="0">
                <a:solidFill>
                  <a:prstClr val="black"/>
                </a:solidFill>
                <a:latin typeface="Liberation Sans Narrow"/>
                <a:cs typeface="Liberation Sans Narrow"/>
              </a:rPr>
              <a:t>Типовой </a:t>
            </a:r>
            <a:r>
              <a:rPr sz="1200" dirty="0">
                <a:solidFill>
                  <a:prstClr val="black"/>
                </a:solidFill>
                <a:latin typeface="Liberation Sans Narrow"/>
                <a:cs typeface="Liberation Sans Narrow"/>
              </a:rPr>
              <a:t>контракт</a:t>
            </a:r>
            <a:r>
              <a:rPr sz="1200" spc="-100" dirty="0">
                <a:solidFill>
                  <a:prstClr val="black"/>
                </a:solidFill>
                <a:latin typeface="Liberation Sans Narrow"/>
                <a:cs typeface="Liberation Sans Narrow"/>
              </a:rPr>
              <a:t> </a:t>
            </a:r>
            <a:r>
              <a:rPr sz="1200" dirty="0">
                <a:solidFill>
                  <a:prstClr val="black"/>
                </a:solidFill>
                <a:latin typeface="Liberation Sans Narrow"/>
                <a:cs typeface="Liberation Sans Narrow"/>
              </a:rPr>
              <a:t>N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91440" marR="5504815">
              <a:tabLst>
                <a:tab pos="2451100" algn="l"/>
              </a:tabLst>
            </a:pPr>
            <a:r>
              <a:rPr sz="1200" dirty="0">
                <a:solidFill>
                  <a:prstClr val="black"/>
                </a:solidFill>
                <a:latin typeface="Liberation Sans Narrow"/>
                <a:cs typeface="Liberation Sans Narrow"/>
              </a:rPr>
              <a:t>на </a:t>
            </a:r>
            <a:r>
              <a:rPr sz="1200" spc="-5" dirty="0">
                <a:solidFill>
                  <a:prstClr val="black"/>
                </a:solidFill>
                <a:latin typeface="Liberation Sans Narrow"/>
                <a:cs typeface="Liberation Sans Narrow"/>
              </a:rPr>
              <a:t>поставку лекарственного(-ых) препарата(-ов)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медицинского</a:t>
            </a:r>
            <a:r>
              <a:rPr sz="1200" spc="-4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применения</a:t>
            </a:r>
            <a:r>
              <a:rPr sz="1200" spc="-1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p:txBody>
      </p:sp>
      <p:sp>
        <p:nvSpPr>
          <p:cNvPr id="6" name="object 6"/>
          <p:cNvSpPr txBox="1"/>
          <p:nvPr/>
        </p:nvSpPr>
        <p:spPr>
          <a:xfrm>
            <a:off x="690168" y="2390597"/>
            <a:ext cx="4996180" cy="574675"/>
          </a:xfrm>
          <a:prstGeom prst="rect">
            <a:avLst/>
          </a:prstGeom>
        </p:spPr>
        <p:txBody>
          <a:bodyPr vert="horz" wrap="square" lIns="0" tIns="12700" rIns="0" bIns="0" rtlCol="0">
            <a:spAutoFit/>
          </a:bodyPr>
          <a:lstStyle/>
          <a:p>
            <a:pPr marL="12700">
              <a:spcBef>
                <a:spcPts val="100"/>
              </a:spcBef>
            </a:pPr>
            <a:r>
              <a:rPr sz="1200" spc="-5" dirty="0">
                <a:solidFill>
                  <a:prstClr val="black"/>
                </a:solidFill>
                <a:latin typeface="Liberation Sans Narrow"/>
                <a:cs typeface="Liberation Sans Narrow"/>
              </a:rPr>
              <a:t>государственными заказчиками </a:t>
            </a:r>
            <a:r>
              <a:rPr sz="1200" dirty="0">
                <a:solidFill>
                  <a:prstClr val="black"/>
                </a:solidFill>
                <a:latin typeface="Liberation Sans Narrow"/>
                <a:cs typeface="Liberation Sans Narrow"/>
              </a:rPr>
              <a:t>указывается "</a:t>
            </a:r>
            <a:r>
              <a:rPr sz="1200" b="1" dirty="0">
                <a:solidFill>
                  <a:prstClr val="black"/>
                </a:solidFill>
                <a:latin typeface="Liberation Sans Narrow"/>
                <a:cs typeface="Liberation Sans Narrow"/>
              </a:rPr>
              <a:t>Государственный</a:t>
            </a:r>
            <a:r>
              <a:rPr sz="1200" b="1" spc="-90" dirty="0">
                <a:solidFill>
                  <a:prstClr val="black"/>
                </a:solidFill>
                <a:latin typeface="Liberation Sans Narrow"/>
                <a:cs typeface="Liberation Sans Narrow"/>
              </a:rPr>
              <a:t> </a:t>
            </a:r>
            <a:r>
              <a:rPr sz="1200" b="1" spc="-5" dirty="0">
                <a:solidFill>
                  <a:prstClr val="black"/>
                </a:solidFill>
                <a:latin typeface="Liberation Sans Narrow"/>
                <a:cs typeface="Liberation Sans Narrow"/>
              </a:rPr>
              <a:t>контракт</a:t>
            </a:r>
            <a:r>
              <a:rPr sz="1200" spc="-5" dirty="0">
                <a:solidFill>
                  <a:prstClr val="black"/>
                </a:solidFill>
                <a:latin typeface="Liberation Sans Narrow"/>
                <a:cs typeface="Liberation Sans Narrow"/>
              </a:rPr>
              <a:t>",</a:t>
            </a:r>
            <a:endParaRPr sz="1200">
              <a:solidFill>
                <a:prstClr val="black"/>
              </a:solidFill>
              <a:latin typeface="Liberation Sans Narrow"/>
              <a:cs typeface="Liberation Sans Narrow"/>
            </a:endParaRPr>
          </a:p>
          <a:p>
            <a:pPr marL="12700"/>
            <a:r>
              <a:rPr sz="1200" spc="-5" dirty="0">
                <a:solidFill>
                  <a:prstClr val="black"/>
                </a:solidFill>
                <a:latin typeface="Liberation Sans Narrow"/>
                <a:cs typeface="Liberation Sans Narrow"/>
              </a:rPr>
              <a:t>муниципальными заказчиками указывается "</a:t>
            </a:r>
            <a:r>
              <a:rPr sz="1200" b="1" spc="-5" dirty="0">
                <a:solidFill>
                  <a:prstClr val="black"/>
                </a:solidFill>
                <a:latin typeface="Liberation Sans Narrow"/>
                <a:cs typeface="Liberation Sans Narrow"/>
              </a:rPr>
              <a:t>Муниципальный</a:t>
            </a:r>
            <a:r>
              <a:rPr sz="1200" b="1" spc="-40" dirty="0">
                <a:solidFill>
                  <a:prstClr val="black"/>
                </a:solidFill>
                <a:latin typeface="Liberation Sans Narrow"/>
                <a:cs typeface="Liberation Sans Narrow"/>
              </a:rPr>
              <a:t> </a:t>
            </a:r>
            <a:r>
              <a:rPr sz="1200" b="1" spc="-5" dirty="0">
                <a:solidFill>
                  <a:prstClr val="black"/>
                </a:solidFill>
                <a:latin typeface="Liberation Sans Narrow"/>
                <a:cs typeface="Liberation Sans Narrow"/>
              </a:rPr>
              <a:t>контракт</a:t>
            </a:r>
            <a:r>
              <a:rPr sz="1200" spc="-5" dirty="0">
                <a:solidFill>
                  <a:prstClr val="black"/>
                </a:solidFill>
                <a:latin typeface="Liberation Sans Narrow"/>
                <a:cs typeface="Liberation Sans Narrow"/>
              </a:rPr>
              <a:t>",</a:t>
            </a:r>
            <a:endParaRPr sz="1200">
              <a:solidFill>
                <a:prstClr val="black"/>
              </a:solidFill>
              <a:latin typeface="Liberation Sans Narrow"/>
              <a:cs typeface="Liberation Sans Narrow"/>
            </a:endParaRPr>
          </a:p>
          <a:p>
            <a:pPr marL="12700"/>
            <a:r>
              <a:rPr sz="1200" spc="-5" dirty="0">
                <a:solidFill>
                  <a:prstClr val="black"/>
                </a:solidFill>
                <a:latin typeface="Liberation Sans Narrow"/>
                <a:cs typeface="Liberation Sans Narrow"/>
              </a:rPr>
              <a:t>иными заказчиками (например, бюджетными учреждениями) указывается</a:t>
            </a:r>
            <a:r>
              <a:rPr sz="1200" spc="20" dirty="0">
                <a:solidFill>
                  <a:prstClr val="black"/>
                </a:solidFill>
                <a:latin typeface="Liberation Sans Narrow"/>
                <a:cs typeface="Liberation Sans Narrow"/>
              </a:rPr>
              <a:t> </a:t>
            </a:r>
            <a:r>
              <a:rPr sz="1200" dirty="0">
                <a:solidFill>
                  <a:prstClr val="black"/>
                </a:solidFill>
                <a:latin typeface="Liberation Sans Narrow"/>
                <a:cs typeface="Liberation Sans Narrow"/>
              </a:rPr>
              <a:t>"</a:t>
            </a:r>
            <a:r>
              <a:rPr sz="1200" b="1" dirty="0">
                <a:solidFill>
                  <a:prstClr val="black"/>
                </a:solidFill>
                <a:latin typeface="Liberation Sans Narrow"/>
                <a:cs typeface="Liberation Sans Narrow"/>
              </a:rPr>
              <a:t>Договор</a:t>
            </a:r>
            <a:r>
              <a:rPr sz="1200" dirty="0">
                <a:solidFill>
                  <a:prstClr val="black"/>
                </a:solidFill>
                <a:latin typeface="Liberation Sans Narrow"/>
                <a:cs typeface="Liberation Sans Narrow"/>
              </a:rPr>
              <a:t>"</a:t>
            </a:r>
            <a:endParaRPr sz="1200">
              <a:solidFill>
                <a:prstClr val="black"/>
              </a:solidFill>
              <a:latin typeface="Liberation Sans Narrow"/>
              <a:cs typeface="Liberation Sans Narrow"/>
            </a:endParaRPr>
          </a:p>
        </p:txBody>
      </p:sp>
      <p:sp>
        <p:nvSpPr>
          <p:cNvPr id="7" name="object 7"/>
          <p:cNvSpPr txBox="1"/>
          <p:nvPr/>
        </p:nvSpPr>
        <p:spPr>
          <a:xfrm>
            <a:off x="6084951" y="2421001"/>
            <a:ext cx="2951480" cy="400050"/>
          </a:xfrm>
          <a:prstGeom prst="rect">
            <a:avLst/>
          </a:prstGeom>
          <a:ln w="25400">
            <a:solidFill>
              <a:srgbClr val="DC5823"/>
            </a:solidFill>
          </a:ln>
        </p:spPr>
        <p:txBody>
          <a:bodyPr vert="horz" wrap="square" lIns="0" tIns="42545" rIns="0" bIns="0" rtlCol="0">
            <a:spAutoFit/>
          </a:bodyPr>
          <a:lstStyle/>
          <a:p>
            <a:pPr marL="92075" marR="492125">
              <a:spcBef>
                <a:spcPts val="335"/>
              </a:spcBef>
            </a:pPr>
            <a:r>
              <a:rPr sz="1000" i="1" spc="-10" dirty="0">
                <a:solidFill>
                  <a:prstClr val="black"/>
                </a:solidFill>
                <a:latin typeface="Liberation Sans Narrow"/>
                <a:cs typeface="Liberation Sans Narrow"/>
              </a:rPr>
              <a:t>Обратите внимание, </a:t>
            </a:r>
            <a:r>
              <a:rPr sz="1000" i="1" spc="-5" dirty="0">
                <a:solidFill>
                  <a:prstClr val="black"/>
                </a:solidFill>
                <a:latin typeface="Liberation Sans Narrow"/>
                <a:cs typeface="Liberation Sans Narrow"/>
              </a:rPr>
              <a:t>что </a:t>
            </a:r>
            <a:r>
              <a:rPr sz="1000" i="1" spc="-10" dirty="0">
                <a:solidFill>
                  <a:prstClr val="black"/>
                </a:solidFill>
                <a:latin typeface="Liberation Sans Narrow"/>
                <a:cs typeface="Liberation Sans Narrow"/>
              </a:rPr>
              <a:t>документ </a:t>
            </a:r>
            <a:r>
              <a:rPr sz="1000" i="1" spc="-5" dirty="0">
                <a:solidFill>
                  <a:prstClr val="black"/>
                </a:solidFill>
                <a:latin typeface="Liberation Sans Narrow"/>
                <a:cs typeface="Liberation Sans Narrow"/>
              </a:rPr>
              <a:t>НЕ </a:t>
            </a:r>
            <a:r>
              <a:rPr sz="1000" i="1" spc="-10" dirty="0">
                <a:solidFill>
                  <a:prstClr val="black"/>
                </a:solidFill>
                <a:latin typeface="Liberation Sans Narrow"/>
                <a:cs typeface="Liberation Sans Narrow"/>
              </a:rPr>
              <a:t>может  </a:t>
            </a:r>
            <a:r>
              <a:rPr sz="1000" i="1" spc="-5" dirty="0">
                <a:solidFill>
                  <a:prstClr val="black"/>
                </a:solidFill>
                <a:latin typeface="Liberation Sans Narrow"/>
                <a:cs typeface="Liberation Sans Narrow"/>
              </a:rPr>
              <a:t>называться просто </a:t>
            </a:r>
            <a:r>
              <a:rPr sz="1000" i="1" spc="-10" dirty="0">
                <a:solidFill>
                  <a:prstClr val="black"/>
                </a:solidFill>
                <a:latin typeface="Liberation Sans Narrow"/>
                <a:cs typeface="Liberation Sans Narrow"/>
              </a:rPr>
              <a:t>словом</a:t>
            </a:r>
            <a:r>
              <a:rPr sz="1000" i="1" spc="-45" dirty="0">
                <a:solidFill>
                  <a:prstClr val="black"/>
                </a:solidFill>
                <a:latin typeface="Liberation Sans Narrow"/>
                <a:cs typeface="Liberation Sans Narrow"/>
              </a:rPr>
              <a:t> </a:t>
            </a:r>
            <a:r>
              <a:rPr sz="1000" i="1" spc="-10" dirty="0">
                <a:solidFill>
                  <a:prstClr val="black"/>
                </a:solidFill>
                <a:latin typeface="Liberation Sans Narrow"/>
                <a:cs typeface="Liberation Sans Narrow"/>
              </a:rPr>
              <a:t>«КОНТРАКТ»</a:t>
            </a:r>
            <a:endParaRPr sz="1000">
              <a:solidFill>
                <a:prstClr val="black"/>
              </a:solidFill>
              <a:latin typeface="Liberation Sans Narrow"/>
              <a:cs typeface="Liberation Sans Narrow"/>
            </a:endParaRPr>
          </a:p>
        </p:txBody>
      </p:sp>
      <p:sp>
        <p:nvSpPr>
          <p:cNvPr id="8" name="object 8"/>
          <p:cNvSpPr/>
          <p:nvPr/>
        </p:nvSpPr>
        <p:spPr>
          <a:xfrm>
            <a:off x="5508625" y="2561970"/>
            <a:ext cx="576580" cy="118110"/>
          </a:xfrm>
          <a:custGeom>
            <a:avLst/>
            <a:gdLst/>
            <a:ahLst/>
            <a:cxnLst/>
            <a:rect l="l" t="t" r="r" b="b"/>
            <a:pathLst>
              <a:path w="576579" h="118110">
                <a:moveTo>
                  <a:pt x="100964" y="0"/>
                </a:moveTo>
                <a:lnTo>
                  <a:pt x="94996" y="3555"/>
                </a:lnTo>
                <a:lnTo>
                  <a:pt x="0" y="59054"/>
                </a:lnTo>
                <a:lnTo>
                  <a:pt x="94996" y="114426"/>
                </a:lnTo>
                <a:lnTo>
                  <a:pt x="100964" y="117982"/>
                </a:lnTo>
                <a:lnTo>
                  <a:pt x="108838" y="115950"/>
                </a:lnTo>
                <a:lnTo>
                  <a:pt x="112267" y="109854"/>
                </a:lnTo>
                <a:lnTo>
                  <a:pt x="115824" y="103758"/>
                </a:lnTo>
                <a:lnTo>
                  <a:pt x="113791" y="96012"/>
                </a:lnTo>
                <a:lnTo>
                  <a:pt x="72208" y="71754"/>
                </a:lnTo>
                <a:lnTo>
                  <a:pt x="25146" y="71754"/>
                </a:lnTo>
                <a:lnTo>
                  <a:pt x="25146" y="46354"/>
                </a:lnTo>
                <a:lnTo>
                  <a:pt x="72009" y="46344"/>
                </a:lnTo>
                <a:lnTo>
                  <a:pt x="113791" y="21970"/>
                </a:lnTo>
                <a:lnTo>
                  <a:pt x="115824" y="14224"/>
                </a:lnTo>
                <a:lnTo>
                  <a:pt x="112267" y="8127"/>
                </a:lnTo>
                <a:lnTo>
                  <a:pt x="108838" y="2031"/>
                </a:lnTo>
                <a:lnTo>
                  <a:pt x="100964" y="0"/>
                </a:lnTo>
                <a:close/>
              </a:path>
              <a:path w="576579" h="118110">
                <a:moveTo>
                  <a:pt x="72009" y="46344"/>
                </a:moveTo>
                <a:lnTo>
                  <a:pt x="25146" y="46354"/>
                </a:lnTo>
                <a:lnTo>
                  <a:pt x="25146" y="71754"/>
                </a:lnTo>
                <a:lnTo>
                  <a:pt x="72189" y="71744"/>
                </a:lnTo>
                <a:lnTo>
                  <a:pt x="69160" y="69976"/>
                </a:lnTo>
                <a:lnTo>
                  <a:pt x="31496" y="69976"/>
                </a:lnTo>
                <a:lnTo>
                  <a:pt x="31496" y="48005"/>
                </a:lnTo>
                <a:lnTo>
                  <a:pt x="69160" y="48005"/>
                </a:lnTo>
                <a:lnTo>
                  <a:pt x="72009" y="46344"/>
                </a:lnTo>
                <a:close/>
              </a:path>
              <a:path w="576579" h="118110">
                <a:moveTo>
                  <a:pt x="72189" y="71744"/>
                </a:moveTo>
                <a:lnTo>
                  <a:pt x="25146" y="71754"/>
                </a:lnTo>
                <a:lnTo>
                  <a:pt x="72208" y="71754"/>
                </a:lnTo>
                <a:close/>
              </a:path>
              <a:path w="576579" h="118110">
                <a:moveTo>
                  <a:pt x="576326" y="46227"/>
                </a:moveTo>
                <a:lnTo>
                  <a:pt x="71990" y="46354"/>
                </a:lnTo>
                <a:lnTo>
                  <a:pt x="50328" y="58991"/>
                </a:lnTo>
                <a:lnTo>
                  <a:pt x="72189" y="71744"/>
                </a:lnTo>
                <a:lnTo>
                  <a:pt x="576326" y="71627"/>
                </a:lnTo>
                <a:lnTo>
                  <a:pt x="576326" y="46227"/>
                </a:lnTo>
                <a:close/>
              </a:path>
              <a:path w="576579" h="118110">
                <a:moveTo>
                  <a:pt x="31496" y="48005"/>
                </a:moveTo>
                <a:lnTo>
                  <a:pt x="31496" y="69976"/>
                </a:lnTo>
                <a:lnTo>
                  <a:pt x="50328" y="58991"/>
                </a:lnTo>
                <a:lnTo>
                  <a:pt x="31496" y="48005"/>
                </a:lnTo>
                <a:close/>
              </a:path>
              <a:path w="576579" h="118110">
                <a:moveTo>
                  <a:pt x="50328" y="58991"/>
                </a:moveTo>
                <a:lnTo>
                  <a:pt x="31496" y="69976"/>
                </a:lnTo>
                <a:lnTo>
                  <a:pt x="69160" y="69976"/>
                </a:lnTo>
                <a:lnTo>
                  <a:pt x="50328" y="58991"/>
                </a:lnTo>
                <a:close/>
              </a:path>
              <a:path w="576579" h="118110">
                <a:moveTo>
                  <a:pt x="69160" y="48005"/>
                </a:moveTo>
                <a:lnTo>
                  <a:pt x="31496" y="48005"/>
                </a:lnTo>
                <a:lnTo>
                  <a:pt x="50328" y="58991"/>
                </a:lnTo>
                <a:lnTo>
                  <a:pt x="69160" y="48005"/>
                </a:lnTo>
                <a:close/>
              </a:path>
            </a:pathLst>
          </a:custGeom>
          <a:solidFill>
            <a:srgbClr val="DC5823"/>
          </a:solidFill>
        </p:spPr>
        <p:txBody>
          <a:bodyPr wrap="square" lIns="0" tIns="0" rIns="0" bIns="0" rtlCol="0"/>
          <a:lstStyle/>
          <a:p>
            <a:endParaRPr>
              <a:solidFill>
                <a:prstClr val="black"/>
              </a:solidFill>
            </a:endParaRPr>
          </a:p>
        </p:txBody>
      </p:sp>
      <p:sp>
        <p:nvSpPr>
          <p:cNvPr id="9" name="object 9"/>
          <p:cNvSpPr txBox="1"/>
          <p:nvPr/>
        </p:nvSpPr>
        <p:spPr>
          <a:xfrm>
            <a:off x="4796154" y="3407105"/>
            <a:ext cx="4150995" cy="391795"/>
          </a:xfrm>
          <a:prstGeom prst="rect">
            <a:avLst/>
          </a:prstGeom>
        </p:spPr>
        <p:txBody>
          <a:bodyPr vert="horz" wrap="square" lIns="0" tIns="12700" rIns="0" bIns="0" rtlCol="0">
            <a:spAutoFit/>
          </a:bodyPr>
          <a:lstStyle/>
          <a:p>
            <a:pPr marL="12700">
              <a:spcBef>
                <a:spcPts val="100"/>
              </a:spcBef>
            </a:pPr>
            <a:r>
              <a:rPr sz="1200" dirty="0">
                <a:solidFill>
                  <a:prstClr val="black"/>
                </a:solidFill>
                <a:latin typeface="Liberation Sans Narrow"/>
                <a:cs typeface="Liberation Sans Narrow"/>
              </a:rPr>
              <a:t>Указываются </a:t>
            </a:r>
            <a:r>
              <a:rPr sz="1200" spc="-5" dirty="0">
                <a:solidFill>
                  <a:prstClr val="black"/>
                </a:solidFill>
                <a:latin typeface="Liberation Sans Narrow"/>
                <a:cs typeface="Liberation Sans Narrow"/>
              </a:rPr>
              <a:t>пункты, части, статьи закона,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a:t>
            </a:r>
            <a:r>
              <a:rPr sz="1200" spc="-2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которыми</a:t>
            </a:r>
            <a:endParaRPr sz="1200">
              <a:solidFill>
                <a:prstClr val="black"/>
              </a:solidFill>
              <a:latin typeface="Liberation Sans Narrow"/>
              <a:cs typeface="Liberation Sans Narrow"/>
            </a:endParaRPr>
          </a:p>
          <a:p>
            <a:pPr marL="12700"/>
            <a:r>
              <a:rPr sz="1200" spc="-5" dirty="0">
                <a:solidFill>
                  <a:prstClr val="black"/>
                </a:solidFill>
                <a:latin typeface="Liberation Sans Narrow"/>
                <a:cs typeface="Liberation Sans Narrow"/>
              </a:rPr>
              <a:t>заключается</a:t>
            </a:r>
            <a:r>
              <a:rPr sz="1200" spc="-35" dirty="0">
                <a:solidFill>
                  <a:prstClr val="black"/>
                </a:solidFill>
                <a:latin typeface="Liberation Sans Narrow"/>
                <a:cs typeface="Liberation Sans Narrow"/>
              </a:rPr>
              <a:t> </a:t>
            </a:r>
            <a:r>
              <a:rPr sz="1200" dirty="0">
                <a:solidFill>
                  <a:prstClr val="black"/>
                </a:solidFill>
                <a:latin typeface="Liberation Sans Narrow"/>
                <a:cs typeface="Liberation Sans Narrow"/>
              </a:rPr>
              <a:t>Контракт.</a:t>
            </a:r>
            <a:endParaRPr sz="1200">
              <a:solidFill>
                <a:prstClr val="black"/>
              </a:solidFill>
              <a:latin typeface="Liberation Sans Narrow"/>
              <a:cs typeface="Liberation Sans Narrow"/>
            </a:endParaRPr>
          </a:p>
        </p:txBody>
      </p:sp>
      <p:sp>
        <p:nvSpPr>
          <p:cNvPr id="10" name="object 10"/>
          <p:cNvSpPr txBox="1"/>
          <p:nvPr/>
        </p:nvSpPr>
        <p:spPr>
          <a:xfrm>
            <a:off x="4796154" y="3956050"/>
            <a:ext cx="1717039" cy="208279"/>
          </a:xfrm>
          <a:prstGeom prst="rect">
            <a:avLst/>
          </a:prstGeom>
        </p:spPr>
        <p:txBody>
          <a:bodyPr vert="horz" wrap="square" lIns="0" tIns="12700" rIns="0" bIns="0" rtlCol="0">
            <a:spAutoFit/>
          </a:bodyPr>
          <a:lstStyle/>
          <a:p>
            <a:pPr marL="12700">
              <a:spcBef>
                <a:spcPts val="100"/>
              </a:spcBef>
            </a:pPr>
            <a:r>
              <a:rPr sz="1200" dirty="0">
                <a:solidFill>
                  <a:prstClr val="black"/>
                </a:solidFill>
                <a:latin typeface="Liberation Sans Narrow"/>
                <a:cs typeface="Liberation Sans Narrow"/>
              </a:rPr>
              <a:t>Указывается </a:t>
            </a:r>
            <a:r>
              <a:rPr sz="1200" spc="-5" dirty="0">
                <a:solidFill>
                  <a:prstClr val="black"/>
                </a:solidFill>
                <a:latin typeface="Liberation Sans Narrow"/>
                <a:cs typeface="Liberation Sans Narrow"/>
              </a:rPr>
              <a:t>способ</a:t>
            </a:r>
            <a:r>
              <a:rPr sz="1200" spc="-8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закупки.</a:t>
            </a:r>
            <a:endParaRPr sz="1200">
              <a:solidFill>
                <a:prstClr val="black"/>
              </a:solidFill>
              <a:latin typeface="Liberation Sans Narrow"/>
              <a:cs typeface="Liberation Sans Narrow"/>
            </a:endParaRPr>
          </a:p>
        </p:txBody>
      </p:sp>
      <p:sp>
        <p:nvSpPr>
          <p:cNvPr id="11" name="object 11"/>
          <p:cNvSpPr txBox="1"/>
          <p:nvPr/>
        </p:nvSpPr>
        <p:spPr>
          <a:xfrm>
            <a:off x="4796154" y="4321809"/>
            <a:ext cx="3881120" cy="574040"/>
          </a:xfrm>
          <a:prstGeom prst="rect">
            <a:avLst/>
          </a:prstGeom>
        </p:spPr>
        <p:txBody>
          <a:bodyPr vert="horz" wrap="square" lIns="0" tIns="12700" rIns="0" bIns="0" rtlCol="0">
            <a:spAutoFit/>
          </a:bodyPr>
          <a:lstStyle/>
          <a:p>
            <a:pPr marL="12700" marR="5080">
              <a:spcBef>
                <a:spcPts val="100"/>
              </a:spcBef>
            </a:pPr>
            <a:r>
              <a:rPr sz="1200" spc="-5" dirty="0">
                <a:solidFill>
                  <a:prstClr val="black"/>
                </a:solidFill>
                <a:latin typeface="Liberation Sans Narrow"/>
                <a:cs typeface="Liberation Sans Narrow"/>
              </a:rPr>
              <a:t>Указываются </a:t>
            </a:r>
            <a:r>
              <a:rPr sz="1200" dirty="0">
                <a:solidFill>
                  <a:prstClr val="black"/>
                </a:solidFill>
                <a:latin typeface="Liberation Sans Narrow"/>
                <a:cs typeface="Liberation Sans Narrow"/>
              </a:rPr>
              <a:t>реквизиты (дата, </a:t>
            </a:r>
            <a:r>
              <a:rPr sz="1200" spc="-5" dirty="0">
                <a:solidFill>
                  <a:prstClr val="black"/>
                </a:solidFill>
                <a:latin typeface="Liberation Sans Narrow"/>
                <a:cs typeface="Liberation Sans Narrow"/>
              </a:rPr>
              <a:t>номер) извещения, </a:t>
            </a:r>
            <a:r>
              <a:rPr sz="1200" dirty="0">
                <a:solidFill>
                  <a:prstClr val="black"/>
                </a:solidFill>
                <a:latin typeface="Liberation Sans Narrow"/>
                <a:cs typeface="Liberation Sans Narrow"/>
              </a:rPr>
              <a:t>которым была  </a:t>
            </a:r>
            <a:r>
              <a:rPr sz="1200" spc="-5" dirty="0">
                <a:solidFill>
                  <a:prstClr val="black"/>
                </a:solidFill>
                <a:latin typeface="Liberation Sans Narrow"/>
                <a:cs typeface="Liberation Sans Narrow"/>
              </a:rPr>
              <a:t>объявлена </a:t>
            </a:r>
            <a:r>
              <a:rPr sz="1200" dirty="0">
                <a:solidFill>
                  <a:prstClr val="black"/>
                </a:solidFill>
                <a:latin typeface="Liberation Sans Narrow"/>
                <a:cs typeface="Liberation Sans Narrow"/>
              </a:rPr>
              <a:t>процедура определения </a:t>
            </a:r>
            <a:r>
              <a:rPr sz="1200" spc="-5" dirty="0">
                <a:solidFill>
                  <a:prstClr val="black"/>
                </a:solidFill>
                <a:latin typeface="Liberation Sans Narrow"/>
                <a:cs typeface="Liberation Sans Narrow"/>
              </a:rPr>
              <a:t>Поставщика, </a:t>
            </a:r>
            <a:r>
              <a:rPr sz="1200" dirty="0">
                <a:solidFill>
                  <a:prstClr val="black"/>
                </a:solidFill>
                <a:latin typeface="Liberation Sans Narrow"/>
                <a:cs typeface="Liberation Sans Narrow"/>
              </a:rPr>
              <a:t>либо </a:t>
            </a:r>
            <a:r>
              <a:rPr sz="1200" spc="-5" dirty="0">
                <a:solidFill>
                  <a:prstClr val="black"/>
                </a:solidFill>
                <a:latin typeface="Liberation Sans Narrow"/>
                <a:cs typeface="Liberation Sans Narrow"/>
              </a:rPr>
              <a:t>данные  положения исключаются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случаях, предусмотренных статьей</a:t>
            </a:r>
            <a:r>
              <a:rPr sz="1200" spc="25" dirty="0">
                <a:solidFill>
                  <a:prstClr val="black"/>
                </a:solidFill>
                <a:latin typeface="Liberation Sans Narrow"/>
                <a:cs typeface="Liberation Sans Narrow"/>
              </a:rPr>
              <a:t> </a:t>
            </a:r>
            <a:r>
              <a:rPr sz="1200" dirty="0">
                <a:solidFill>
                  <a:prstClr val="black"/>
                </a:solidFill>
                <a:latin typeface="Liberation Sans Narrow"/>
                <a:cs typeface="Liberation Sans Narrow"/>
              </a:rPr>
              <a:t>93.</a:t>
            </a:r>
            <a:endParaRPr sz="1200">
              <a:solidFill>
                <a:prstClr val="black"/>
              </a:solidFill>
              <a:latin typeface="Liberation Sans Narrow"/>
              <a:cs typeface="Liberation Sans Narrow"/>
            </a:endParaRPr>
          </a:p>
        </p:txBody>
      </p:sp>
      <p:sp>
        <p:nvSpPr>
          <p:cNvPr id="12" name="object 12"/>
          <p:cNvSpPr txBox="1"/>
          <p:nvPr/>
        </p:nvSpPr>
        <p:spPr>
          <a:xfrm>
            <a:off x="4796154" y="5053710"/>
            <a:ext cx="3249295" cy="208279"/>
          </a:xfrm>
          <a:prstGeom prst="rect">
            <a:avLst/>
          </a:prstGeom>
        </p:spPr>
        <p:txBody>
          <a:bodyPr vert="horz" wrap="square" lIns="0" tIns="12700" rIns="0" bIns="0" rtlCol="0">
            <a:spAutoFit/>
          </a:bodyPr>
          <a:lstStyle/>
          <a:p>
            <a:pPr marL="12700">
              <a:spcBef>
                <a:spcPts val="100"/>
              </a:spcBef>
            </a:pPr>
            <a:r>
              <a:rPr sz="1200" dirty="0">
                <a:solidFill>
                  <a:prstClr val="black"/>
                </a:solidFill>
                <a:latin typeface="Liberation Sans Narrow"/>
                <a:cs typeface="Liberation Sans Narrow"/>
              </a:rPr>
              <a:t>Указывается </a:t>
            </a:r>
            <a:r>
              <a:rPr sz="1200" spc="-5" dirty="0">
                <a:solidFill>
                  <a:prstClr val="black"/>
                </a:solidFill>
                <a:latin typeface="Liberation Sans Narrow"/>
                <a:cs typeface="Liberation Sans Narrow"/>
              </a:rPr>
              <a:t>ИКЗ </a:t>
            </a:r>
            <a:r>
              <a:rPr sz="1200" dirty="0">
                <a:solidFill>
                  <a:prstClr val="black"/>
                </a:solidFill>
                <a:latin typeface="Liberation Sans Narrow"/>
                <a:cs typeface="Liberation Sans Narrow"/>
              </a:rPr>
              <a:t>(там </a:t>
            </a:r>
            <a:r>
              <a:rPr sz="1200" spc="-5" dirty="0">
                <a:solidFill>
                  <a:prstClr val="black"/>
                </a:solidFill>
                <a:latin typeface="Liberation Sans Narrow"/>
                <a:cs typeface="Liberation Sans Narrow"/>
              </a:rPr>
              <a:t>же </a:t>
            </a:r>
            <a:r>
              <a:rPr sz="1200" dirty="0">
                <a:solidFill>
                  <a:prstClr val="black"/>
                </a:solidFill>
                <a:latin typeface="Liberation Sans Narrow"/>
                <a:cs typeface="Liberation Sans Narrow"/>
              </a:rPr>
              <a:t>где и реквизиты</a:t>
            </a:r>
            <a:r>
              <a:rPr sz="1200" spc="-8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извещения).</a:t>
            </a:r>
            <a:endParaRPr sz="1200">
              <a:solidFill>
                <a:prstClr val="black"/>
              </a:solidFill>
              <a:latin typeface="Liberation Sans Narrow"/>
              <a:cs typeface="Liberation Sans Narrow"/>
            </a:endParaRPr>
          </a:p>
        </p:txBody>
      </p:sp>
      <p:sp>
        <p:nvSpPr>
          <p:cNvPr id="13" name="object 13"/>
          <p:cNvSpPr txBox="1"/>
          <p:nvPr/>
        </p:nvSpPr>
        <p:spPr>
          <a:xfrm>
            <a:off x="4796154" y="5419471"/>
            <a:ext cx="4131310" cy="756920"/>
          </a:xfrm>
          <a:prstGeom prst="rect">
            <a:avLst/>
          </a:prstGeom>
        </p:spPr>
        <p:txBody>
          <a:bodyPr vert="horz" wrap="square" lIns="0" tIns="12700" rIns="0" bIns="0" rtlCol="0">
            <a:spAutoFit/>
          </a:bodyPr>
          <a:lstStyle/>
          <a:p>
            <a:pPr marL="12700" marR="5080">
              <a:spcBef>
                <a:spcPts val="100"/>
              </a:spcBef>
            </a:pPr>
            <a:r>
              <a:rPr sz="1200" spc="-5" dirty="0">
                <a:solidFill>
                  <a:prstClr val="black"/>
                </a:solidFill>
                <a:latin typeface="Liberation Sans Narrow"/>
                <a:cs typeface="Liberation Sans Narrow"/>
              </a:rPr>
              <a:t>Указываются </a:t>
            </a:r>
            <a:r>
              <a:rPr sz="1200" dirty="0">
                <a:solidFill>
                  <a:prstClr val="black"/>
                </a:solidFill>
                <a:latin typeface="Liberation Sans Narrow"/>
                <a:cs typeface="Liberation Sans Narrow"/>
              </a:rPr>
              <a:t>название и реквизиты </a:t>
            </a:r>
            <a:r>
              <a:rPr sz="1200" spc="-5" dirty="0">
                <a:solidFill>
                  <a:prstClr val="black"/>
                </a:solidFill>
                <a:latin typeface="Liberation Sans Narrow"/>
                <a:cs typeface="Liberation Sans Narrow"/>
              </a:rPr>
              <a:t>протокола, </a:t>
            </a:r>
            <a:r>
              <a:rPr sz="1200" dirty="0">
                <a:solidFill>
                  <a:prstClr val="black"/>
                </a:solidFill>
                <a:latin typeface="Liberation Sans Narrow"/>
                <a:cs typeface="Liberation Sans Narrow"/>
              </a:rPr>
              <a:t>решения и (или) </a:t>
            </a:r>
            <a:r>
              <a:rPr sz="1200" spc="-5" dirty="0">
                <a:solidFill>
                  <a:prstClr val="black"/>
                </a:solidFill>
                <a:latin typeface="Liberation Sans Narrow"/>
                <a:cs typeface="Liberation Sans Narrow"/>
              </a:rPr>
              <a:t>иного  документа,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которым </a:t>
            </a:r>
            <a:r>
              <a:rPr sz="1200" spc="-5" dirty="0">
                <a:solidFill>
                  <a:prstClr val="black"/>
                </a:solidFill>
                <a:latin typeface="Liberation Sans Narrow"/>
                <a:cs typeface="Liberation Sans Narrow"/>
              </a:rPr>
              <a:t>принято </a:t>
            </a:r>
            <a:r>
              <a:rPr sz="1200" dirty="0">
                <a:solidFill>
                  <a:prstClr val="black"/>
                </a:solidFill>
                <a:latin typeface="Liberation Sans Narrow"/>
                <a:cs typeface="Liberation Sans Narrow"/>
              </a:rPr>
              <a:t>решение о </a:t>
            </a:r>
            <a:r>
              <a:rPr sz="1200" spc="-5" dirty="0">
                <a:solidFill>
                  <a:prstClr val="black"/>
                </a:solidFill>
                <a:latin typeface="Liberation Sans Narrow"/>
                <a:cs typeface="Liberation Sans Narrow"/>
              </a:rPr>
              <a:t>заключении  </a:t>
            </a:r>
            <a:r>
              <a:rPr sz="1200" dirty="0">
                <a:solidFill>
                  <a:prstClr val="black"/>
                </a:solidFill>
                <a:latin typeface="Liberation Sans Narrow"/>
                <a:cs typeface="Liberation Sans Narrow"/>
              </a:rPr>
              <a:t>Контракта </a:t>
            </a:r>
            <a:r>
              <a:rPr sz="1200" spc="-5" dirty="0">
                <a:solidFill>
                  <a:prstClr val="black"/>
                </a:solidFill>
                <a:latin typeface="Liberation Sans Narrow"/>
                <a:cs typeface="Liberation Sans Narrow"/>
              </a:rPr>
              <a:t>(данные положения исключаются при закупе </a:t>
            </a:r>
            <a:r>
              <a:rPr sz="1200" dirty="0">
                <a:solidFill>
                  <a:prstClr val="black"/>
                </a:solidFill>
                <a:latin typeface="Liberation Sans Narrow"/>
                <a:cs typeface="Liberation Sans Narrow"/>
              </a:rPr>
              <a:t>у ЕП </a:t>
            </a:r>
            <a:r>
              <a:rPr sz="1200" spc="-5" dirty="0">
                <a:solidFill>
                  <a:prstClr val="black"/>
                </a:solidFill>
                <a:latin typeface="Liberation Sans Narrow"/>
                <a:cs typeface="Liberation Sans Narrow"/>
              </a:rPr>
              <a:t>по п.4,  </a:t>
            </a:r>
            <a:r>
              <a:rPr sz="1200" dirty="0">
                <a:solidFill>
                  <a:prstClr val="black"/>
                </a:solidFill>
                <a:latin typeface="Liberation Sans Narrow"/>
                <a:cs typeface="Liberation Sans Narrow"/>
              </a:rPr>
              <a:t>28 ч.1</a:t>
            </a:r>
            <a:r>
              <a:rPr sz="1200" spc="-10" dirty="0">
                <a:solidFill>
                  <a:prstClr val="black"/>
                </a:solidFill>
                <a:latin typeface="Liberation Sans Narrow"/>
                <a:cs typeface="Liberation Sans Narrow"/>
              </a:rPr>
              <a:t> </a:t>
            </a:r>
            <a:r>
              <a:rPr sz="1200" dirty="0">
                <a:solidFill>
                  <a:prstClr val="black"/>
                </a:solidFill>
                <a:latin typeface="Liberation Sans Narrow"/>
                <a:cs typeface="Liberation Sans Narrow"/>
              </a:rPr>
              <a:t>ст.93)</a:t>
            </a:r>
            <a:endParaRPr sz="1200">
              <a:solidFill>
                <a:prstClr val="black"/>
              </a:solidFill>
              <a:latin typeface="Liberation Sans Narrow"/>
              <a:cs typeface="Liberation Sans Narrow"/>
            </a:endParaRPr>
          </a:p>
        </p:txBody>
      </p:sp>
      <p:sp>
        <p:nvSpPr>
          <p:cNvPr id="14" name="object 14"/>
          <p:cNvSpPr/>
          <p:nvPr/>
        </p:nvSpPr>
        <p:spPr>
          <a:xfrm>
            <a:off x="3203575" y="3562477"/>
            <a:ext cx="1519555" cy="875665"/>
          </a:xfrm>
          <a:custGeom>
            <a:avLst/>
            <a:gdLst/>
            <a:ahLst/>
            <a:cxnLst/>
            <a:rect l="l" t="t" r="r" b="b"/>
            <a:pathLst>
              <a:path w="1519554" h="875664">
                <a:moveTo>
                  <a:pt x="66294" y="771271"/>
                </a:moveTo>
                <a:lnTo>
                  <a:pt x="58547" y="773303"/>
                </a:lnTo>
                <a:lnTo>
                  <a:pt x="54990" y="779399"/>
                </a:lnTo>
                <a:lnTo>
                  <a:pt x="0" y="874649"/>
                </a:lnTo>
                <a:lnTo>
                  <a:pt x="109982" y="875665"/>
                </a:lnTo>
                <a:lnTo>
                  <a:pt x="116966" y="875665"/>
                </a:lnTo>
                <a:lnTo>
                  <a:pt x="119564" y="873125"/>
                </a:lnTo>
                <a:lnTo>
                  <a:pt x="28067" y="873125"/>
                </a:lnTo>
                <a:lnTo>
                  <a:pt x="15493" y="851154"/>
                </a:lnTo>
                <a:lnTo>
                  <a:pt x="56320" y="827849"/>
                </a:lnTo>
                <a:lnTo>
                  <a:pt x="76962" y="792099"/>
                </a:lnTo>
                <a:lnTo>
                  <a:pt x="80517" y="786003"/>
                </a:lnTo>
                <a:lnTo>
                  <a:pt x="78359" y="778256"/>
                </a:lnTo>
                <a:lnTo>
                  <a:pt x="72389" y="774700"/>
                </a:lnTo>
                <a:lnTo>
                  <a:pt x="66294" y="771271"/>
                </a:lnTo>
                <a:close/>
              </a:path>
              <a:path w="1519554" h="875664">
                <a:moveTo>
                  <a:pt x="56320" y="827849"/>
                </a:moveTo>
                <a:lnTo>
                  <a:pt x="15493" y="851154"/>
                </a:lnTo>
                <a:lnTo>
                  <a:pt x="28067" y="873125"/>
                </a:lnTo>
                <a:lnTo>
                  <a:pt x="36299" y="868426"/>
                </a:lnTo>
                <a:lnTo>
                  <a:pt x="32893" y="868426"/>
                </a:lnTo>
                <a:lnTo>
                  <a:pt x="21970" y="849376"/>
                </a:lnTo>
                <a:lnTo>
                  <a:pt x="43891" y="849376"/>
                </a:lnTo>
                <a:lnTo>
                  <a:pt x="56320" y="827849"/>
                </a:lnTo>
                <a:close/>
              </a:path>
              <a:path w="1519554" h="875664">
                <a:moveTo>
                  <a:pt x="68843" y="849848"/>
                </a:moveTo>
                <a:lnTo>
                  <a:pt x="28067" y="873125"/>
                </a:lnTo>
                <a:lnTo>
                  <a:pt x="119564" y="873125"/>
                </a:lnTo>
                <a:lnTo>
                  <a:pt x="122682" y="870077"/>
                </a:lnTo>
                <a:lnTo>
                  <a:pt x="122809" y="856107"/>
                </a:lnTo>
                <a:lnTo>
                  <a:pt x="117221" y="850265"/>
                </a:lnTo>
                <a:lnTo>
                  <a:pt x="110109" y="850265"/>
                </a:lnTo>
                <a:lnTo>
                  <a:pt x="68843" y="849848"/>
                </a:lnTo>
                <a:close/>
              </a:path>
              <a:path w="1519554" h="875664">
                <a:moveTo>
                  <a:pt x="21970" y="849376"/>
                </a:moveTo>
                <a:lnTo>
                  <a:pt x="32893" y="868426"/>
                </a:lnTo>
                <a:lnTo>
                  <a:pt x="43764" y="849595"/>
                </a:lnTo>
                <a:lnTo>
                  <a:pt x="21970" y="849376"/>
                </a:lnTo>
                <a:close/>
              </a:path>
              <a:path w="1519554" h="875664">
                <a:moveTo>
                  <a:pt x="43764" y="849595"/>
                </a:moveTo>
                <a:lnTo>
                  <a:pt x="32893" y="868426"/>
                </a:lnTo>
                <a:lnTo>
                  <a:pt x="36299" y="868426"/>
                </a:lnTo>
                <a:lnTo>
                  <a:pt x="68843" y="849848"/>
                </a:lnTo>
                <a:lnTo>
                  <a:pt x="43764" y="849595"/>
                </a:lnTo>
                <a:close/>
              </a:path>
              <a:path w="1519554" h="875664">
                <a:moveTo>
                  <a:pt x="1506601" y="0"/>
                </a:moveTo>
                <a:lnTo>
                  <a:pt x="56320" y="827849"/>
                </a:lnTo>
                <a:lnTo>
                  <a:pt x="43764" y="849595"/>
                </a:lnTo>
                <a:lnTo>
                  <a:pt x="68843" y="849848"/>
                </a:lnTo>
                <a:lnTo>
                  <a:pt x="1519174" y="21971"/>
                </a:lnTo>
                <a:lnTo>
                  <a:pt x="1506601" y="0"/>
                </a:lnTo>
                <a:close/>
              </a:path>
              <a:path w="1519554" h="875664">
                <a:moveTo>
                  <a:pt x="43891" y="849376"/>
                </a:moveTo>
                <a:lnTo>
                  <a:pt x="21970" y="849376"/>
                </a:lnTo>
                <a:lnTo>
                  <a:pt x="43764" y="849595"/>
                </a:lnTo>
                <a:lnTo>
                  <a:pt x="43891" y="849376"/>
                </a:lnTo>
                <a:close/>
              </a:path>
            </a:pathLst>
          </a:custGeom>
          <a:solidFill>
            <a:srgbClr val="DC5823"/>
          </a:solidFill>
        </p:spPr>
        <p:txBody>
          <a:bodyPr wrap="square" lIns="0" tIns="0" rIns="0" bIns="0" rtlCol="0"/>
          <a:lstStyle/>
          <a:p>
            <a:endParaRPr>
              <a:solidFill>
                <a:prstClr val="black"/>
              </a:solidFill>
            </a:endParaRPr>
          </a:p>
        </p:txBody>
      </p:sp>
      <p:sp>
        <p:nvSpPr>
          <p:cNvPr id="15" name="object 15"/>
          <p:cNvSpPr/>
          <p:nvPr/>
        </p:nvSpPr>
        <p:spPr>
          <a:xfrm>
            <a:off x="971499" y="4015485"/>
            <a:ext cx="3749675" cy="1308735"/>
          </a:xfrm>
          <a:custGeom>
            <a:avLst/>
            <a:gdLst/>
            <a:ahLst/>
            <a:cxnLst/>
            <a:rect l="l" t="t" r="r" b="b"/>
            <a:pathLst>
              <a:path w="3749675" h="1308735">
                <a:moveTo>
                  <a:pt x="84721" y="1196339"/>
                </a:moveTo>
                <a:lnTo>
                  <a:pt x="76708" y="1196847"/>
                </a:lnTo>
                <a:lnTo>
                  <a:pt x="0" y="1285239"/>
                </a:lnTo>
                <a:lnTo>
                  <a:pt x="114655" y="1308480"/>
                </a:lnTo>
                <a:lnTo>
                  <a:pt x="121361" y="1304036"/>
                </a:lnTo>
                <a:lnTo>
                  <a:pt x="124155" y="1290320"/>
                </a:lnTo>
                <a:lnTo>
                  <a:pt x="123400" y="1289177"/>
                </a:lnTo>
                <a:lnTo>
                  <a:pt x="27901" y="1289177"/>
                </a:lnTo>
                <a:lnTo>
                  <a:pt x="19723" y="1265047"/>
                </a:lnTo>
                <a:lnTo>
                  <a:pt x="64274" y="1249901"/>
                </a:lnTo>
                <a:lnTo>
                  <a:pt x="95885" y="1213484"/>
                </a:lnTo>
                <a:lnTo>
                  <a:pt x="95313" y="1205483"/>
                </a:lnTo>
                <a:lnTo>
                  <a:pt x="84721" y="1196339"/>
                </a:lnTo>
                <a:close/>
              </a:path>
              <a:path w="3749675" h="1308735">
                <a:moveTo>
                  <a:pt x="64274" y="1249901"/>
                </a:moveTo>
                <a:lnTo>
                  <a:pt x="19723" y="1265047"/>
                </a:lnTo>
                <a:lnTo>
                  <a:pt x="27901" y="1289177"/>
                </a:lnTo>
                <a:lnTo>
                  <a:pt x="39108" y="1285367"/>
                </a:lnTo>
                <a:lnTo>
                  <a:pt x="33451" y="1285367"/>
                </a:lnTo>
                <a:lnTo>
                  <a:pt x="26390" y="1264666"/>
                </a:lnTo>
                <a:lnTo>
                  <a:pt x="51442" y="1264666"/>
                </a:lnTo>
                <a:lnTo>
                  <a:pt x="64274" y="1249901"/>
                </a:lnTo>
                <a:close/>
              </a:path>
              <a:path w="3749675" h="1308735">
                <a:moveTo>
                  <a:pt x="72496" y="1274015"/>
                </a:moveTo>
                <a:lnTo>
                  <a:pt x="27901" y="1289177"/>
                </a:lnTo>
                <a:lnTo>
                  <a:pt x="123400" y="1289177"/>
                </a:lnTo>
                <a:lnTo>
                  <a:pt x="119710" y="1283589"/>
                </a:lnTo>
                <a:lnTo>
                  <a:pt x="72496" y="1274015"/>
                </a:lnTo>
                <a:close/>
              </a:path>
              <a:path w="3749675" h="1308735">
                <a:moveTo>
                  <a:pt x="26390" y="1264666"/>
                </a:moveTo>
                <a:lnTo>
                  <a:pt x="33451" y="1285367"/>
                </a:lnTo>
                <a:lnTo>
                  <a:pt x="47689" y="1268984"/>
                </a:lnTo>
                <a:lnTo>
                  <a:pt x="26390" y="1264666"/>
                </a:lnTo>
                <a:close/>
              </a:path>
              <a:path w="3749675" h="1308735">
                <a:moveTo>
                  <a:pt x="47689" y="1268984"/>
                </a:moveTo>
                <a:lnTo>
                  <a:pt x="33451" y="1285367"/>
                </a:lnTo>
                <a:lnTo>
                  <a:pt x="39108" y="1285367"/>
                </a:lnTo>
                <a:lnTo>
                  <a:pt x="72496" y="1274015"/>
                </a:lnTo>
                <a:lnTo>
                  <a:pt x="47689" y="1268984"/>
                </a:lnTo>
                <a:close/>
              </a:path>
              <a:path w="3749675" h="1308735">
                <a:moveTo>
                  <a:pt x="3740835" y="0"/>
                </a:moveTo>
                <a:lnTo>
                  <a:pt x="64274" y="1249901"/>
                </a:lnTo>
                <a:lnTo>
                  <a:pt x="47689" y="1268984"/>
                </a:lnTo>
                <a:lnTo>
                  <a:pt x="72496" y="1274015"/>
                </a:lnTo>
                <a:lnTo>
                  <a:pt x="3749090" y="24002"/>
                </a:lnTo>
                <a:lnTo>
                  <a:pt x="3740835" y="0"/>
                </a:lnTo>
                <a:close/>
              </a:path>
              <a:path w="3749675" h="1308735">
                <a:moveTo>
                  <a:pt x="51442" y="1264666"/>
                </a:moveTo>
                <a:lnTo>
                  <a:pt x="26390" y="1264666"/>
                </a:lnTo>
                <a:lnTo>
                  <a:pt x="47689" y="1268984"/>
                </a:lnTo>
                <a:lnTo>
                  <a:pt x="51442" y="1264666"/>
                </a:lnTo>
                <a:close/>
              </a:path>
            </a:pathLst>
          </a:custGeom>
          <a:solidFill>
            <a:srgbClr val="DC5823"/>
          </a:solidFill>
        </p:spPr>
        <p:txBody>
          <a:bodyPr wrap="square" lIns="0" tIns="0" rIns="0" bIns="0" rtlCol="0"/>
          <a:lstStyle/>
          <a:p>
            <a:endParaRPr>
              <a:solidFill>
                <a:prstClr val="black"/>
              </a:solidFill>
            </a:endParaRPr>
          </a:p>
        </p:txBody>
      </p:sp>
      <p:sp>
        <p:nvSpPr>
          <p:cNvPr id="16" name="object 16"/>
          <p:cNvSpPr/>
          <p:nvPr/>
        </p:nvSpPr>
        <p:spPr>
          <a:xfrm>
            <a:off x="3419475" y="4497578"/>
            <a:ext cx="1330960" cy="803275"/>
          </a:xfrm>
          <a:custGeom>
            <a:avLst/>
            <a:gdLst/>
            <a:ahLst/>
            <a:cxnLst/>
            <a:rect l="l" t="t" r="r" b="b"/>
            <a:pathLst>
              <a:path w="1330960" h="803275">
                <a:moveTo>
                  <a:pt x="64135" y="698373"/>
                </a:moveTo>
                <a:lnTo>
                  <a:pt x="56387" y="700659"/>
                </a:lnTo>
                <a:lnTo>
                  <a:pt x="52959" y="706755"/>
                </a:lnTo>
                <a:lnTo>
                  <a:pt x="0" y="803148"/>
                </a:lnTo>
                <a:lnTo>
                  <a:pt x="116966" y="801751"/>
                </a:lnTo>
                <a:lnTo>
                  <a:pt x="117587" y="801116"/>
                </a:lnTo>
                <a:lnTo>
                  <a:pt x="28066" y="801116"/>
                </a:lnTo>
                <a:lnTo>
                  <a:pt x="15112" y="779272"/>
                </a:lnTo>
                <a:lnTo>
                  <a:pt x="55436" y="755144"/>
                </a:lnTo>
                <a:lnTo>
                  <a:pt x="75311" y="719074"/>
                </a:lnTo>
                <a:lnTo>
                  <a:pt x="78612" y="712851"/>
                </a:lnTo>
                <a:lnTo>
                  <a:pt x="76453" y="705104"/>
                </a:lnTo>
                <a:lnTo>
                  <a:pt x="70230" y="701802"/>
                </a:lnTo>
                <a:lnTo>
                  <a:pt x="64135" y="698373"/>
                </a:lnTo>
                <a:close/>
              </a:path>
              <a:path w="1330960" h="803275">
                <a:moveTo>
                  <a:pt x="55436" y="755144"/>
                </a:moveTo>
                <a:lnTo>
                  <a:pt x="15112" y="779272"/>
                </a:lnTo>
                <a:lnTo>
                  <a:pt x="28066" y="801116"/>
                </a:lnTo>
                <a:lnTo>
                  <a:pt x="36132" y="796290"/>
                </a:lnTo>
                <a:lnTo>
                  <a:pt x="32765" y="796290"/>
                </a:lnTo>
                <a:lnTo>
                  <a:pt x="21462" y="777494"/>
                </a:lnTo>
                <a:lnTo>
                  <a:pt x="43260" y="777242"/>
                </a:lnTo>
                <a:lnTo>
                  <a:pt x="55436" y="755144"/>
                </a:lnTo>
                <a:close/>
              </a:path>
              <a:path w="1330960" h="803275">
                <a:moveTo>
                  <a:pt x="116712" y="776478"/>
                </a:moveTo>
                <a:lnTo>
                  <a:pt x="109600" y="776478"/>
                </a:lnTo>
                <a:lnTo>
                  <a:pt x="68451" y="776952"/>
                </a:lnTo>
                <a:lnTo>
                  <a:pt x="28066" y="801116"/>
                </a:lnTo>
                <a:lnTo>
                  <a:pt x="117587" y="801116"/>
                </a:lnTo>
                <a:lnTo>
                  <a:pt x="122554" y="796036"/>
                </a:lnTo>
                <a:lnTo>
                  <a:pt x="122427" y="782066"/>
                </a:lnTo>
                <a:lnTo>
                  <a:pt x="116712" y="776478"/>
                </a:lnTo>
                <a:close/>
              </a:path>
              <a:path w="1330960" h="803275">
                <a:moveTo>
                  <a:pt x="43260" y="777242"/>
                </a:moveTo>
                <a:lnTo>
                  <a:pt x="21462" y="777494"/>
                </a:lnTo>
                <a:lnTo>
                  <a:pt x="32765" y="796290"/>
                </a:lnTo>
                <a:lnTo>
                  <a:pt x="43260" y="777242"/>
                </a:lnTo>
                <a:close/>
              </a:path>
              <a:path w="1330960" h="803275">
                <a:moveTo>
                  <a:pt x="68451" y="776952"/>
                </a:moveTo>
                <a:lnTo>
                  <a:pt x="43260" y="777242"/>
                </a:lnTo>
                <a:lnTo>
                  <a:pt x="32765" y="796290"/>
                </a:lnTo>
                <a:lnTo>
                  <a:pt x="36132" y="796290"/>
                </a:lnTo>
                <a:lnTo>
                  <a:pt x="68451" y="776952"/>
                </a:lnTo>
                <a:close/>
              </a:path>
              <a:path w="1330960" h="803275">
                <a:moveTo>
                  <a:pt x="1317498" y="0"/>
                </a:moveTo>
                <a:lnTo>
                  <a:pt x="55436" y="755144"/>
                </a:lnTo>
                <a:lnTo>
                  <a:pt x="43260" y="777242"/>
                </a:lnTo>
                <a:lnTo>
                  <a:pt x="68451" y="776952"/>
                </a:lnTo>
                <a:lnTo>
                  <a:pt x="1330452" y="21844"/>
                </a:lnTo>
                <a:lnTo>
                  <a:pt x="1317498" y="0"/>
                </a:lnTo>
                <a:close/>
              </a:path>
            </a:pathLst>
          </a:custGeom>
          <a:solidFill>
            <a:srgbClr val="DC5823"/>
          </a:solidFill>
        </p:spPr>
        <p:txBody>
          <a:bodyPr wrap="square" lIns="0" tIns="0" rIns="0" bIns="0" rtlCol="0"/>
          <a:lstStyle/>
          <a:p>
            <a:endParaRPr>
              <a:solidFill>
                <a:prstClr val="black"/>
              </a:solidFill>
            </a:endParaRPr>
          </a:p>
        </p:txBody>
      </p:sp>
      <p:sp>
        <p:nvSpPr>
          <p:cNvPr id="17" name="object 17"/>
          <p:cNvSpPr/>
          <p:nvPr/>
        </p:nvSpPr>
        <p:spPr>
          <a:xfrm>
            <a:off x="1979548" y="5524246"/>
            <a:ext cx="2737485" cy="118110"/>
          </a:xfrm>
          <a:custGeom>
            <a:avLst/>
            <a:gdLst/>
            <a:ahLst/>
            <a:cxnLst/>
            <a:rect l="l" t="t" r="r" b="b"/>
            <a:pathLst>
              <a:path w="2737485" h="118110">
                <a:moveTo>
                  <a:pt x="101092" y="0"/>
                </a:moveTo>
                <a:lnTo>
                  <a:pt x="0" y="58927"/>
                </a:lnTo>
                <a:lnTo>
                  <a:pt x="101092" y="117944"/>
                </a:lnTo>
                <a:lnTo>
                  <a:pt x="108838" y="115900"/>
                </a:lnTo>
                <a:lnTo>
                  <a:pt x="115950" y="103784"/>
                </a:lnTo>
                <a:lnTo>
                  <a:pt x="113918" y="95999"/>
                </a:lnTo>
                <a:lnTo>
                  <a:pt x="72215" y="71691"/>
                </a:lnTo>
                <a:lnTo>
                  <a:pt x="25145" y="71691"/>
                </a:lnTo>
                <a:lnTo>
                  <a:pt x="25145" y="46227"/>
                </a:lnTo>
                <a:lnTo>
                  <a:pt x="72324" y="46227"/>
                </a:lnTo>
                <a:lnTo>
                  <a:pt x="113918" y="21970"/>
                </a:lnTo>
                <a:lnTo>
                  <a:pt x="115950" y="14223"/>
                </a:lnTo>
                <a:lnTo>
                  <a:pt x="108838" y="2031"/>
                </a:lnTo>
                <a:lnTo>
                  <a:pt x="101092" y="0"/>
                </a:lnTo>
                <a:close/>
              </a:path>
              <a:path w="2737485" h="118110">
                <a:moveTo>
                  <a:pt x="72324" y="46227"/>
                </a:moveTo>
                <a:lnTo>
                  <a:pt x="25145" y="46227"/>
                </a:lnTo>
                <a:lnTo>
                  <a:pt x="25145" y="71691"/>
                </a:lnTo>
                <a:lnTo>
                  <a:pt x="72215" y="71691"/>
                </a:lnTo>
                <a:lnTo>
                  <a:pt x="69255" y="69964"/>
                </a:lnTo>
                <a:lnTo>
                  <a:pt x="31623" y="69964"/>
                </a:lnTo>
                <a:lnTo>
                  <a:pt x="31623" y="48005"/>
                </a:lnTo>
                <a:lnTo>
                  <a:pt x="69275" y="48005"/>
                </a:lnTo>
                <a:lnTo>
                  <a:pt x="72324" y="46227"/>
                </a:lnTo>
                <a:close/>
              </a:path>
              <a:path w="2737485" h="118110">
                <a:moveTo>
                  <a:pt x="2736977" y="46227"/>
                </a:moveTo>
                <a:lnTo>
                  <a:pt x="72324" y="46227"/>
                </a:lnTo>
                <a:lnTo>
                  <a:pt x="50444" y="58988"/>
                </a:lnTo>
                <a:lnTo>
                  <a:pt x="72215" y="71691"/>
                </a:lnTo>
                <a:lnTo>
                  <a:pt x="2736977" y="71691"/>
                </a:lnTo>
                <a:lnTo>
                  <a:pt x="2736977" y="46227"/>
                </a:lnTo>
                <a:close/>
              </a:path>
              <a:path w="2737485" h="118110">
                <a:moveTo>
                  <a:pt x="31623" y="48005"/>
                </a:moveTo>
                <a:lnTo>
                  <a:pt x="31623" y="69964"/>
                </a:lnTo>
                <a:lnTo>
                  <a:pt x="50444" y="58988"/>
                </a:lnTo>
                <a:lnTo>
                  <a:pt x="31623" y="48005"/>
                </a:lnTo>
                <a:close/>
              </a:path>
              <a:path w="2737485" h="118110">
                <a:moveTo>
                  <a:pt x="50444" y="58988"/>
                </a:moveTo>
                <a:lnTo>
                  <a:pt x="31623" y="69964"/>
                </a:lnTo>
                <a:lnTo>
                  <a:pt x="69255" y="69964"/>
                </a:lnTo>
                <a:lnTo>
                  <a:pt x="50444" y="58988"/>
                </a:lnTo>
                <a:close/>
              </a:path>
              <a:path w="2737485" h="118110">
                <a:moveTo>
                  <a:pt x="69275" y="48005"/>
                </a:moveTo>
                <a:lnTo>
                  <a:pt x="31623" y="48005"/>
                </a:lnTo>
                <a:lnTo>
                  <a:pt x="50444" y="58988"/>
                </a:lnTo>
                <a:lnTo>
                  <a:pt x="69275" y="48005"/>
                </a:lnTo>
                <a:close/>
              </a:path>
            </a:pathLst>
          </a:custGeom>
          <a:solidFill>
            <a:srgbClr val="DC5823"/>
          </a:solidFill>
        </p:spPr>
        <p:txBody>
          <a:bodyPr wrap="square" lIns="0" tIns="0" rIns="0" bIns="0" rtlCol="0"/>
          <a:lstStyle/>
          <a:p>
            <a:endParaRPr>
              <a:solidFill>
                <a:prstClr val="black"/>
              </a:solidFill>
            </a:endParaRPr>
          </a:p>
        </p:txBody>
      </p:sp>
      <p:sp>
        <p:nvSpPr>
          <p:cNvPr id="18" name="object 18"/>
          <p:cNvSpPr/>
          <p:nvPr/>
        </p:nvSpPr>
        <p:spPr>
          <a:xfrm>
            <a:off x="3635375" y="5145151"/>
            <a:ext cx="1083310" cy="205104"/>
          </a:xfrm>
          <a:custGeom>
            <a:avLst/>
            <a:gdLst/>
            <a:ahLst/>
            <a:cxnLst/>
            <a:rect l="l" t="t" r="r" b="b"/>
            <a:pathLst>
              <a:path w="1083310" h="205104">
                <a:moveTo>
                  <a:pt x="92075" y="88137"/>
                </a:moveTo>
                <a:lnTo>
                  <a:pt x="0" y="160274"/>
                </a:lnTo>
                <a:lnTo>
                  <a:pt x="108076" y="204978"/>
                </a:lnTo>
                <a:lnTo>
                  <a:pt x="115442" y="201930"/>
                </a:lnTo>
                <a:lnTo>
                  <a:pt x="118110" y="195453"/>
                </a:lnTo>
                <a:lnTo>
                  <a:pt x="120903" y="188976"/>
                </a:lnTo>
                <a:lnTo>
                  <a:pt x="117728" y="181610"/>
                </a:lnTo>
                <a:lnTo>
                  <a:pt x="111251" y="178815"/>
                </a:lnTo>
                <a:lnTo>
                  <a:pt x="88484" y="169418"/>
                </a:lnTo>
                <a:lnTo>
                  <a:pt x="26670" y="169418"/>
                </a:lnTo>
                <a:lnTo>
                  <a:pt x="23240" y="144272"/>
                </a:lnTo>
                <a:lnTo>
                  <a:pt x="69782" y="137914"/>
                </a:lnTo>
                <a:lnTo>
                  <a:pt x="107696" y="108204"/>
                </a:lnTo>
                <a:lnTo>
                  <a:pt x="108712" y="100203"/>
                </a:lnTo>
                <a:lnTo>
                  <a:pt x="104394" y="94742"/>
                </a:lnTo>
                <a:lnTo>
                  <a:pt x="100075" y="89154"/>
                </a:lnTo>
                <a:lnTo>
                  <a:pt x="92075" y="88137"/>
                </a:lnTo>
                <a:close/>
              </a:path>
              <a:path w="1083310" h="205104">
                <a:moveTo>
                  <a:pt x="69782" y="137914"/>
                </a:moveTo>
                <a:lnTo>
                  <a:pt x="23240" y="144272"/>
                </a:lnTo>
                <a:lnTo>
                  <a:pt x="26670" y="169418"/>
                </a:lnTo>
                <a:lnTo>
                  <a:pt x="45280" y="166878"/>
                </a:lnTo>
                <a:lnTo>
                  <a:pt x="32765" y="166878"/>
                </a:lnTo>
                <a:lnTo>
                  <a:pt x="29717" y="145161"/>
                </a:lnTo>
                <a:lnTo>
                  <a:pt x="60521" y="145161"/>
                </a:lnTo>
                <a:lnTo>
                  <a:pt x="69782" y="137914"/>
                </a:lnTo>
                <a:close/>
              </a:path>
              <a:path w="1083310" h="205104">
                <a:moveTo>
                  <a:pt x="73123" y="163077"/>
                </a:moveTo>
                <a:lnTo>
                  <a:pt x="26670" y="169418"/>
                </a:lnTo>
                <a:lnTo>
                  <a:pt x="88484" y="169418"/>
                </a:lnTo>
                <a:lnTo>
                  <a:pt x="73123" y="163077"/>
                </a:lnTo>
                <a:close/>
              </a:path>
              <a:path w="1083310" h="205104">
                <a:moveTo>
                  <a:pt x="29717" y="145161"/>
                </a:moveTo>
                <a:lnTo>
                  <a:pt x="32765" y="166878"/>
                </a:lnTo>
                <a:lnTo>
                  <a:pt x="49883" y="153484"/>
                </a:lnTo>
                <a:lnTo>
                  <a:pt x="29717" y="145161"/>
                </a:lnTo>
                <a:close/>
              </a:path>
              <a:path w="1083310" h="205104">
                <a:moveTo>
                  <a:pt x="49883" y="153484"/>
                </a:moveTo>
                <a:lnTo>
                  <a:pt x="32765" y="166878"/>
                </a:lnTo>
                <a:lnTo>
                  <a:pt x="45280" y="166878"/>
                </a:lnTo>
                <a:lnTo>
                  <a:pt x="73123" y="163077"/>
                </a:lnTo>
                <a:lnTo>
                  <a:pt x="49883" y="153484"/>
                </a:lnTo>
                <a:close/>
              </a:path>
              <a:path w="1083310" h="205104">
                <a:moveTo>
                  <a:pt x="1079373" y="0"/>
                </a:moveTo>
                <a:lnTo>
                  <a:pt x="69782" y="137914"/>
                </a:lnTo>
                <a:lnTo>
                  <a:pt x="49883" y="153484"/>
                </a:lnTo>
                <a:lnTo>
                  <a:pt x="73123" y="163077"/>
                </a:lnTo>
                <a:lnTo>
                  <a:pt x="1082802" y="25273"/>
                </a:lnTo>
                <a:lnTo>
                  <a:pt x="1079373" y="0"/>
                </a:lnTo>
                <a:close/>
              </a:path>
              <a:path w="1083310" h="205104">
                <a:moveTo>
                  <a:pt x="60521" y="145161"/>
                </a:moveTo>
                <a:lnTo>
                  <a:pt x="29717" y="145161"/>
                </a:lnTo>
                <a:lnTo>
                  <a:pt x="49883" y="153484"/>
                </a:lnTo>
                <a:lnTo>
                  <a:pt x="60521" y="145161"/>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1449989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692" y="458165"/>
            <a:ext cx="6495415" cy="321242"/>
          </a:xfrm>
          <a:prstGeom prst="rect">
            <a:avLst/>
          </a:prstGeom>
        </p:spPr>
        <p:txBody>
          <a:bodyPr vert="horz" wrap="square" lIns="0" tIns="13335" rIns="0" bIns="0" rtlCol="0">
            <a:spAutoFit/>
          </a:bodyPr>
          <a:lstStyle/>
          <a:p>
            <a:pPr marL="12700">
              <a:lnSpc>
                <a:spcPct val="100000"/>
              </a:lnSpc>
              <a:spcBef>
                <a:spcPts val="105"/>
              </a:spcBef>
            </a:pPr>
            <a:r>
              <a:rPr lang="ru-RU" sz="2000" dirty="0" smtClean="0"/>
              <a:t>                 </a:t>
            </a:r>
            <a:r>
              <a:rPr sz="2000" dirty="0" err="1" smtClean="0"/>
              <a:t>Предмет</a:t>
            </a:r>
            <a:r>
              <a:rPr sz="2000" dirty="0" smtClean="0"/>
              <a:t> </a:t>
            </a:r>
            <a:r>
              <a:rPr sz="2000" dirty="0"/>
              <a:t>Типового </a:t>
            </a:r>
            <a:r>
              <a:rPr sz="2000" spc="-5" dirty="0"/>
              <a:t>контракта. </a:t>
            </a:r>
            <a:r>
              <a:rPr sz="2000" dirty="0"/>
              <a:t>Раздел</a:t>
            </a:r>
            <a:r>
              <a:rPr sz="2000" spc="-114" dirty="0"/>
              <a:t> </a:t>
            </a:r>
            <a:r>
              <a:rPr sz="2000" dirty="0"/>
              <a:t>1</a:t>
            </a:r>
          </a:p>
        </p:txBody>
      </p:sp>
      <p:sp>
        <p:nvSpPr>
          <p:cNvPr id="3" name="object 3"/>
          <p:cNvSpPr txBox="1"/>
          <p:nvPr/>
        </p:nvSpPr>
        <p:spPr>
          <a:xfrm>
            <a:off x="691692" y="1630426"/>
            <a:ext cx="7845425" cy="1211580"/>
          </a:xfrm>
          <a:prstGeom prst="rect">
            <a:avLst/>
          </a:prstGeom>
        </p:spPr>
        <p:txBody>
          <a:bodyPr vert="horz" wrap="square" lIns="0" tIns="12700" rIns="0" bIns="0" rtlCol="0">
            <a:spAutoFit/>
          </a:bodyPr>
          <a:lstStyle/>
          <a:p>
            <a:pPr marL="12700" marR="5080" lvl="1">
              <a:spcBef>
                <a:spcPts val="100"/>
              </a:spcBef>
              <a:buFontTx/>
              <a:buAutoNum type="arabicPeriod"/>
              <a:tabLst>
                <a:tab pos="256540" algn="l"/>
                <a:tab pos="4577715" algn="l"/>
                <a:tab pos="5940425" algn="l"/>
              </a:tabLst>
            </a:pP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Контрактом </a:t>
            </a:r>
            <a:r>
              <a:rPr sz="1200" spc="-5" dirty="0">
                <a:solidFill>
                  <a:prstClr val="black"/>
                </a:solidFill>
                <a:latin typeface="Liberation Sans Narrow"/>
                <a:cs typeface="Liberation Sans Narrow"/>
              </a:rPr>
              <a:t>Поставщик обязуется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порядке </a:t>
            </a:r>
            <a:r>
              <a:rPr sz="1200" dirty="0">
                <a:solidFill>
                  <a:prstClr val="black"/>
                </a:solidFill>
                <a:latin typeface="Liberation Sans Narrow"/>
                <a:cs typeface="Liberation Sans Narrow"/>
              </a:rPr>
              <a:t>и </a:t>
            </a:r>
            <a:r>
              <a:rPr sz="1200" spc="-5" dirty="0">
                <a:solidFill>
                  <a:prstClr val="black"/>
                </a:solidFill>
                <a:latin typeface="Liberation Sans Narrow"/>
                <a:cs typeface="Liberation Sans Narrow"/>
              </a:rPr>
              <a:t>сроки, предусмотренные </a:t>
            </a:r>
            <a:r>
              <a:rPr sz="1200" dirty="0">
                <a:solidFill>
                  <a:prstClr val="black"/>
                </a:solidFill>
                <a:latin typeface="Liberation Sans Narrow"/>
                <a:cs typeface="Liberation Sans Narrow"/>
              </a:rPr>
              <a:t>Контрактом, </a:t>
            </a:r>
            <a:r>
              <a:rPr sz="1200" spc="-5" dirty="0">
                <a:solidFill>
                  <a:prstClr val="black"/>
                </a:solidFill>
                <a:latin typeface="Liberation Sans Narrow"/>
                <a:cs typeface="Liberation Sans Narrow"/>
              </a:rPr>
              <a:t>осуществить поставку  лекарственного(-ых) препарата(-ов) </a:t>
            </a:r>
            <a:r>
              <a:rPr sz="1200" dirty="0">
                <a:solidFill>
                  <a:prstClr val="black"/>
                </a:solidFill>
                <a:latin typeface="Liberation Sans Narrow"/>
                <a:cs typeface="Liberation Sans Narrow"/>
              </a:rPr>
              <a:t>для</a:t>
            </a:r>
            <a:r>
              <a:rPr sz="1200" spc="6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медицинского</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применения</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(код</a:t>
            </a:r>
            <a:r>
              <a:rPr sz="1200" spc="-5" dirty="0">
                <a:solidFill>
                  <a:prstClr val="black"/>
                </a:solidFill>
                <a:latin typeface="Liberation Sans Narrow"/>
                <a:cs typeface="Liberation Sans Narrow"/>
              </a:rPr>
              <a:t> ОКПД2</a:t>
            </a:r>
            <a:r>
              <a:rPr sz="1200" spc="25" dirty="0">
                <a:solidFill>
                  <a:prstClr val="black"/>
                </a:solidFill>
                <a:latin typeface="Liberation Sans Narrow"/>
                <a:cs typeface="Liberation Sans Narrow"/>
              </a:rPr>
              <a:t> </a:t>
            </a:r>
            <a:r>
              <a:rPr sz="1200" dirty="0">
                <a:solidFill>
                  <a:prstClr val="black"/>
                </a:solidFill>
                <a:latin typeface="Liberation Sans Narrow"/>
                <a:cs typeface="Liberation Sans Narrow"/>
              </a:rPr>
              <a:t>-</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(далее </a:t>
            </a:r>
            <a:r>
              <a:rPr sz="1200" dirty="0">
                <a:solidFill>
                  <a:prstClr val="black"/>
                </a:solidFill>
                <a:latin typeface="Liberation Sans Narrow"/>
                <a:cs typeface="Liberation Sans Narrow"/>
              </a:rPr>
              <a:t>- Товар) в </a:t>
            </a:r>
            <a:r>
              <a:rPr sz="1200" spc="-5" dirty="0">
                <a:solidFill>
                  <a:prstClr val="black"/>
                </a:solidFill>
                <a:latin typeface="Liberation Sans Narrow"/>
                <a:cs typeface="Liberation Sans Narrow"/>
              </a:rPr>
              <a:t>соответствии  со Спецификацией (приложение </a:t>
            </a:r>
            <a:r>
              <a:rPr sz="1200" dirty="0">
                <a:solidFill>
                  <a:prstClr val="black"/>
                </a:solidFill>
                <a:latin typeface="Liberation Sans Narrow"/>
                <a:cs typeface="Liberation Sans Narrow"/>
              </a:rPr>
              <a:t>N 1 к </a:t>
            </a:r>
            <a:r>
              <a:rPr sz="1200" spc="-5" dirty="0">
                <a:solidFill>
                  <a:prstClr val="black"/>
                </a:solidFill>
                <a:latin typeface="Liberation Sans Narrow"/>
                <a:cs typeface="Liberation Sans Narrow"/>
              </a:rPr>
              <a:t>Контракту), </a:t>
            </a:r>
            <a:r>
              <a:rPr sz="1200" dirty="0">
                <a:solidFill>
                  <a:prstClr val="black"/>
                </a:solidFill>
                <a:latin typeface="Liberation Sans Narrow"/>
                <a:cs typeface="Liberation Sans Narrow"/>
              </a:rPr>
              <a:t>а Заказчик </a:t>
            </a:r>
            <a:r>
              <a:rPr sz="1200" spc="-5" dirty="0">
                <a:solidFill>
                  <a:prstClr val="black"/>
                </a:solidFill>
                <a:latin typeface="Liberation Sans Narrow"/>
                <a:cs typeface="Liberation Sans Narrow"/>
              </a:rPr>
              <a:t>обязуется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порядке </a:t>
            </a:r>
            <a:r>
              <a:rPr sz="1200" dirty="0">
                <a:solidFill>
                  <a:prstClr val="black"/>
                </a:solidFill>
                <a:latin typeface="Liberation Sans Narrow"/>
                <a:cs typeface="Liberation Sans Narrow"/>
              </a:rPr>
              <a:t>и </a:t>
            </a:r>
            <a:r>
              <a:rPr sz="1200" spc="-5" dirty="0">
                <a:solidFill>
                  <a:prstClr val="black"/>
                </a:solidFill>
                <a:latin typeface="Liberation Sans Narrow"/>
                <a:cs typeface="Liberation Sans Narrow"/>
              </a:rPr>
              <a:t>сроки, предусмотренные Контрактом, принять </a:t>
            </a:r>
            <a:r>
              <a:rPr sz="1200" dirty="0">
                <a:solidFill>
                  <a:prstClr val="black"/>
                </a:solidFill>
                <a:latin typeface="Liberation Sans Narrow"/>
                <a:cs typeface="Liberation Sans Narrow"/>
              </a:rPr>
              <a:t>и  </a:t>
            </a:r>
            <a:r>
              <a:rPr sz="1200" spc="-5" dirty="0">
                <a:solidFill>
                  <a:prstClr val="black"/>
                </a:solidFill>
                <a:latin typeface="Liberation Sans Narrow"/>
                <a:cs typeface="Liberation Sans Narrow"/>
              </a:rPr>
              <a:t>оплатить поставленный</a:t>
            </a:r>
            <a:r>
              <a:rPr sz="1200" spc="-20" dirty="0">
                <a:solidFill>
                  <a:prstClr val="black"/>
                </a:solidFill>
                <a:latin typeface="Liberation Sans Narrow"/>
                <a:cs typeface="Liberation Sans Narrow"/>
              </a:rPr>
              <a:t> </a:t>
            </a:r>
            <a:r>
              <a:rPr sz="1200" dirty="0">
                <a:solidFill>
                  <a:prstClr val="black"/>
                </a:solidFill>
                <a:latin typeface="Liberation Sans Narrow"/>
                <a:cs typeface="Liberation Sans Narrow"/>
              </a:rPr>
              <a:t>Товар.</a:t>
            </a:r>
            <a:endParaRPr sz="1200">
              <a:solidFill>
                <a:prstClr val="black"/>
              </a:solidFill>
              <a:latin typeface="Liberation Sans Narrow"/>
              <a:cs typeface="Liberation Sans Narrow"/>
            </a:endParaRPr>
          </a:p>
          <a:p>
            <a:pPr marL="12700" marR="23495" lvl="1">
              <a:spcBef>
                <a:spcPts val="695"/>
              </a:spcBef>
              <a:buFontTx/>
              <a:buAutoNum type="arabicPeriod"/>
              <a:tabLst>
                <a:tab pos="256540" algn="l"/>
              </a:tabLst>
            </a:pPr>
            <a:r>
              <a:rPr sz="1200" spc="-5" dirty="0">
                <a:solidFill>
                  <a:prstClr val="black"/>
                </a:solidFill>
                <a:latin typeface="Liberation Sans Narrow"/>
                <a:cs typeface="Liberation Sans Narrow"/>
              </a:rPr>
              <a:t>Номенклатура </a:t>
            </a:r>
            <a:r>
              <a:rPr sz="1200" dirty="0">
                <a:solidFill>
                  <a:prstClr val="black"/>
                </a:solidFill>
                <a:latin typeface="Liberation Sans Narrow"/>
                <a:cs typeface="Liberation Sans Narrow"/>
              </a:rPr>
              <a:t>Товара и </a:t>
            </a:r>
            <a:r>
              <a:rPr sz="1200" spc="-5" dirty="0">
                <a:solidFill>
                  <a:prstClr val="black"/>
                </a:solidFill>
                <a:latin typeface="Liberation Sans Narrow"/>
                <a:cs typeface="Liberation Sans Narrow"/>
              </a:rPr>
              <a:t>его количество определяются </a:t>
            </a:r>
            <a:r>
              <a:rPr sz="1200" b="1" spc="-5" dirty="0">
                <a:solidFill>
                  <a:prstClr val="black"/>
                </a:solidFill>
                <a:latin typeface="Liberation Sans Narrow"/>
                <a:cs typeface="Liberation Sans Narrow"/>
              </a:rPr>
              <a:t>Спецификацией </a:t>
            </a:r>
            <a:r>
              <a:rPr sz="1200" spc="-5" dirty="0">
                <a:solidFill>
                  <a:prstClr val="black"/>
                </a:solidFill>
                <a:latin typeface="Liberation Sans Narrow"/>
                <a:cs typeface="Liberation Sans Narrow"/>
              </a:rPr>
              <a:t>(приложение </a:t>
            </a:r>
            <a:r>
              <a:rPr sz="1200" dirty="0">
                <a:solidFill>
                  <a:prstClr val="black"/>
                </a:solidFill>
                <a:latin typeface="Liberation Sans Narrow"/>
                <a:cs typeface="Liberation Sans Narrow"/>
              </a:rPr>
              <a:t>N 1 к </a:t>
            </a:r>
            <a:r>
              <a:rPr sz="1200" spc="-5" dirty="0">
                <a:solidFill>
                  <a:prstClr val="black"/>
                </a:solidFill>
                <a:latin typeface="Liberation Sans Narrow"/>
                <a:cs typeface="Liberation Sans Narrow"/>
              </a:rPr>
              <a:t>Контракту), технические показатели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Техническими характеристиками (приложение </a:t>
            </a:r>
            <a:r>
              <a:rPr sz="1200" dirty="0">
                <a:solidFill>
                  <a:prstClr val="black"/>
                </a:solidFill>
                <a:latin typeface="Liberation Sans Narrow"/>
                <a:cs typeface="Liberation Sans Narrow"/>
              </a:rPr>
              <a:t>N 2 к</a:t>
            </a:r>
            <a:r>
              <a:rPr sz="1200" spc="-6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Контракту).</a:t>
            </a:r>
            <a:endParaRPr sz="1200">
              <a:solidFill>
                <a:prstClr val="black"/>
              </a:solidFill>
              <a:latin typeface="Liberation Sans Narrow"/>
              <a:cs typeface="Liberation Sans Narrow"/>
            </a:endParaRPr>
          </a:p>
        </p:txBody>
      </p:sp>
      <p:sp>
        <p:nvSpPr>
          <p:cNvPr id="4" name="object 4"/>
          <p:cNvSpPr txBox="1"/>
          <p:nvPr/>
        </p:nvSpPr>
        <p:spPr>
          <a:xfrm>
            <a:off x="691692" y="2814955"/>
            <a:ext cx="2261235" cy="1386840"/>
          </a:xfrm>
          <a:prstGeom prst="rect">
            <a:avLst/>
          </a:prstGeom>
        </p:spPr>
        <p:txBody>
          <a:bodyPr vert="horz" wrap="square" lIns="0" tIns="102235" rIns="0" bIns="0" rtlCol="0">
            <a:spAutoFit/>
          </a:bodyPr>
          <a:lstStyle/>
          <a:p>
            <a:pPr marL="12700">
              <a:spcBef>
                <a:spcPts val="805"/>
              </a:spcBef>
            </a:pPr>
            <a:r>
              <a:rPr sz="1200" dirty="0">
                <a:solidFill>
                  <a:prstClr val="black"/>
                </a:solidFill>
                <a:latin typeface="Liberation Sans Narrow"/>
                <a:cs typeface="Liberation Sans Narrow"/>
              </a:rPr>
              <a:t>1.3. Поставка Товара</a:t>
            </a:r>
            <a:r>
              <a:rPr sz="1200" spc="-8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осуществляется</a:t>
            </a:r>
            <a:endParaRPr sz="1200">
              <a:solidFill>
                <a:prstClr val="black"/>
              </a:solidFill>
              <a:latin typeface="Liberation Sans Narrow"/>
              <a:cs typeface="Liberation Sans Narrow"/>
            </a:endParaRPr>
          </a:p>
          <a:p>
            <a:pPr marL="12700">
              <a:spcBef>
                <a:spcPts val="710"/>
              </a:spcBef>
            </a:pPr>
            <a:r>
              <a:rPr sz="1200" b="1" spc="-5" dirty="0">
                <a:solidFill>
                  <a:prstClr val="black"/>
                </a:solidFill>
                <a:latin typeface="Liberation Sans Narrow"/>
                <a:cs typeface="Liberation Sans Narrow"/>
              </a:rPr>
              <a:t>выбрать один </a:t>
            </a:r>
            <a:r>
              <a:rPr sz="1200" b="1" dirty="0">
                <a:solidFill>
                  <a:prstClr val="black"/>
                </a:solidFill>
                <a:latin typeface="Liberation Sans Narrow"/>
                <a:cs typeface="Liberation Sans Narrow"/>
              </a:rPr>
              <a:t>из</a:t>
            </a:r>
            <a:r>
              <a:rPr sz="1200" b="1" spc="-10" dirty="0">
                <a:solidFill>
                  <a:prstClr val="black"/>
                </a:solidFill>
                <a:latin typeface="Liberation Sans Narrow"/>
                <a:cs typeface="Liberation Sans Narrow"/>
              </a:rPr>
              <a:t> </a:t>
            </a:r>
            <a:r>
              <a:rPr sz="1200" b="1" dirty="0">
                <a:solidFill>
                  <a:prstClr val="black"/>
                </a:solidFill>
                <a:latin typeface="Liberation Sans Narrow"/>
                <a:cs typeface="Liberation Sans Narrow"/>
              </a:rPr>
              <a:t>способов:</a:t>
            </a:r>
            <a:endParaRPr sz="1200">
              <a:solidFill>
                <a:prstClr val="black"/>
              </a:solidFill>
              <a:latin typeface="Liberation Sans Narrow"/>
              <a:cs typeface="Liberation Sans Narrow"/>
            </a:endParaRPr>
          </a:p>
          <a:p>
            <a:pPr marL="12700">
              <a:spcBef>
                <a:spcPts val="695"/>
              </a:spcBef>
            </a:pP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разгрузкой транспортного</a:t>
            </a:r>
            <a:r>
              <a:rPr sz="1200" spc="-60" dirty="0">
                <a:solidFill>
                  <a:prstClr val="black"/>
                </a:solidFill>
                <a:latin typeface="Liberation Sans Narrow"/>
                <a:cs typeface="Liberation Sans Narrow"/>
              </a:rPr>
              <a:t> </a:t>
            </a:r>
            <a:r>
              <a:rPr sz="1200" dirty="0">
                <a:solidFill>
                  <a:prstClr val="black"/>
                </a:solidFill>
                <a:latin typeface="Liberation Sans Narrow"/>
                <a:cs typeface="Liberation Sans Narrow"/>
              </a:rPr>
              <a:t>средства</a:t>
            </a:r>
            <a:endParaRPr sz="1200">
              <a:solidFill>
                <a:prstClr val="black"/>
              </a:solidFill>
              <a:latin typeface="Liberation Sans Narrow"/>
              <a:cs typeface="Liberation Sans Narrow"/>
            </a:endParaRPr>
          </a:p>
          <a:p>
            <a:pPr marL="12700">
              <a:spcBef>
                <a:spcPts val="700"/>
              </a:spcBef>
            </a:pPr>
            <a:r>
              <a:rPr sz="1200" dirty="0">
                <a:solidFill>
                  <a:prstClr val="black"/>
                </a:solidFill>
                <a:latin typeface="Liberation Sans Narrow"/>
                <a:cs typeface="Liberation Sans Narrow"/>
              </a:rPr>
              <a:t>или</a:t>
            </a:r>
            <a:endParaRPr sz="1200">
              <a:solidFill>
                <a:prstClr val="black"/>
              </a:solidFill>
              <a:latin typeface="Liberation Sans Narrow"/>
              <a:cs typeface="Liberation Sans Narrow"/>
            </a:endParaRPr>
          </a:p>
          <a:p>
            <a:pPr marL="12700">
              <a:spcBef>
                <a:spcPts val="705"/>
              </a:spcBef>
            </a:pPr>
            <a:r>
              <a:rPr sz="1200" dirty="0">
                <a:solidFill>
                  <a:prstClr val="black"/>
                </a:solidFill>
                <a:latin typeface="Liberation Sans Narrow"/>
                <a:cs typeface="Liberation Sans Narrow"/>
              </a:rPr>
              <a:t>без </a:t>
            </a:r>
            <a:r>
              <a:rPr sz="1200" spc="-5" dirty="0">
                <a:solidFill>
                  <a:prstClr val="black"/>
                </a:solidFill>
                <a:latin typeface="Liberation Sans Narrow"/>
                <a:cs typeface="Liberation Sans Narrow"/>
              </a:rPr>
              <a:t>разгрузки транспортного</a:t>
            </a:r>
            <a:r>
              <a:rPr sz="1200" spc="-65" dirty="0">
                <a:solidFill>
                  <a:prstClr val="black"/>
                </a:solidFill>
                <a:latin typeface="Liberation Sans Narrow"/>
                <a:cs typeface="Liberation Sans Narrow"/>
              </a:rPr>
              <a:t> </a:t>
            </a:r>
            <a:r>
              <a:rPr sz="1200" dirty="0">
                <a:solidFill>
                  <a:prstClr val="black"/>
                </a:solidFill>
                <a:latin typeface="Liberation Sans Narrow"/>
                <a:cs typeface="Liberation Sans Narrow"/>
              </a:rPr>
              <a:t>средства</a:t>
            </a:r>
            <a:endParaRPr sz="1200">
              <a:solidFill>
                <a:prstClr val="black"/>
              </a:solidFill>
              <a:latin typeface="Liberation Sans Narrow"/>
              <a:cs typeface="Liberation Sans Narrow"/>
            </a:endParaRPr>
          </a:p>
        </p:txBody>
      </p:sp>
      <p:sp>
        <p:nvSpPr>
          <p:cNvPr id="5" name="object 5"/>
          <p:cNvSpPr txBox="1"/>
          <p:nvPr/>
        </p:nvSpPr>
        <p:spPr>
          <a:xfrm>
            <a:off x="691692" y="4264532"/>
            <a:ext cx="7698740" cy="1478280"/>
          </a:xfrm>
          <a:prstGeom prst="rect">
            <a:avLst/>
          </a:prstGeom>
        </p:spPr>
        <p:txBody>
          <a:bodyPr vert="horz" wrap="square" lIns="0" tIns="12700" rIns="0" bIns="0" rtlCol="0">
            <a:spAutoFit/>
          </a:bodyPr>
          <a:lstStyle/>
          <a:p>
            <a:pPr marL="12700" marR="495300">
              <a:spcBef>
                <a:spcPts val="100"/>
              </a:spcBef>
            </a:pP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Отгрузочной разнарядкой (Планом распределения) (приложение </a:t>
            </a:r>
            <a:r>
              <a:rPr sz="1200" dirty="0">
                <a:solidFill>
                  <a:prstClr val="black"/>
                </a:solidFill>
                <a:latin typeface="Liberation Sans Narrow"/>
                <a:cs typeface="Liberation Sans Narrow"/>
              </a:rPr>
              <a:t>N 3 к Контракту) в </a:t>
            </a:r>
            <a:r>
              <a:rPr sz="1200" spc="-5" dirty="0">
                <a:solidFill>
                  <a:prstClr val="black"/>
                </a:solidFill>
                <a:latin typeface="Liberation Sans Narrow"/>
                <a:cs typeface="Liberation Sans Narrow"/>
              </a:rPr>
              <a:t>сроки, определенные  </a:t>
            </a:r>
            <a:r>
              <a:rPr sz="1200" dirty="0">
                <a:solidFill>
                  <a:prstClr val="black"/>
                </a:solidFill>
                <a:latin typeface="Liberation Sans Narrow"/>
                <a:cs typeface="Liberation Sans Narrow"/>
              </a:rPr>
              <a:t>Календарным </a:t>
            </a:r>
            <a:r>
              <a:rPr sz="1200" spc="-5" dirty="0">
                <a:solidFill>
                  <a:prstClr val="black"/>
                </a:solidFill>
                <a:latin typeface="Liberation Sans Narrow"/>
                <a:cs typeface="Liberation Sans Narrow"/>
              </a:rPr>
              <a:t>планом (приложение </a:t>
            </a:r>
            <a:r>
              <a:rPr sz="1200" dirty="0">
                <a:solidFill>
                  <a:prstClr val="black"/>
                </a:solidFill>
                <a:latin typeface="Liberation Sans Narrow"/>
                <a:cs typeface="Liberation Sans Narrow"/>
              </a:rPr>
              <a:t>N 4 к </a:t>
            </a:r>
            <a:r>
              <a:rPr sz="1200" spc="-5" dirty="0">
                <a:solidFill>
                  <a:prstClr val="black"/>
                </a:solidFill>
                <a:latin typeface="Liberation Sans Narrow"/>
                <a:cs typeface="Liberation Sans Narrow"/>
              </a:rPr>
              <a:t>Контракту),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следующем</a:t>
            </a:r>
            <a:r>
              <a:rPr sz="1200" spc="-4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порядке:</a:t>
            </a:r>
            <a:endParaRPr sz="1200">
              <a:solidFill>
                <a:prstClr val="black"/>
              </a:solidFill>
              <a:latin typeface="Liberation Sans Narrow"/>
              <a:cs typeface="Liberation Sans Narrow"/>
            </a:endParaRPr>
          </a:p>
          <a:p>
            <a:pPr marL="12700">
              <a:spcBef>
                <a:spcPts val="705"/>
              </a:spcBef>
            </a:pPr>
            <a:r>
              <a:rPr sz="1200" b="1" spc="-5" dirty="0">
                <a:solidFill>
                  <a:prstClr val="black"/>
                </a:solidFill>
                <a:latin typeface="Liberation Sans Narrow"/>
                <a:cs typeface="Liberation Sans Narrow"/>
              </a:rPr>
              <a:t>выбрать один </a:t>
            </a:r>
            <a:r>
              <a:rPr sz="1200" b="1" dirty="0">
                <a:solidFill>
                  <a:prstClr val="black"/>
                </a:solidFill>
                <a:latin typeface="Liberation Sans Narrow"/>
                <a:cs typeface="Liberation Sans Narrow"/>
              </a:rPr>
              <a:t>из</a:t>
            </a:r>
            <a:r>
              <a:rPr sz="1200" b="1" spc="-5" dirty="0">
                <a:solidFill>
                  <a:prstClr val="black"/>
                </a:solidFill>
                <a:latin typeface="Liberation Sans Narrow"/>
                <a:cs typeface="Liberation Sans Narrow"/>
              </a:rPr>
              <a:t> </a:t>
            </a:r>
            <a:r>
              <a:rPr sz="1200" b="1" dirty="0">
                <a:solidFill>
                  <a:prstClr val="black"/>
                </a:solidFill>
                <a:latin typeface="Liberation Sans Narrow"/>
                <a:cs typeface="Liberation Sans Narrow"/>
              </a:rPr>
              <a:t>способов:</a:t>
            </a:r>
            <a:endParaRPr sz="1200">
              <a:solidFill>
                <a:prstClr val="black"/>
              </a:solidFill>
              <a:latin typeface="Liberation Sans Narrow"/>
              <a:cs typeface="Liberation Sans Narrow"/>
            </a:endParaRPr>
          </a:p>
          <a:p>
            <a:pPr marL="12700" marR="493395">
              <a:lnSpc>
                <a:spcPct val="148300"/>
              </a:lnSpc>
              <a:spcBef>
                <a:spcPts val="5"/>
              </a:spcBef>
              <a:tabLst>
                <a:tab pos="4161790" algn="l"/>
                <a:tab pos="5688330" algn="l"/>
              </a:tabLst>
            </a:pPr>
            <a:r>
              <a:rPr sz="1200" spc="-5" dirty="0">
                <a:solidFill>
                  <a:prstClr val="black"/>
                </a:solidFill>
                <a:latin typeface="Liberation Sans Narrow"/>
                <a:cs typeface="Liberation Sans Narrow"/>
              </a:rPr>
              <a:t>Поставщик </a:t>
            </a:r>
            <a:r>
              <a:rPr sz="1200" dirty="0">
                <a:solidFill>
                  <a:prstClr val="black"/>
                </a:solidFill>
                <a:latin typeface="Liberation Sans Narrow"/>
                <a:cs typeface="Liberation Sans Narrow"/>
              </a:rPr>
              <a:t>доставляет Товар</a:t>
            </a:r>
            <a:r>
              <a:rPr sz="1200" spc="2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Заказчику</a:t>
            </a:r>
            <a:r>
              <a:rPr sz="1200" spc="-2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(Получателям)</a:t>
            </a:r>
            <a:r>
              <a:rPr sz="1200" u="sng" spc="-5" dirty="0">
                <a:solidFill>
                  <a:prstClr val="black"/>
                </a:solidFill>
                <a:uFill>
                  <a:solidFill>
                    <a:srgbClr val="000000"/>
                  </a:solidFill>
                </a:uFill>
                <a:latin typeface="Liberation Sans Narrow"/>
                <a:cs typeface="Liberation Sans Narrow"/>
              </a:rPr>
              <a:t> 	</a:t>
            </a:r>
            <a:r>
              <a:rPr sz="1200" spc="-5" dirty="0">
                <a:solidFill>
                  <a:prstClr val="black"/>
                </a:solidFill>
                <a:latin typeface="Liberation Sans Narrow"/>
                <a:cs typeface="Liberation Sans Narrow"/>
              </a:rPr>
              <a:t>по</a:t>
            </a:r>
            <a:r>
              <a:rPr sz="1200" spc="25" dirty="0">
                <a:solidFill>
                  <a:prstClr val="black"/>
                </a:solidFill>
                <a:latin typeface="Liberation Sans Narrow"/>
                <a:cs typeface="Liberation Sans Narrow"/>
              </a:rPr>
              <a:t> </a:t>
            </a:r>
            <a:r>
              <a:rPr sz="1200" dirty="0">
                <a:solidFill>
                  <a:prstClr val="black"/>
                </a:solidFill>
                <a:latin typeface="Liberation Sans Narrow"/>
                <a:cs typeface="Liberation Sans Narrow"/>
              </a:rPr>
              <a:t>адресу(-ам):</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(далее - </a:t>
            </a:r>
            <a:r>
              <a:rPr sz="1200" spc="-5" dirty="0">
                <a:solidFill>
                  <a:prstClr val="black"/>
                </a:solidFill>
                <a:latin typeface="Liberation Sans Narrow"/>
                <a:cs typeface="Liberation Sans Narrow"/>
              </a:rPr>
              <a:t>Место доставки).  </a:t>
            </a:r>
            <a:r>
              <a:rPr sz="1200" dirty="0">
                <a:solidFill>
                  <a:prstClr val="black"/>
                </a:solidFill>
                <a:latin typeface="Liberation Sans Narrow"/>
                <a:cs typeface="Liberation Sans Narrow"/>
              </a:rPr>
              <a:t>или</a:t>
            </a:r>
            <a:endParaRPr sz="1200">
              <a:solidFill>
                <a:prstClr val="black"/>
              </a:solidFill>
              <a:latin typeface="Liberation Sans Narrow"/>
              <a:cs typeface="Liberation Sans Narrow"/>
            </a:endParaRPr>
          </a:p>
          <a:p>
            <a:pPr marL="12700">
              <a:spcBef>
                <a:spcPts val="695"/>
              </a:spcBef>
              <a:tabLst>
                <a:tab pos="6176645" algn="l"/>
              </a:tabLst>
            </a:pPr>
            <a:r>
              <a:rPr sz="1200" spc="-5" dirty="0">
                <a:solidFill>
                  <a:prstClr val="black"/>
                </a:solidFill>
                <a:latin typeface="Liberation Sans Narrow"/>
                <a:cs typeface="Liberation Sans Narrow"/>
              </a:rPr>
              <a:t>Заказчик (Получатели) осуществляет получение (выборку) </a:t>
            </a:r>
            <a:r>
              <a:rPr sz="1200" dirty="0">
                <a:solidFill>
                  <a:prstClr val="black"/>
                </a:solidFill>
                <a:latin typeface="Liberation Sans Narrow"/>
                <a:cs typeface="Liberation Sans Narrow"/>
              </a:rPr>
              <a:t>Товара у </a:t>
            </a:r>
            <a:r>
              <a:rPr sz="1200" spc="-5" dirty="0">
                <a:solidFill>
                  <a:prstClr val="black"/>
                </a:solidFill>
                <a:latin typeface="Liberation Sans Narrow"/>
                <a:cs typeface="Liberation Sans Narrow"/>
              </a:rPr>
              <a:t>Поставщика</a:t>
            </a:r>
            <a:r>
              <a:rPr sz="1200" spc="8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a:t>
            </a:r>
            <a:r>
              <a:rPr sz="1200" spc="25" dirty="0">
                <a:solidFill>
                  <a:prstClr val="black"/>
                </a:solidFill>
                <a:latin typeface="Liberation Sans Narrow"/>
                <a:cs typeface="Liberation Sans Narrow"/>
              </a:rPr>
              <a:t> </a:t>
            </a:r>
            <a:r>
              <a:rPr sz="1200" dirty="0">
                <a:solidFill>
                  <a:prstClr val="black"/>
                </a:solidFill>
                <a:latin typeface="Liberation Sans Narrow"/>
                <a:cs typeface="Liberation Sans Narrow"/>
              </a:rPr>
              <a:t>адресу(-ам):</a:t>
            </a:r>
            <a:r>
              <a:rPr sz="1200" u="sng"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(далее - </a:t>
            </a:r>
            <a:r>
              <a:rPr sz="1200" spc="-5" dirty="0">
                <a:solidFill>
                  <a:prstClr val="black"/>
                </a:solidFill>
                <a:latin typeface="Liberation Sans Narrow"/>
                <a:cs typeface="Liberation Sans Narrow"/>
              </a:rPr>
              <a:t>Место</a:t>
            </a:r>
            <a:r>
              <a:rPr sz="1200" spc="-3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доставки).</a:t>
            </a:r>
            <a:endParaRPr sz="1200">
              <a:solidFill>
                <a:prstClr val="black"/>
              </a:solidFill>
              <a:latin typeface="Liberation Sans Narrow"/>
              <a:cs typeface="Liberation Sans Narrow"/>
            </a:endParaRPr>
          </a:p>
        </p:txBody>
      </p:sp>
      <p:sp>
        <p:nvSpPr>
          <p:cNvPr id="6" name="object 6"/>
          <p:cNvSpPr txBox="1"/>
          <p:nvPr/>
        </p:nvSpPr>
        <p:spPr>
          <a:xfrm>
            <a:off x="5940425" y="3068701"/>
            <a:ext cx="2952750" cy="523875"/>
          </a:xfrm>
          <a:prstGeom prst="rect">
            <a:avLst/>
          </a:prstGeom>
          <a:ln w="25400">
            <a:solidFill>
              <a:srgbClr val="DC5823"/>
            </a:solidFill>
          </a:ln>
        </p:spPr>
        <p:txBody>
          <a:bodyPr vert="horz" wrap="square" lIns="0" tIns="41910" rIns="0" bIns="0" rtlCol="0">
            <a:spAutoFit/>
          </a:bodyPr>
          <a:lstStyle/>
          <a:p>
            <a:pPr marL="92075">
              <a:spcBef>
                <a:spcPts val="330"/>
              </a:spcBef>
            </a:pPr>
            <a:r>
              <a:rPr sz="1400" i="1" spc="-5" dirty="0">
                <a:solidFill>
                  <a:prstClr val="black"/>
                </a:solidFill>
                <a:latin typeface="Liberation Sans Narrow"/>
                <a:cs typeface="Liberation Sans Narrow"/>
              </a:rPr>
              <a:t>Переменная часть.</a:t>
            </a:r>
            <a:endParaRPr sz="1400">
              <a:solidFill>
                <a:prstClr val="black"/>
              </a:solidFill>
              <a:latin typeface="Liberation Sans Narrow"/>
              <a:cs typeface="Liberation Sans Narrow"/>
            </a:endParaRPr>
          </a:p>
          <a:p>
            <a:pPr marL="92075"/>
            <a:r>
              <a:rPr sz="1400" i="1" spc="-5" dirty="0">
                <a:solidFill>
                  <a:prstClr val="black"/>
                </a:solidFill>
                <a:latin typeface="Liberation Sans Narrow"/>
                <a:cs typeface="Liberation Sans Narrow"/>
              </a:rPr>
              <a:t>Заполняется </a:t>
            </a:r>
            <a:r>
              <a:rPr sz="1400" i="1" dirty="0">
                <a:solidFill>
                  <a:prstClr val="black"/>
                </a:solidFill>
                <a:latin typeface="Liberation Sans Narrow"/>
                <a:cs typeface="Liberation Sans Narrow"/>
              </a:rPr>
              <a:t>/ </a:t>
            </a:r>
            <a:r>
              <a:rPr sz="1400" i="1" spc="-5" dirty="0">
                <a:solidFill>
                  <a:prstClr val="black"/>
                </a:solidFill>
                <a:latin typeface="Liberation Sans Narrow"/>
                <a:cs typeface="Liberation Sans Narrow"/>
              </a:rPr>
              <a:t>выбирается</a:t>
            </a:r>
            <a:r>
              <a:rPr sz="1400" i="1" spc="15" dirty="0">
                <a:solidFill>
                  <a:prstClr val="black"/>
                </a:solidFill>
                <a:latin typeface="Liberation Sans Narrow"/>
                <a:cs typeface="Liberation Sans Narrow"/>
              </a:rPr>
              <a:t> </a:t>
            </a:r>
            <a:r>
              <a:rPr sz="1400" i="1" spc="-5" dirty="0">
                <a:solidFill>
                  <a:prstClr val="black"/>
                </a:solidFill>
                <a:latin typeface="Liberation Sans Narrow"/>
                <a:cs typeface="Liberation Sans Narrow"/>
              </a:rPr>
              <a:t>заказчиком</a:t>
            </a:r>
            <a:endParaRPr sz="1400">
              <a:solidFill>
                <a:prstClr val="black"/>
              </a:solidFill>
              <a:latin typeface="Liberation Sans Narrow"/>
              <a:cs typeface="Liberation Sans Narrow"/>
            </a:endParaRPr>
          </a:p>
        </p:txBody>
      </p:sp>
      <p:sp>
        <p:nvSpPr>
          <p:cNvPr id="7" name="object 7"/>
          <p:cNvSpPr/>
          <p:nvPr/>
        </p:nvSpPr>
        <p:spPr>
          <a:xfrm>
            <a:off x="5003800" y="2689479"/>
            <a:ext cx="941705" cy="391160"/>
          </a:xfrm>
          <a:custGeom>
            <a:avLst/>
            <a:gdLst/>
            <a:ahLst/>
            <a:cxnLst/>
            <a:rect l="l" t="t" r="r" b="b"/>
            <a:pathLst>
              <a:path w="941704" h="391160">
                <a:moveTo>
                  <a:pt x="71902" y="32865"/>
                </a:moveTo>
                <a:lnTo>
                  <a:pt x="46987" y="36905"/>
                </a:lnTo>
                <a:lnTo>
                  <a:pt x="62633" y="56445"/>
                </a:lnTo>
                <a:lnTo>
                  <a:pt x="932052" y="391033"/>
                </a:lnTo>
                <a:lnTo>
                  <a:pt x="941197" y="367284"/>
                </a:lnTo>
                <a:lnTo>
                  <a:pt x="71902" y="32865"/>
                </a:lnTo>
                <a:close/>
              </a:path>
              <a:path w="941704" h="391160">
                <a:moveTo>
                  <a:pt x="115442" y="0"/>
                </a:moveTo>
                <a:lnTo>
                  <a:pt x="0" y="18796"/>
                </a:lnTo>
                <a:lnTo>
                  <a:pt x="68707" y="104648"/>
                </a:lnTo>
                <a:lnTo>
                  <a:pt x="73151" y="110109"/>
                </a:lnTo>
                <a:lnTo>
                  <a:pt x="81152" y="110998"/>
                </a:lnTo>
                <a:lnTo>
                  <a:pt x="86613" y="106553"/>
                </a:lnTo>
                <a:lnTo>
                  <a:pt x="92075" y="102235"/>
                </a:lnTo>
                <a:lnTo>
                  <a:pt x="92963" y="94234"/>
                </a:lnTo>
                <a:lnTo>
                  <a:pt x="88519" y="88773"/>
                </a:lnTo>
                <a:lnTo>
                  <a:pt x="62633" y="56445"/>
                </a:lnTo>
                <a:lnTo>
                  <a:pt x="18923" y="39624"/>
                </a:lnTo>
                <a:lnTo>
                  <a:pt x="28066" y="16001"/>
                </a:lnTo>
                <a:lnTo>
                  <a:pt x="123786" y="16001"/>
                </a:lnTo>
                <a:lnTo>
                  <a:pt x="121920" y="4699"/>
                </a:lnTo>
                <a:lnTo>
                  <a:pt x="115442" y="0"/>
                </a:lnTo>
                <a:close/>
              </a:path>
              <a:path w="941704" h="391160">
                <a:moveTo>
                  <a:pt x="28066" y="16001"/>
                </a:moveTo>
                <a:lnTo>
                  <a:pt x="18923" y="39624"/>
                </a:lnTo>
                <a:lnTo>
                  <a:pt x="62633" y="56445"/>
                </a:lnTo>
                <a:lnTo>
                  <a:pt x="49773" y="40386"/>
                </a:lnTo>
                <a:lnTo>
                  <a:pt x="25526" y="40386"/>
                </a:lnTo>
                <a:lnTo>
                  <a:pt x="33400" y="19938"/>
                </a:lnTo>
                <a:lnTo>
                  <a:pt x="38300" y="19938"/>
                </a:lnTo>
                <a:lnTo>
                  <a:pt x="28066" y="16001"/>
                </a:lnTo>
                <a:close/>
              </a:path>
              <a:path w="941704" h="391160">
                <a:moveTo>
                  <a:pt x="33400" y="19938"/>
                </a:moveTo>
                <a:lnTo>
                  <a:pt x="25526" y="40386"/>
                </a:lnTo>
                <a:lnTo>
                  <a:pt x="46987" y="36905"/>
                </a:lnTo>
                <a:lnTo>
                  <a:pt x="33400" y="19938"/>
                </a:lnTo>
                <a:close/>
              </a:path>
              <a:path w="941704" h="391160">
                <a:moveTo>
                  <a:pt x="46987" y="36905"/>
                </a:moveTo>
                <a:lnTo>
                  <a:pt x="25526" y="40386"/>
                </a:lnTo>
                <a:lnTo>
                  <a:pt x="49773" y="40386"/>
                </a:lnTo>
                <a:lnTo>
                  <a:pt x="46987" y="36905"/>
                </a:lnTo>
                <a:close/>
              </a:path>
              <a:path w="941704" h="391160">
                <a:moveTo>
                  <a:pt x="38300" y="19938"/>
                </a:moveTo>
                <a:lnTo>
                  <a:pt x="33400" y="19938"/>
                </a:lnTo>
                <a:lnTo>
                  <a:pt x="46987" y="36905"/>
                </a:lnTo>
                <a:lnTo>
                  <a:pt x="71902" y="32865"/>
                </a:lnTo>
                <a:lnTo>
                  <a:pt x="38300" y="19938"/>
                </a:lnTo>
                <a:close/>
              </a:path>
              <a:path w="941704" h="391160">
                <a:moveTo>
                  <a:pt x="123786" y="16001"/>
                </a:moveTo>
                <a:lnTo>
                  <a:pt x="28066" y="16001"/>
                </a:lnTo>
                <a:lnTo>
                  <a:pt x="71902" y="32865"/>
                </a:lnTo>
                <a:lnTo>
                  <a:pt x="119507" y="25146"/>
                </a:lnTo>
                <a:lnTo>
                  <a:pt x="124205" y="18542"/>
                </a:lnTo>
                <a:lnTo>
                  <a:pt x="123786" y="16001"/>
                </a:lnTo>
                <a:close/>
              </a:path>
            </a:pathLst>
          </a:custGeom>
          <a:solidFill>
            <a:srgbClr val="DC5823"/>
          </a:solidFill>
        </p:spPr>
        <p:txBody>
          <a:bodyPr wrap="square" lIns="0" tIns="0" rIns="0" bIns="0" rtlCol="0"/>
          <a:lstStyle/>
          <a:p>
            <a:endParaRPr>
              <a:solidFill>
                <a:prstClr val="black"/>
              </a:solidFill>
            </a:endParaRPr>
          </a:p>
        </p:txBody>
      </p:sp>
      <p:sp>
        <p:nvSpPr>
          <p:cNvPr id="8" name="object 8"/>
          <p:cNvSpPr/>
          <p:nvPr/>
        </p:nvSpPr>
        <p:spPr>
          <a:xfrm>
            <a:off x="2700273" y="3225545"/>
            <a:ext cx="3240405" cy="118110"/>
          </a:xfrm>
          <a:custGeom>
            <a:avLst/>
            <a:gdLst/>
            <a:ahLst/>
            <a:cxnLst/>
            <a:rect l="l" t="t" r="r" b="b"/>
            <a:pathLst>
              <a:path w="3240404" h="118110">
                <a:moveTo>
                  <a:pt x="101092" y="0"/>
                </a:moveTo>
                <a:lnTo>
                  <a:pt x="0" y="59054"/>
                </a:lnTo>
                <a:lnTo>
                  <a:pt x="101092" y="117982"/>
                </a:lnTo>
                <a:lnTo>
                  <a:pt x="108838" y="115950"/>
                </a:lnTo>
                <a:lnTo>
                  <a:pt x="115950" y="103758"/>
                </a:lnTo>
                <a:lnTo>
                  <a:pt x="113918" y="96012"/>
                </a:lnTo>
                <a:lnTo>
                  <a:pt x="72335" y="71754"/>
                </a:lnTo>
                <a:lnTo>
                  <a:pt x="25145" y="71754"/>
                </a:lnTo>
                <a:lnTo>
                  <a:pt x="25145" y="46354"/>
                </a:lnTo>
                <a:lnTo>
                  <a:pt x="72121" y="46353"/>
                </a:lnTo>
                <a:lnTo>
                  <a:pt x="113918" y="21970"/>
                </a:lnTo>
                <a:lnTo>
                  <a:pt x="115950" y="14224"/>
                </a:lnTo>
                <a:lnTo>
                  <a:pt x="108838" y="2031"/>
                </a:lnTo>
                <a:lnTo>
                  <a:pt x="101092" y="0"/>
                </a:lnTo>
                <a:close/>
              </a:path>
              <a:path w="3240404" h="118110">
                <a:moveTo>
                  <a:pt x="72121" y="46353"/>
                </a:moveTo>
                <a:lnTo>
                  <a:pt x="25145" y="46354"/>
                </a:lnTo>
                <a:lnTo>
                  <a:pt x="25145" y="71754"/>
                </a:lnTo>
                <a:lnTo>
                  <a:pt x="72332" y="71753"/>
                </a:lnTo>
                <a:lnTo>
                  <a:pt x="69287" y="69976"/>
                </a:lnTo>
                <a:lnTo>
                  <a:pt x="31623" y="69976"/>
                </a:lnTo>
                <a:lnTo>
                  <a:pt x="31623" y="48005"/>
                </a:lnTo>
                <a:lnTo>
                  <a:pt x="69287" y="48005"/>
                </a:lnTo>
                <a:lnTo>
                  <a:pt x="72121" y="46353"/>
                </a:lnTo>
                <a:close/>
              </a:path>
              <a:path w="3240404" h="118110">
                <a:moveTo>
                  <a:pt x="72332" y="71753"/>
                </a:moveTo>
                <a:lnTo>
                  <a:pt x="25145" y="71754"/>
                </a:lnTo>
                <a:lnTo>
                  <a:pt x="72335" y="71754"/>
                </a:lnTo>
                <a:close/>
              </a:path>
              <a:path w="3240404" h="118110">
                <a:moveTo>
                  <a:pt x="3240151" y="46227"/>
                </a:moveTo>
                <a:lnTo>
                  <a:pt x="72117" y="46354"/>
                </a:lnTo>
                <a:lnTo>
                  <a:pt x="50455" y="58991"/>
                </a:lnTo>
                <a:lnTo>
                  <a:pt x="72332" y="71753"/>
                </a:lnTo>
                <a:lnTo>
                  <a:pt x="3240151" y="71627"/>
                </a:lnTo>
                <a:lnTo>
                  <a:pt x="3240151" y="46227"/>
                </a:lnTo>
                <a:close/>
              </a:path>
              <a:path w="3240404" h="118110">
                <a:moveTo>
                  <a:pt x="31623" y="48005"/>
                </a:moveTo>
                <a:lnTo>
                  <a:pt x="31623" y="69976"/>
                </a:lnTo>
                <a:lnTo>
                  <a:pt x="50455" y="58991"/>
                </a:lnTo>
                <a:lnTo>
                  <a:pt x="31623" y="48005"/>
                </a:lnTo>
                <a:close/>
              </a:path>
              <a:path w="3240404" h="118110">
                <a:moveTo>
                  <a:pt x="50455" y="58991"/>
                </a:moveTo>
                <a:lnTo>
                  <a:pt x="31623" y="69976"/>
                </a:lnTo>
                <a:lnTo>
                  <a:pt x="69287" y="69976"/>
                </a:lnTo>
                <a:lnTo>
                  <a:pt x="50455" y="58991"/>
                </a:lnTo>
                <a:close/>
              </a:path>
              <a:path w="3240404" h="118110">
                <a:moveTo>
                  <a:pt x="69287" y="48005"/>
                </a:moveTo>
                <a:lnTo>
                  <a:pt x="31623" y="48005"/>
                </a:lnTo>
                <a:lnTo>
                  <a:pt x="50455" y="58991"/>
                </a:lnTo>
                <a:lnTo>
                  <a:pt x="69287" y="48005"/>
                </a:lnTo>
                <a:close/>
              </a:path>
            </a:pathLst>
          </a:custGeom>
          <a:solidFill>
            <a:srgbClr val="DC5823"/>
          </a:solidFill>
        </p:spPr>
        <p:txBody>
          <a:bodyPr wrap="square" lIns="0" tIns="0" rIns="0" bIns="0" rtlCol="0"/>
          <a:lstStyle/>
          <a:p>
            <a:endParaRPr>
              <a:solidFill>
                <a:prstClr val="black"/>
              </a:solidFill>
            </a:endParaRPr>
          </a:p>
        </p:txBody>
      </p:sp>
      <p:sp>
        <p:nvSpPr>
          <p:cNvPr id="9" name="object 9"/>
          <p:cNvSpPr/>
          <p:nvPr/>
        </p:nvSpPr>
        <p:spPr>
          <a:xfrm>
            <a:off x="2555875" y="3580638"/>
            <a:ext cx="3388995" cy="1308100"/>
          </a:xfrm>
          <a:custGeom>
            <a:avLst/>
            <a:gdLst/>
            <a:ahLst/>
            <a:cxnLst/>
            <a:rect l="l" t="t" r="r" b="b"/>
            <a:pathLst>
              <a:path w="3388995" h="1308100">
                <a:moveTo>
                  <a:pt x="81661" y="1196594"/>
                </a:moveTo>
                <a:lnTo>
                  <a:pt x="73660" y="1197483"/>
                </a:lnTo>
                <a:lnTo>
                  <a:pt x="0" y="1288288"/>
                </a:lnTo>
                <a:lnTo>
                  <a:pt x="115316" y="1307719"/>
                </a:lnTo>
                <a:lnTo>
                  <a:pt x="121919" y="1303147"/>
                </a:lnTo>
                <a:lnTo>
                  <a:pt x="123891" y="1291209"/>
                </a:lnTo>
                <a:lnTo>
                  <a:pt x="28067" y="1291209"/>
                </a:lnTo>
                <a:lnTo>
                  <a:pt x="19050" y="1267460"/>
                </a:lnTo>
                <a:lnTo>
                  <a:pt x="63024" y="1250877"/>
                </a:lnTo>
                <a:lnTo>
                  <a:pt x="89026" y="1218819"/>
                </a:lnTo>
                <a:lnTo>
                  <a:pt x="93472" y="1213485"/>
                </a:lnTo>
                <a:lnTo>
                  <a:pt x="92582" y="1205484"/>
                </a:lnTo>
                <a:lnTo>
                  <a:pt x="81661" y="1196594"/>
                </a:lnTo>
                <a:close/>
              </a:path>
              <a:path w="3388995" h="1308100">
                <a:moveTo>
                  <a:pt x="63024" y="1250877"/>
                </a:moveTo>
                <a:lnTo>
                  <a:pt x="19050" y="1267460"/>
                </a:lnTo>
                <a:lnTo>
                  <a:pt x="28067" y="1291209"/>
                </a:lnTo>
                <a:lnTo>
                  <a:pt x="38169" y="1287399"/>
                </a:lnTo>
                <a:lnTo>
                  <a:pt x="33400" y="1287399"/>
                </a:lnTo>
                <a:lnTo>
                  <a:pt x="25654" y="1266825"/>
                </a:lnTo>
                <a:lnTo>
                  <a:pt x="50088" y="1266825"/>
                </a:lnTo>
                <a:lnTo>
                  <a:pt x="63024" y="1250877"/>
                </a:lnTo>
                <a:close/>
              </a:path>
              <a:path w="3388995" h="1308100">
                <a:moveTo>
                  <a:pt x="71941" y="1274663"/>
                </a:moveTo>
                <a:lnTo>
                  <a:pt x="28067" y="1291209"/>
                </a:lnTo>
                <a:lnTo>
                  <a:pt x="123891" y="1291209"/>
                </a:lnTo>
                <a:lnTo>
                  <a:pt x="124206" y="1289304"/>
                </a:lnTo>
                <a:lnTo>
                  <a:pt x="119506" y="1282700"/>
                </a:lnTo>
                <a:lnTo>
                  <a:pt x="71941" y="1274663"/>
                </a:lnTo>
                <a:close/>
              </a:path>
              <a:path w="3388995" h="1308100">
                <a:moveTo>
                  <a:pt x="25654" y="1266825"/>
                </a:moveTo>
                <a:lnTo>
                  <a:pt x="33400" y="1287399"/>
                </a:lnTo>
                <a:lnTo>
                  <a:pt x="47137" y="1270463"/>
                </a:lnTo>
                <a:lnTo>
                  <a:pt x="25654" y="1266825"/>
                </a:lnTo>
                <a:close/>
              </a:path>
              <a:path w="3388995" h="1308100">
                <a:moveTo>
                  <a:pt x="47137" y="1270463"/>
                </a:moveTo>
                <a:lnTo>
                  <a:pt x="33400" y="1287399"/>
                </a:lnTo>
                <a:lnTo>
                  <a:pt x="38169" y="1287399"/>
                </a:lnTo>
                <a:lnTo>
                  <a:pt x="71941" y="1274663"/>
                </a:lnTo>
                <a:lnTo>
                  <a:pt x="47137" y="1270463"/>
                </a:lnTo>
                <a:close/>
              </a:path>
              <a:path w="3388995" h="1308100">
                <a:moveTo>
                  <a:pt x="3380104" y="0"/>
                </a:moveTo>
                <a:lnTo>
                  <a:pt x="63024" y="1250877"/>
                </a:lnTo>
                <a:lnTo>
                  <a:pt x="47137" y="1270463"/>
                </a:lnTo>
                <a:lnTo>
                  <a:pt x="71941" y="1274663"/>
                </a:lnTo>
                <a:lnTo>
                  <a:pt x="3388995" y="23749"/>
                </a:lnTo>
                <a:lnTo>
                  <a:pt x="3380104" y="0"/>
                </a:lnTo>
                <a:close/>
              </a:path>
              <a:path w="3388995" h="1308100">
                <a:moveTo>
                  <a:pt x="50088" y="1266825"/>
                </a:moveTo>
                <a:lnTo>
                  <a:pt x="25654" y="1266825"/>
                </a:lnTo>
                <a:lnTo>
                  <a:pt x="47137" y="1270463"/>
                </a:lnTo>
                <a:lnTo>
                  <a:pt x="50088" y="1266825"/>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4624287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607174" cy="309562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4932298" y="1849498"/>
            <a:ext cx="4211701" cy="5008497"/>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468312" y="3213036"/>
            <a:ext cx="4027804" cy="2862580"/>
          </a:xfrm>
          <a:prstGeom prst="rect">
            <a:avLst/>
          </a:prstGeom>
          <a:ln w="25400">
            <a:solidFill>
              <a:srgbClr val="DC5823"/>
            </a:solidFill>
          </a:ln>
        </p:spPr>
        <p:txBody>
          <a:bodyPr vert="horz" wrap="square" lIns="0" tIns="43180" rIns="0" bIns="0" rtlCol="0">
            <a:spAutoFit/>
          </a:bodyPr>
          <a:lstStyle/>
          <a:p>
            <a:pPr marL="91440" marR="255904">
              <a:spcBef>
                <a:spcPts val="340"/>
              </a:spcBef>
            </a:pPr>
            <a:r>
              <a:rPr sz="1200" i="1" dirty="0">
                <a:solidFill>
                  <a:prstClr val="black"/>
                </a:solidFill>
                <a:latin typeface="Liberation Sans Narrow"/>
                <a:cs typeface="Liberation Sans Narrow"/>
              </a:rPr>
              <a:t>Порядок </a:t>
            </a:r>
            <a:r>
              <a:rPr sz="1200" i="1" spc="-5" dirty="0">
                <a:solidFill>
                  <a:prstClr val="black"/>
                </a:solidFill>
                <a:latin typeface="Liberation Sans Narrow"/>
                <a:cs typeface="Liberation Sans Narrow"/>
              </a:rPr>
              <a:t>заключения контракта </a:t>
            </a:r>
            <a:r>
              <a:rPr sz="1200" i="1" dirty="0">
                <a:solidFill>
                  <a:prstClr val="black"/>
                </a:solidFill>
                <a:latin typeface="Liberation Sans Narrow"/>
                <a:cs typeface="Liberation Sans Narrow"/>
              </a:rPr>
              <a:t>по </a:t>
            </a:r>
            <a:r>
              <a:rPr sz="1200" i="1" spc="-5" dirty="0">
                <a:solidFill>
                  <a:prstClr val="black"/>
                </a:solidFill>
                <a:latin typeface="Liberation Sans Narrow"/>
                <a:cs typeface="Liberation Sans Narrow"/>
              </a:rPr>
              <a:t>итогам </a:t>
            </a:r>
            <a:r>
              <a:rPr sz="1200" i="1" dirty="0">
                <a:solidFill>
                  <a:prstClr val="black"/>
                </a:solidFill>
                <a:latin typeface="Liberation Sans Narrow"/>
                <a:cs typeface="Liberation Sans Narrow"/>
              </a:rPr>
              <a:t>ЭА </a:t>
            </a:r>
            <a:r>
              <a:rPr sz="1200" i="1" spc="-5" dirty="0">
                <a:solidFill>
                  <a:prstClr val="black"/>
                </a:solidFill>
                <a:latin typeface="Liberation Sans Narrow"/>
                <a:cs typeface="Liberation Sans Narrow"/>
              </a:rPr>
              <a:t>(ст.70 Закона  44-ФЗ):</a:t>
            </a:r>
            <a:endParaRPr sz="1200">
              <a:solidFill>
                <a:prstClr val="black"/>
              </a:solidFill>
              <a:latin typeface="Liberation Sans Narrow"/>
              <a:cs typeface="Liberation Sans Narrow"/>
            </a:endParaRPr>
          </a:p>
          <a:p>
            <a:pPr marL="91440" marR="516255"/>
            <a:r>
              <a:rPr sz="1200" i="1" spc="-5" dirty="0">
                <a:solidFill>
                  <a:prstClr val="black"/>
                </a:solidFill>
                <a:latin typeface="Liberation Sans Narrow"/>
                <a:cs typeface="Liberation Sans Narrow"/>
              </a:rPr>
              <a:t>«…проект контракта, который составляется </a:t>
            </a:r>
            <a:r>
              <a:rPr sz="1200" b="1" i="1" dirty="0">
                <a:solidFill>
                  <a:prstClr val="black"/>
                </a:solidFill>
                <a:latin typeface="Liberation Sans Narrow"/>
                <a:cs typeface="Liberation Sans Narrow"/>
              </a:rPr>
              <a:t>путем  включения </a:t>
            </a:r>
            <a:r>
              <a:rPr sz="1200" i="1" spc="-5" dirty="0">
                <a:solidFill>
                  <a:prstClr val="black"/>
                </a:solidFill>
                <a:latin typeface="Liberation Sans Narrow"/>
                <a:cs typeface="Liberation Sans Narrow"/>
              </a:rPr>
              <a:t>цены контракта, предложенной</a:t>
            </a:r>
            <a:r>
              <a:rPr sz="1200" i="1" spc="-20"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участником</a:t>
            </a:r>
            <a:endParaRPr sz="1200">
              <a:solidFill>
                <a:prstClr val="black"/>
              </a:solidFill>
              <a:latin typeface="Liberation Sans Narrow"/>
              <a:cs typeface="Liberation Sans Narrow"/>
            </a:endParaRPr>
          </a:p>
          <a:p>
            <a:pPr marL="91440">
              <a:spcBef>
                <a:spcPts val="5"/>
              </a:spcBef>
            </a:pPr>
            <a:r>
              <a:rPr sz="1200" i="1" spc="-5" dirty="0">
                <a:solidFill>
                  <a:prstClr val="black"/>
                </a:solidFill>
                <a:latin typeface="Liberation Sans Narrow"/>
                <a:cs typeface="Liberation Sans Narrow"/>
              </a:rPr>
              <a:t>электронного аукциона, </a:t>
            </a:r>
            <a:r>
              <a:rPr sz="1200" i="1" dirty="0">
                <a:solidFill>
                  <a:prstClr val="black"/>
                </a:solidFill>
                <a:latin typeface="Liberation Sans Narrow"/>
                <a:cs typeface="Liberation Sans Narrow"/>
              </a:rPr>
              <a:t>с </a:t>
            </a:r>
            <a:r>
              <a:rPr sz="1200" i="1" spc="-5" dirty="0">
                <a:solidFill>
                  <a:prstClr val="black"/>
                </a:solidFill>
                <a:latin typeface="Liberation Sans Narrow"/>
                <a:cs typeface="Liberation Sans Narrow"/>
              </a:rPr>
              <a:t>которым заключается</a:t>
            </a:r>
            <a:r>
              <a:rPr sz="1200" i="1" spc="10"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контракт,</a:t>
            </a:r>
            <a:endParaRPr sz="1200">
              <a:solidFill>
                <a:prstClr val="black"/>
              </a:solidFill>
              <a:latin typeface="Liberation Sans Narrow"/>
              <a:cs typeface="Liberation Sans Narrow"/>
            </a:endParaRPr>
          </a:p>
          <a:p>
            <a:pPr marL="91440" marR="124460"/>
            <a:r>
              <a:rPr sz="1200" b="1" i="1" dirty="0">
                <a:solidFill>
                  <a:prstClr val="black"/>
                </a:solidFill>
                <a:latin typeface="Liberation Sans Narrow"/>
                <a:cs typeface="Liberation Sans Narrow"/>
              </a:rPr>
              <a:t>информации о товаре </a:t>
            </a:r>
            <a:r>
              <a:rPr sz="1200" i="1" spc="-5" dirty="0">
                <a:solidFill>
                  <a:prstClr val="black"/>
                </a:solidFill>
                <a:latin typeface="Liberation Sans Narrow"/>
                <a:cs typeface="Liberation Sans Narrow"/>
              </a:rPr>
              <a:t>(товарном </a:t>
            </a:r>
            <a:r>
              <a:rPr sz="1200" i="1" dirty="0">
                <a:solidFill>
                  <a:prstClr val="black"/>
                </a:solidFill>
                <a:latin typeface="Liberation Sans Narrow"/>
                <a:cs typeface="Liberation Sans Narrow"/>
              </a:rPr>
              <a:t>знаке и (или) </a:t>
            </a:r>
            <a:r>
              <a:rPr sz="1200" i="1" spc="-5" dirty="0">
                <a:solidFill>
                  <a:prstClr val="black"/>
                </a:solidFill>
                <a:latin typeface="Liberation Sans Narrow"/>
                <a:cs typeface="Liberation Sans Narrow"/>
              </a:rPr>
              <a:t>конкретных  показателях товара), </a:t>
            </a:r>
            <a:r>
              <a:rPr sz="1200" b="1" i="1" dirty="0">
                <a:solidFill>
                  <a:prstClr val="black"/>
                </a:solidFill>
                <a:latin typeface="Liberation Sans Narrow"/>
                <a:cs typeface="Liberation Sans Narrow"/>
              </a:rPr>
              <a:t>указанной в </a:t>
            </a:r>
            <a:r>
              <a:rPr sz="1200" b="1" i="1" spc="-5" dirty="0">
                <a:solidFill>
                  <a:prstClr val="black"/>
                </a:solidFill>
                <a:latin typeface="Liberation Sans Narrow"/>
                <a:cs typeface="Liberation Sans Narrow"/>
              </a:rPr>
              <a:t>заявке </a:t>
            </a:r>
            <a:r>
              <a:rPr sz="1200" i="1" spc="-5" dirty="0">
                <a:solidFill>
                  <a:prstClr val="black"/>
                </a:solidFill>
                <a:latin typeface="Liberation Sans Narrow"/>
                <a:cs typeface="Liberation Sans Narrow"/>
              </a:rPr>
              <a:t>на участие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таком  аукционе его участника, </a:t>
            </a:r>
            <a:r>
              <a:rPr sz="1200" b="1" i="1" dirty="0">
                <a:solidFill>
                  <a:prstClr val="black"/>
                </a:solidFill>
                <a:latin typeface="Liberation Sans Narrow"/>
                <a:cs typeface="Liberation Sans Narrow"/>
              </a:rPr>
              <a:t>в проект контракта, </a:t>
            </a:r>
            <a:r>
              <a:rPr sz="1200" b="1" i="1" spc="-5" dirty="0">
                <a:solidFill>
                  <a:prstClr val="black"/>
                </a:solidFill>
                <a:latin typeface="Liberation Sans Narrow"/>
                <a:cs typeface="Liberation Sans Narrow"/>
              </a:rPr>
              <a:t>прилагаемый  </a:t>
            </a:r>
            <a:r>
              <a:rPr sz="1200" b="1" i="1" dirty="0">
                <a:solidFill>
                  <a:prstClr val="black"/>
                </a:solidFill>
                <a:latin typeface="Liberation Sans Narrow"/>
                <a:cs typeface="Liberation Sans Narrow"/>
              </a:rPr>
              <a:t>к документации </a:t>
            </a:r>
            <a:r>
              <a:rPr sz="1200" i="1" dirty="0">
                <a:solidFill>
                  <a:prstClr val="black"/>
                </a:solidFill>
                <a:latin typeface="Liberation Sans Narrow"/>
                <a:cs typeface="Liberation Sans Narrow"/>
              </a:rPr>
              <a:t>о </a:t>
            </a:r>
            <a:r>
              <a:rPr sz="1200" i="1" spc="-5" dirty="0">
                <a:solidFill>
                  <a:prstClr val="black"/>
                </a:solidFill>
                <a:latin typeface="Liberation Sans Narrow"/>
                <a:cs typeface="Liberation Sans Narrow"/>
              </a:rPr>
              <a:t>таком</a:t>
            </a:r>
            <a:r>
              <a:rPr sz="1200" i="1" spc="-30"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аукционе…».</a:t>
            </a:r>
            <a:endParaRPr sz="1200">
              <a:solidFill>
                <a:prstClr val="black"/>
              </a:solidFill>
              <a:latin typeface="Liberation Sans Narrow"/>
              <a:cs typeface="Liberation Sans Narrow"/>
            </a:endParaRPr>
          </a:p>
          <a:p>
            <a:endParaRPr sz="1250">
              <a:solidFill>
                <a:prstClr val="black"/>
              </a:solidFill>
              <a:latin typeface="Times New Roman"/>
              <a:cs typeface="Times New Roman"/>
            </a:endParaRPr>
          </a:p>
          <a:p>
            <a:pPr marL="91440" marR="135255"/>
            <a:r>
              <a:rPr sz="1200" i="1" dirty="0">
                <a:solidFill>
                  <a:prstClr val="black"/>
                </a:solidFill>
                <a:latin typeface="Liberation Sans Narrow"/>
                <a:cs typeface="Liberation Sans Narrow"/>
              </a:rPr>
              <a:t>Таким образом, </a:t>
            </a:r>
            <a:r>
              <a:rPr sz="1200" i="1" spc="-5" dirty="0">
                <a:solidFill>
                  <a:prstClr val="black"/>
                </a:solidFill>
                <a:latin typeface="Liberation Sans Narrow"/>
                <a:cs typeface="Liberation Sans Narrow"/>
              </a:rPr>
              <a:t>если характеристики лекарственного  средства указываются </a:t>
            </a:r>
            <a:r>
              <a:rPr sz="1200" i="1" dirty="0">
                <a:solidFill>
                  <a:prstClr val="black"/>
                </a:solidFill>
                <a:latin typeface="Liberation Sans Narrow"/>
                <a:cs typeface="Liberation Sans Narrow"/>
              </a:rPr>
              <a:t>при </a:t>
            </a:r>
            <a:r>
              <a:rPr sz="1200" i="1" spc="-5" dirty="0">
                <a:solidFill>
                  <a:prstClr val="black"/>
                </a:solidFill>
                <a:latin typeface="Liberation Sans Narrow"/>
                <a:cs typeface="Liberation Sans Narrow"/>
              </a:rPr>
              <a:t>заключении контракта, то они  должны быть указаны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заявке участника: показатели</a:t>
            </a:r>
            <a:r>
              <a:rPr sz="1200" i="1" spc="60"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товара</a:t>
            </a:r>
            <a:endParaRPr sz="1200">
              <a:solidFill>
                <a:prstClr val="black"/>
              </a:solidFill>
              <a:latin typeface="Liberation Sans Narrow"/>
              <a:cs typeface="Liberation Sans Narrow"/>
            </a:endParaRPr>
          </a:p>
          <a:p>
            <a:pPr marL="91440">
              <a:spcBef>
                <a:spcPts val="5"/>
              </a:spcBef>
            </a:pPr>
            <a:r>
              <a:rPr sz="1200" i="1" dirty="0">
                <a:solidFill>
                  <a:prstClr val="black"/>
                </a:solidFill>
                <a:latin typeface="Liberation Sans Narrow"/>
                <a:cs typeface="Liberation Sans Narrow"/>
              </a:rPr>
              <a:t>- 1 </a:t>
            </a:r>
            <a:r>
              <a:rPr sz="1200" i="1" spc="-5" dirty="0">
                <a:solidFill>
                  <a:prstClr val="black"/>
                </a:solidFill>
                <a:latin typeface="Liberation Sans Narrow"/>
                <a:cs typeface="Liberation Sans Narrow"/>
              </a:rPr>
              <a:t>часть </a:t>
            </a:r>
            <a:r>
              <a:rPr sz="1200" i="1" dirty="0">
                <a:solidFill>
                  <a:prstClr val="black"/>
                </a:solidFill>
                <a:latin typeface="Liberation Sans Narrow"/>
                <a:cs typeface="Liberation Sans Narrow"/>
              </a:rPr>
              <a:t>заявки в ЭА, производитель и </a:t>
            </a:r>
            <a:r>
              <a:rPr sz="1200" i="1" spc="-5" dirty="0">
                <a:solidFill>
                  <a:prstClr val="black"/>
                </a:solidFill>
                <a:latin typeface="Liberation Sans Narrow"/>
                <a:cs typeface="Liberation Sans Narrow"/>
              </a:rPr>
              <a:t>данные рег.</a:t>
            </a:r>
            <a:endParaRPr sz="1200">
              <a:solidFill>
                <a:prstClr val="black"/>
              </a:solidFill>
              <a:latin typeface="Liberation Sans Narrow"/>
              <a:cs typeface="Liberation Sans Narrow"/>
            </a:endParaRPr>
          </a:p>
          <a:p>
            <a:pPr marL="91440"/>
            <a:r>
              <a:rPr sz="1200" i="1" spc="-5" dirty="0">
                <a:solidFill>
                  <a:prstClr val="black"/>
                </a:solidFill>
                <a:latin typeface="Liberation Sans Narrow"/>
                <a:cs typeface="Liberation Sans Narrow"/>
              </a:rPr>
              <a:t>удостоверения </a:t>
            </a:r>
            <a:r>
              <a:rPr sz="1200" i="1" dirty="0">
                <a:solidFill>
                  <a:prstClr val="black"/>
                </a:solidFill>
                <a:latin typeface="Liberation Sans Narrow"/>
                <a:cs typeface="Liberation Sans Narrow"/>
              </a:rPr>
              <a:t>- 2 часть </a:t>
            </a:r>
            <a:r>
              <a:rPr sz="1200" i="1" spc="-5" dirty="0">
                <a:solidFill>
                  <a:prstClr val="black"/>
                </a:solidFill>
                <a:latin typeface="Liberation Sans Narrow"/>
                <a:cs typeface="Liberation Sans Narrow"/>
              </a:rPr>
              <a:t>заявки </a:t>
            </a:r>
            <a:r>
              <a:rPr sz="1200" i="1" dirty="0">
                <a:solidFill>
                  <a:prstClr val="black"/>
                </a:solidFill>
                <a:latin typeface="Liberation Sans Narrow"/>
                <a:cs typeface="Liberation Sans Narrow"/>
              </a:rPr>
              <a:t>в ЭА</a:t>
            </a:r>
            <a:endParaRPr sz="1200">
              <a:solidFill>
                <a:prstClr val="black"/>
              </a:solidFill>
              <a:latin typeface="Liberation Sans Narrow"/>
              <a:cs typeface="Liberation Sans Narrow"/>
            </a:endParaRPr>
          </a:p>
        </p:txBody>
      </p:sp>
      <p:sp>
        <p:nvSpPr>
          <p:cNvPr id="5" name="object 5"/>
          <p:cNvSpPr/>
          <p:nvPr/>
        </p:nvSpPr>
        <p:spPr>
          <a:xfrm>
            <a:off x="4495800" y="3730371"/>
            <a:ext cx="436880" cy="118110"/>
          </a:xfrm>
          <a:custGeom>
            <a:avLst/>
            <a:gdLst/>
            <a:ahLst/>
            <a:cxnLst/>
            <a:rect l="l" t="t" r="r" b="b"/>
            <a:pathLst>
              <a:path w="436879" h="118110">
                <a:moveTo>
                  <a:pt x="386170" y="58991"/>
                </a:moveTo>
                <a:lnTo>
                  <a:pt x="322707" y="96011"/>
                </a:lnTo>
                <a:lnTo>
                  <a:pt x="320675" y="103758"/>
                </a:lnTo>
                <a:lnTo>
                  <a:pt x="327787" y="115950"/>
                </a:lnTo>
                <a:lnTo>
                  <a:pt x="335534" y="117982"/>
                </a:lnTo>
                <a:lnTo>
                  <a:pt x="414885" y="71627"/>
                </a:lnTo>
                <a:lnTo>
                  <a:pt x="411352" y="71627"/>
                </a:lnTo>
                <a:lnTo>
                  <a:pt x="411352" y="69976"/>
                </a:lnTo>
                <a:lnTo>
                  <a:pt x="405002" y="69976"/>
                </a:lnTo>
                <a:lnTo>
                  <a:pt x="386170" y="58991"/>
                </a:lnTo>
                <a:close/>
              </a:path>
              <a:path w="436879" h="118110">
                <a:moveTo>
                  <a:pt x="364290" y="46227"/>
                </a:moveTo>
                <a:lnTo>
                  <a:pt x="0" y="46227"/>
                </a:lnTo>
                <a:lnTo>
                  <a:pt x="0" y="71627"/>
                </a:lnTo>
                <a:lnTo>
                  <a:pt x="364508" y="71627"/>
                </a:lnTo>
                <a:lnTo>
                  <a:pt x="386170" y="58991"/>
                </a:lnTo>
                <a:lnTo>
                  <a:pt x="364290" y="46227"/>
                </a:lnTo>
                <a:close/>
              </a:path>
              <a:path w="436879" h="118110">
                <a:moveTo>
                  <a:pt x="414837" y="46227"/>
                </a:moveTo>
                <a:lnTo>
                  <a:pt x="411352" y="46227"/>
                </a:lnTo>
                <a:lnTo>
                  <a:pt x="411352" y="71627"/>
                </a:lnTo>
                <a:lnTo>
                  <a:pt x="414885" y="71627"/>
                </a:lnTo>
                <a:lnTo>
                  <a:pt x="436625" y="58927"/>
                </a:lnTo>
                <a:lnTo>
                  <a:pt x="414837" y="46227"/>
                </a:lnTo>
                <a:close/>
              </a:path>
              <a:path w="436879" h="118110">
                <a:moveTo>
                  <a:pt x="405002" y="48005"/>
                </a:moveTo>
                <a:lnTo>
                  <a:pt x="386170" y="58991"/>
                </a:lnTo>
                <a:lnTo>
                  <a:pt x="405002" y="69976"/>
                </a:lnTo>
                <a:lnTo>
                  <a:pt x="405002" y="48005"/>
                </a:lnTo>
                <a:close/>
              </a:path>
              <a:path w="436879" h="118110">
                <a:moveTo>
                  <a:pt x="411352" y="48005"/>
                </a:moveTo>
                <a:lnTo>
                  <a:pt x="405002" y="48005"/>
                </a:lnTo>
                <a:lnTo>
                  <a:pt x="405002" y="69976"/>
                </a:lnTo>
                <a:lnTo>
                  <a:pt x="411352" y="69976"/>
                </a:lnTo>
                <a:lnTo>
                  <a:pt x="411352" y="48005"/>
                </a:lnTo>
                <a:close/>
              </a:path>
              <a:path w="436879" h="118110">
                <a:moveTo>
                  <a:pt x="335534" y="0"/>
                </a:moveTo>
                <a:lnTo>
                  <a:pt x="327787" y="2031"/>
                </a:lnTo>
                <a:lnTo>
                  <a:pt x="320675" y="14223"/>
                </a:lnTo>
                <a:lnTo>
                  <a:pt x="322707" y="21970"/>
                </a:lnTo>
                <a:lnTo>
                  <a:pt x="386170" y="58991"/>
                </a:lnTo>
                <a:lnTo>
                  <a:pt x="405002" y="48005"/>
                </a:lnTo>
                <a:lnTo>
                  <a:pt x="411352" y="48005"/>
                </a:lnTo>
                <a:lnTo>
                  <a:pt x="411352" y="46227"/>
                </a:lnTo>
                <a:lnTo>
                  <a:pt x="414837" y="46227"/>
                </a:lnTo>
                <a:lnTo>
                  <a:pt x="335534" y="0"/>
                </a:lnTo>
                <a:close/>
              </a:path>
            </a:pathLst>
          </a:custGeom>
          <a:solidFill>
            <a:srgbClr val="DC5823"/>
          </a:solidFill>
        </p:spPr>
        <p:txBody>
          <a:bodyPr wrap="square" lIns="0" tIns="0" rIns="0" bIns="0" rtlCol="0"/>
          <a:lstStyle/>
          <a:p>
            <a:endParaRPr>
              <a:solidFill>
                <a:prstClr val="black"/>
              </a:solidFill>
            </a:endParaRPr>
          </a:p>
        </p:txBody>
      </p:sp>
      <p:sp>
        <p:nvSpPr>
          <p:cNvPr id="6" name="object 6"/>
          <p:cNvSpPr/>
          <p:nvPr/>
        </p:nvSpPr>
        <p:spPr>
          <a:xfrm>
            <a:off x="2423922" y="2636773"/>
            <a:ext cx="118110" cy="576580"/>
          </a:xfrm>
          <a:custGeom>
            <a:avLst/>
            <a:gdLst/>
            <a:ahLst/>
            <a:cxnLst/>
            <a:rect l="l" t="t" r="r" b="b"/>
            <a:pathLst>
              <a:path w="118110" h="576580">
                <a:moveTo>
                  <a:pt x="58927" y="50346"/>
                </a:moveTo>
                <a:lnTo>
                  <a:pt x="46227" y="72117"/>
                </a:lnTo>
                <a:lnTo>
                  <a:pt x="46227" y="576326"/>
                </a:lnTo>
                <a:lnTo>
                  <a:pt x="71627" y="576326"/>
                </a:lnTo>
                <a:lnTo>
                  <a:pt x="71627" y="72117"/>
                </a:lnTo>
                <a:lnTo>
                  <a:pt x="58927" y="50346"/>
                </a:lnTo>
                <a:close/>
              </a:path>
              <a:path w="118110" h="576580">
                <a:moveTo>
                  <a:pt x="58927" y="0"/>
                </a:moveTo>
                <a:lnTo>
                  <a:pt x="0" y="101091"/>
                </a:lnTo>
                <a:lnTo>
                  <a:pt x="2031" y="108838"/>
                </a:lnTo>
                <a:lnTo>
                  <a:pt x="8127" y="112395"/>
                </a:lnTo>
                <a:lnTo>
                  <a:pt x="14096" y="115950"/>
                </a:lnTo>
                <a:lnTo>
                  <a:pt x="21970" y="113918"/>
                </a:lnTo>
                <a:lnTo>
                  <a:pt x="25400" y="107823"/>
                </a:lnTo>
                <a:lnTo>
                  <a:pt x="46227" y="72117"/>
                </a:lnTo>
                <a:lnTo>
                  <a:pt x="46227" y="25146"/>
                </a:lnTo>
                <a:lnTo>
                  <a:pt x="73585" y="25146"/>
                </a:lnTo>
                <a:lnTo>
                  <a:pt x="58927" y="0"/>
                </a:lnTo>
                <a:close/>
              </a:path>
              <a:path w="118110" h="576580">
                <a:moveTo>
                  <a:pt x="73585" y="25146"/>
                </a:moveTo>
                <a:lnTo>
                  <a:pt x="71627" y="25146"/>
                </a:lnTo>
                <a:lnTo>
                  <a:pt x="71627" y="72117"/>
                </a:lnTo>
                <a:lnTo>
                  <a:pt x="92455" y="107823"/>
                </a:lnTo>
                <a:lnTo>
                  <a:pt x="95884" y="113918"/>
                </a:lnTo>
                <a:lnTo>
                  <a:pt x="103758" y="115950"/>
                </a:lnTo>
                <a:lnTo>
                  <a:pt x="109727" y="112395"/>
                </a:lnTo>
                <a:lnTo>
                  <a:pt x="115823" y="108838"/>
                </a:lnTo>
                <a:lnTo>
                  <a:pt x="117855" y="101091"/>
                </a:lnTo>
                <a:lnTo>
                  <a:pt x="73585" y="25146"/>
                </a:lnTo>
                <a:close/>
              </a:path>
              <a:path w="118110" h="576580">
                <a:moveTo>
                  <a:pt x="71627" y="25146"/>
                </a:moveTo>
                <a:lnTo>
                  <a:pt x="46227" y="25146"/>
                </a:lnTo>
                <a:lnTo>
                  <a:pt x="46227" y="72117"/>
                </a:lnTo>
                <a:lnTo>
                  <a:pt x="58927" y="50346"/>
                </a:lnTo>
                <a:lnTo>
                  <a:pt x="48005" y="31623"/>
                </a:lnTo>
                <a:lnTo>
                  <a:pt x="71627" y="31623"/>
                </a:lnTo>
                <a:lnTo>
                  <a:pt x="71627" y="25146"/>
                </a:lnTo>
                <a:close/>
              </a:path>
              <a:path w="118110" h="576580">
                <a:moveTo>
                  <a:pt x="71627" y="31623"/>
                </a:moveTo>
                <a:lnTo>
                  <a:pt x="69850" y="31623"/>
                </a:lnTo>
                <a:lnTo>
                  <a:pt x="58927" y="50346"/>
                </a:lnTo>
                <a:lnTo>
                  <a:pt x="71627" y="72117"/>
                </a:lnTo>
                <a:lnTo>
                  <a:pt x="71627" y="31623"/>
                </a:lnTo>
                <a:close/>
              </a:path>
              <a:path w="118110" h="576580">
                <a:moveTo>
                  <a:pt x="69850" y="31623"/>
                </a:moveTo>
                <a:lnTo>
                  <a:pt x="48005" y="31623"/>
                </a:lnTo>
                <a:lnTo>
                  <a:pt x="58927" y="50346"/>
                </a:lnTo>
                <a:lnTo>
                  <a:pt x="69850" y="31623"/>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7661386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692" y="458165"/>
            <a:ext cx="4217670" cy="321242"/>
          </a:xfrm>
          <a:prstGeom prst="rect">
            <a:avLst/>
          </a:prstGeom>
        </p:spPr>
        <p:txBody>
          <a:bodyPr vert="horz" wrap="square" lIns="0" tIns="13335" rIns="0" bIns="0" rtlCol="0">
            <a:spAutoFit/>
          </a:bodyPr>
          <a:lstStyle/>
          <a:p>
            <a:pPr marL="12700">
              <a:lnSpc>
                <a:spcPct val="100000"/>
              </a:lnSpc>
              <a:spcBef>
                <a:spcPts val="105"/>
              </a:spcBef>
            </a:pPr>
            <a:r>
              <a:rPr lang="ru-RU" sz="2000" spc="-5" dirty="0" smtClean="0"/>
              <a:t>            </a:t>
            </a:r>
            <a:r>
              <a:rPr sz="2000" spc="-5" dirty="0" err="1" smtClean="0"/>
              <a:t>Цена</a:t>
            </a:r>
            <a:r>
              <a:rPr sz="2000" spc="-5" dirty="0" smtClean="0"/>
              <a:t> </a:t>
            </a:r>
            <a:r>
              <a:rPr sz="2000" spc="-5" dirty="0" err="1" smtClean="0"/>
              <a:t>контракта</a:t>
            </a:r>
            <a:r>
              <a:rPr sz="2000" spc="-5" dirty="0" smtClean="0"/>
              <a:t>. </a:t>
            </a:r>
            <a:r>
              <a:rPr sz="2000" dirty="0" err="1" smtClean="0"/>
              <a:t>Раздел</a:t>
            </a:r>
            <a:r>
              <a:rPr sz="2000" spc="-85" dirty="0" smtClean="0"/>
              <a:t> </a:t>
            </a:r>
            <a:r>
              <a:rPr sz="2000" dirty="0" smtClean="0"/>
              <a:t>2</a:t>
            </a:r>
            <a:r>
              <a:rPr lang="ru-RU" sz="2000" dirty="0" smtClean="0"/>
              <a:t>  </a:t>
            </a:r>
            <a:endParaRPr sz="2000" dirty="0"/>
          </a:p>
        </p:txBody>
      </p:sp>
      <p:sp>
        <p:nvSpPr>
          <p:cNvPr id="3" name="object 3"/>
          <p:cNvSpPr/>
          <p:nvPr/>
        </p:nvSpPr>
        <p:spPr>
          <a:xfrm>
            <a:off x="179387" y="1600136"/>
            <a:ext cx="6553200" cy="5142230"/>
          </a:xfrm>
          <a:custGeom>
            <a:avLst/>
            <a:gdLst/>
            <a:ahLst/>
            <a:cxnLst/>
            <a:rect l="l" t="t" r="r" b="b"/>
            <a:pathLst>
              <a:path w="6553200" h="5142230">
                <a:moveTo>
                  <a:pt x="0" y="5141976"/>
                </a:moveTo>
                <a:lnTo>
                  <a:pt x="6553200" y="5141976"/>
                </a:lnTo>
                <a:lnTo>
                  <a:pt x="6553200" y="0"/>
                </a:lnTo>
                <a:lnTo>
                  <a:pt x="0" y="0"/>
                </a:lnTo>
                <a:lnTo>
                  <a:pt x="0" y="5141976"/>
                </a:lnTo>
                <a:close/>
              </a:path>
            </a:pathLst>
          </a:custGeom>
          <a:ln w="25400">
            <a:solidFill>
              <a:srgbClr val="797979"/>
            </a:solidFill>
          </a:ln>
        </p:spPr>
        <p:txBody>
          <a:bodyPr wrap="square" lIns="0" tIns="0" rIns="0" bIns="0" rtlCol="0"/>
          <a:lstStyle/>
          <a:p>
            <a:endParaRPr>
              <a:solidFill>
                <a:prstClr val="black"/>
              </a:solidFill>
            </a:endParaRPr>
          </a:p>
        </p:txBody>
      </p:sp>
      <p:sp>
        <p:nvSpPr>
          <p:cNvPr id="4" name="object 4"/>
          <p:cNvSpPr txBox="1"/>
          <p:nvPr/>
        </p:nvSpPr>
        <p:spPr>
          <a:xfrm>
            <a:off x="258267" y="1542034"/>
            <a:ext cx="6385560" cy="4775025"/>
          </a:xfrm>
          <a:prstGeom prst="rect">
            <a:avLst/>
          </a:prstGeom>
        </p:spPr>
        <p:txBody>
          <a:bodyPr vert="horz" wrap="square" lIns="0" tIns="100965" rIns="0" bIns="0" rtlCol="0">
            <a:spAutoFit/>
          </a:bodyPr>
          <a:lstStyle/>
          <a:p>
            <a:pPr marL="12700" lvl="1">
              <a:spcBef>
                <a:spcPts val="795"/>
              </a:spcBef>
              <a:buFontTx/>
              <a:buAutoNum type="arabicPeriod"/>
              <a:tabLst>
                <a:tab pos="256540" algn="l"/>
              </a:tabLst>
            </a:pPr>
            <a:r>
              <a:rPr sz="1200" dirty="0">
                <a:solidFill>
                  <a:prstClr val="black"/>
                </a:solidFill>
                <a:latin typeface="Liberation Sans Narrow"/>
                <a:cs typeface="Liberation Sans Narrow"/>
              </a:rPr>
              <a:t>Цена Контракта и валюта </a:t>
            </a:r>
            <a:r>
              <a:rPr sz="1200" spc="-5" dirty="0">
                <a:solidFill>
                  <a:prstClr val="black"/>
                </a:solidFill>
                <a:latin typeface="Liberation Sans Narrow"/>
                <a:cs typeface="Liberation Sans Narrow"/>
              </a:rPr>
              <a:t>платежа устанавливаются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российских</a:t>
            </a:r>
            <a:r>
              <a:rPr sz="1200" spc="-9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рублях.</a:t>
            </a:r>
            <a:endParaRPr sz="1200" dirty="0">
              <a:solidFill>
                <a:prstClr val="black"/>
              </a:solidFill>
              <a:latin typeface="Liberation Sans Narrow"/>
              <a:cs typeface="Liberation Sans Narrow"/>
            </a:endParaRPr>
          </a:p>
          <a:p>
            <a:pPr marL="12700" marR="63500" lvl="1">
              <a:spcBef>
                <a:spcPts val="695"/>
              </a:spcBef>
              <a:buFontTx/>
              <a:buAutoNum type="arabicPeriod"/>
              <a:tabLst>
                <a:tab pos="256540" algn="l"/>
                <a:tab pos="2218690" algn="l"/>
                <a:tab pos="2882265" algn="l"/>
                <a:tab pos="3409950" algn="l"/>
                <a:tab pos="4845685" algn="l"/>
                <a:tab pos="5438775" algn="l"/>
                <a:tab pos="5968365" algn="l"/>
              </a:tabLst>
            </a:pPr>
            <a:r>
              <a:rPr sz="1050" dirty="0">
                <a:solidFill>
                  <a:prstClr val="black"/>
                </a:solidFill>
                <a:latin typeface="Liberation Sans Narrow"/>
                <a:cs typeface="Liberation Sans Narrow"/>
              </a:rPr>
              <a:t>Цена</a:t>
            </a:r>
            <a:r>
              <a:rPr sz="1050" spc="-5" dirty="0">
                <a:solidFill>
                  <a:prstClr val="black"/>
                </a:solidFill>
                <a:latin typeface="Liberation Sans Narrow"/>
                <a:cs typeface="Liberation Sans Narrow"/>
              </a:rPr>
              <a:t> </a:t>
            </a:r>
            <a:r>
              <a:rPr sz="1050" dirty="0">
                <a:solidFill>
                  <a:prstClr val="black"/>
                </a:solidFill>
                <a:latin typeface="Liberation Sans Narrow"/>
                <a:cs typeface="Liberation Sans Narrow"/>
              </a:rPr>
              <a:t>Контракта</a:t>
            </a:r>
            <a:r>
              <a:rPr sz="1050" spc="-10" dirty="0">
                <a:solidFill>
                  <a:prstClr val="black"/>
                </a:solidFill>
                <a:latin typeface="Liberation Sans Narrow"/>
                <a:cs typeface="Liberation Sans Narrow"/>
              </a:rPr>
              <a:t> </a:t>
            </a:r>
            <a:r>
              <a:rPr sz="1050" spc="-5" dirty="0">
                <a:solidFill>
                  <a:prstClr val="black"/>
                </a:solidFill>
                <a:latin typeface="Liberation Sans Narrow"/>
                <a:cs typeface="Liberation Sans Narrow"/>
              </a:rPr>
              <a:t>составляет</a:t>
            </a:r>
            <a:r>
              <a:rPr sz="1050" u="sng" spc="-5" dirty="0">
                <a:solidFill>
                  <a:prstClr val="black"/>
                </a:solidFill>
                <a:uFill>
                  <a:solidFill>
                    <a:srgbClr val="000000"/>
                  </a:solidFill>
                </a:uFill>
                <a:latin typeface="Liberation Sans Narrow"/>
                <a:cs typeface="Liberation Sans Narrow"/>
              </a:rPr>
              <a:t> 	</a:t>
            </a:r>
            <a:r>
              <a:rPr sz="1050" spc="-5" dirty="0">
                <a:solidFill>
                  <a:prstClr val="black"/>
                </a:solidFill>
                <a:latin typeface="Liberation Sans Narrow"/>
                <a:cs typeface="Liberation Sans Narrow"/>
              </a:rPr>
              <a:t>руб. </a:t>
            </a:r>
            <a:r>
              <a:rPr sz="1050" dirty="0">
                <a:solidFill>
                  <a:prstClr val="black"/>
                </a:solidFill>
                <a:latin typeface="Liberation Sans Narrow"/>
                <a:cs typeface="Liberation Sans Narrow"/>
              </a:rPr>
              <a:t>(</a:t>
            </a:r>
            <a:r>
              <a:rPr sz="1050" u="sng" dirty="0">
                <a:solidFill>
                  <a:prstClr val="black"/>
                </a:solidFill>
                <a:uFill>
                  <a:solidFill>
                    <a:srgbClr val="000000"/>
                  </a:solidFill>
                </a:uFill>
                <a:latin typeface="Liberation Sans Narrow"/>
                <a:cs typeface="Liberation Sans Narrow"/>
              </a:rPr>
              <a:t> 	</a:t>
            </a:r>
            <a:r>
              <a:rPr sz="1050" dirty="0">
                <a:solidFill>
                  <a:prstClr val="black"/>
                </a:solidFill>
                <a:latin typeface="Liberation Sans Narrow"/>
                <a:cs typeface="Liberation Sans Narrow"/>
              </a:rPr>
              <a:t>)</a:t>
            </a:r>
            <a:r>
              <a:rPr sz="1050" u="sng" dirty="0">
                <a:solidFill>
                  <a:prstClr val="black"/>
                </a:solidFill>
                <a:uFill>
                  <a:solidFill>
                    <a:srgbClr val="000000"/>
                  </a:solidFill>
                </a:uFill>
                <a:latin typeface="Liberation Sans Narrow"/>
                <a:cs typeface="Liberation Sans Narrow"/>
              </a:rPr>
              <a:t> 	</a:t>
            </a:r>
            <a:r>
              <a:rPr sz="1050" spc="-5" dirty="0">
                <a:solidFill>
                  <a:prstClr val="black"/>
                </a:solidFill>
                <a:latin typeface="Liberation Sans Narrow"/>
                <a:cs typeface="Liberation Sans Narrow"/>
              </a:rPr>
              <a:t>коп.,</a:t>
            </a:r>
            <a:r>
              <a:rPr sz="1050" spc="10" dirty="0">
                <a:solidFill>
                  <a:prstClr val="black"/>
                </a:solidFill>
                <a:latin typeface="Liberation Sans Narrow"/>
                <a:cs typeface="Liberation Sans Narrow"/>
              </a:rPr>
              <a:t> </a:t>
            </a:r>
            <a:r>
              <a:rPr sz="1050" spc="-5" dirty="0">
                <a:solidFill>
                  <a:prstClr val="black"/>
                </a:solidFill>
                <a:latin typeface="Liberation Sans Narrow"/>
                <a:cs typeface="Liberation Sans Narrow"/>
              </a:rPr>
              <a:t>включая</a:t>
            </a:r>
            <a:r>
              <a:rPr sz="1050" dirty="0">
                <a:solidFill>
                  <a:prstClr val="black"/>
                </a:solidFill>
                <a:latin typeface="Liberation Sans Narrow"/>
                <a:cs typeface="Liberation Sans Narrow"/>
              </a:rPr>
              <a:t> НДС</a:t>
            </a:r>
            <a:r>
              <a:rPr sz="1050" u="sng" dirty="0">
                <a:solidFill>
                  <a:prstClr val="black"/>
                </a:solidFill>
                <a:uFill>
                  <a:solidFill>
                    <a:srgbClr val="000000"/>
                  </a:solidFill>
                </a:uFill>
                <a:latin typeface="Liberation Sans Narrow"/>
                <a:cs typeface="Liberation Sans Narrow"/>
              </a:rPr>
              <a:t> 	</a:t>
            </a:r>
            <a:r>
              <a:rPr sz="1050" spc="-5" dirty="0">
                <a:solidFill>
                  <a:prstClr val="black"/>
                </a:solidFill>
                <a:latin typeface="Liberation Sans Narrow"/>
                <a:cs typeface="Liberation Sans Narrow"/>
              </a:rPr>
              <a:t>руб.</a:t>
            </a:r>
            <a:r>
              <a:rPr sz="1050" spc="-10" dirty="0">
                <a:solidFill>
                  <a:prstClr val="black"/>
                </a:solidFill>
                <a:latin typeface="Liberation Sans Narrow"/>
                <a:cs typeface="Liberation Sans Narrow"/>
              </a:rPr>
              <a:t> </a:t>
            </a:r>
            <a:r>
              <a:rPr sz="1050" dirty="0">
                <a:solidFill>
                  <a:prstClr val="black"/>
                </a:solidFill>
                <a:latin typeface="Liberation Sans Narrow"/>
                <a:cs typeface="Liberation Sans Narrow"/>
              </a:rPr>
              <a:t>(</a:t>
            </a:r>
            <a:r>
              <a:rPr sz="1050" u="sng" dirty="0">
                <a:solidFill>
                  <a:prstClr val="black"/>
                </a:solidFill>
                <a:uFill>
                  <a:solidFill>
                    <a:srgbClr val="000000"/>
                  </a:solidFill>
                </a:uFill>
                <a:latin typeface="Liberation Sans Narrow"/>
                <a:cs typeface="Liberation Sans Narrow"/>
              </a:rPr>
              <a:t> 	</a:t>
            </a:r>
            <a:r>
              <a:rPr sz="1050" dirty="0">
                <a:solidFill>
                  <a:prstClr val="black"/>
                </a:solidFill>
                <a:latin typeface="Liberation Sans Narrow"/>
                <a:cs typeface="Liberation Sans Narrow"/>
              </a:rPr>
              <a:t>)</a:t>
            </a:r>
            <a:r>
              <a:rPr sz="1050" u="sng" dirty="0">
                <a:solidFill>
                  <a:prstClr val="black"/>
                </a:solidFill>
                <a:uFill>
                  <a:solidFill>
                    <a:srgbClr val="000000"/>
                  </a:solidFill>
                </a:uFill>
                <a:latin typeface="Liberation Sans Narrow"/>
                <a:cs typeface="Liberation Sans Narrow"/>
              </a:rPr>
              <a:t> 	</a:t>
            </a:r>
            <a:r>
              <a:rPr sz="1050" spc="-5" dirty="0">
                <a:solidFill>
                  <a:prstClr val="black"/>
                </a:solidFill>
                <a:latin typeface="Liberation Sans Narrow"/>
                <a:cs typeface="Liberation Sans Narrow"/>
              </a:rPr>
              <a:t>коп.  (если НДС </a:t>
            </a:r>
            <a:r>
              <a:rPr sz="1050" dirty="0">
                <a:solidFill>
                  <a:prstClr val="black"/>
                </a:solidFill>
                <a:latin typeface="Liberation Sans Narrow"/>
                <a:cs typeface="Liberation Sans Narrow"/>
              </a:rPr>
              <a:t>не </a:t>
            </a:r>
            <a:r>
              <a:rPr sz="1050" spc="-5" dirty="0">
                <a:solidFill>
                  <a:prstClr val="black"/>
                </a:solidFill>
                <a:latin typeface="Liberation Sans Narrow"/>
                <a:cs typeface="Liberation Sans Narrow"/>
              </a:rPr>
              <a:t>облагается, указать основание. </a:t>
            </a:r>
            <a:r>
              <a:rPr sz="1050" u="sng" dirty="0">
                <a:solidFill>
                  <a:prstClr val="black"/>
                </a:solidFill>
                <a:uFill>
                  <a:solidFill>
                    <a:srgbClr val="000000"/>
                  </a:solidFill>
                </a:uFill>
                <a:latin typeface="Liberation Sans Narrow"/>
                <a:cs typeface="Liberation Sans Narrow"/>
              </a:rPr>
              <a:t>В </a:t>
            </a:r>
            <a:r>
              <a:rPr sz="1050" u="sng" spc="-5" dirty="0">
                <a:solidFill>
                  <a:prstClr val="black"/>
                </a:solidFill>
                <a:uFill>
                  <a:solidFill>
                    <a:srgbClr val="000000"/>
                  </a:solidFill>
                </a:uFill>
                <a:latin typeface="Liberation Sans Narrow"/>
                <a:cs typeface="Liberation Sans Narrow"/>
              </a:rPr>
              <a:t>случае если контракт </a:t>
            </a:r>
            <a:r>
              <a:rPr sz="1050" u="sng" dirty="0">
                <a:solidFill>
                  <a:prstClr val="black"/>
                </a:solidFill>
                <a:uFill>
                  <a:solidFill>
                    <a:srgbClr val="000000"/>
                  </a:solidFill>
                </a:uFill>
                <a:latin typeface="Liberation Sans Narrow"/>
                <a:cs typeface="Liberation Sans Narrow"/>
              </a:rPr>
              <a:t>будет </a:t>
            </a:r>
            <a:r>
              <a:rPr sz="1050" u="sng" spc="-5" dirty="0">
                <a:solidFill>
                  <a:prstClr val="black"/>
                </a:solidFill>
                <a:uFill>
                  <a:solidFill>
                    <a:srgbClr val="000000"/>
                  </a:solidFill>
                </a:uFill>
                <a:latin typeface="Liberation Sans Narrow"/>
                <a:cs typeface="Liberation Sans Narrow"/>
              </a:rPr>
              <a:t>заключен </a:t>
            </a:r>
            <a:r>
              <a:rPr sz="1050" u="sng" dirty="0">
                <a:solidFill>
                  <a:prstClr val="black"/>
                </a:solidFill>
                <a:uFill>
                  <a:solidFill>
                    <a:srgbClr val="000000"/>
                  </a:solidFill>
                </a:uFill>
                <a:latin typeface="Liberation Sans Narrow"/>
                <a:cs typeface="Liberation Sans Narrow"/>
              </a:rPr>
              <a:t>с </a:t>
            </a:r>
            <a:r>
              <a:rPr sz="1050" u="sng" spc="-5" dirty="0">
                <a:solidFill>
                  <a:prstClr val="black"/>
                </a:solidFill>
                <a:uFill>
                  <a:solidFill>
                    <a:srgbClr val="000000"/>
                  </a:solidFill>
                </a:uFill>
                <a:latin typeface="Liberation Sans Narrow"/>
                <a:cs typeface="Liberation Sans Narrow"/>
              </a:rPr>
              <a:t>физическим лицом,  </a:t>
            </a:r>
            <a:r>
              <a:rPr sz="1050" u="sng" dirty="0">
                <a:solidFill>
                  <a:prstClr val="black"/>
                </a:solidFill>
                <a:uFill>
                  <a:solidFill>
                    <a:srgbClr val="000000"/>
                  </a:solidFill>
                </a:uFill>
                <a:latin typeface="Liberation Sans Narrow"/>
                <a:cs typeface="Liberation Sans Narrow"/>
              </a:rPr>
              <a:t>за </a:t>
            </a:r>
            <a:r>
              <a:rPr sz="1050" u="sng" spc="-5" dirty="0">
                <a:solidFill>
                  <a:prstClr val="black"/>
                </a:solidFill>
                <a:uFill>
                  <a:solidFill>
                    <a:srgbClr val="000000"/>
                  </a:solidFill>
                </a:uFill>
                <a:latin typeface="Liberation Sans Narrow"/>
                <a:cs typeface="Liberation Sans Narrow"/>
              </a:rPr>
              <a:t>исключением индивидуального предпринимателя или </a:t>
            </a:r>
            <a:r>
              <a:rPr sz="1050" u="sng" dirty="0">
                <a:solidFill>
                  <a:prstClr val="black"/>
                </a:solidFill>
                <a:uFill>
                  <a:solidFill>
                    <a:srgbClr val="000000"/>
                  </a:solidFill>
                </a:uFill>
                <a:latin typeface="Liberation Sans Narrow"/>
                <a:cs typeface="Liberation Sans Narrow"/>
              </a:rPr>
              <a:t>лица, </a:t>
            </a:r>
            <a:r>
              <a:rPr sz="1050" u="sng" spc="-5" dirty="0">
                <a:solidFill>
                  <a:prstClr val="black"/>
                </a:solidFill>
                <a:uFill>
                  <a:solidFill>
                    <a:srgbClr val="000000"/>
                  </a:solidFill>
                </a:uFill>
                <a:latin typeface="Liberation Sans Narrow"/>
                <a:cs typeface="Liberation Sans Narrow"/>
              </a:rPr>
              <a:t>занимающегося частной практикой, сумма,  подлежащая уплате такому физическому </a:t>
            </a:r>
            <a:r>
              <a:rPr sz="1050" u="sng" dirty="0">
                <a:solidFill>
                  <a:prstClr val="black"/>
                </a:solidFill>
                <a:uFill>
                  <a:solidFill>
                    <a:srgbClr val="000000"/>
                  </a:solidFill>
                </a:uFill>
                <a:latin typeface="Liberation Sans Narrow"/>
                <a:cs typeface="Liberation Sans Narrow"/>
              </a:rPr>
              <a:t>лицу, </a:t>
            </a:r>
            <a:r>
              <a:rPr sz="1050" u="sng" spc="-5" dirty="0">
                <a:solidFill>
                  <a:prstClr val="black"/>
                </a:solidFill>
                <a:uFill>
                  <a:solidFill>
                    <a:srgbClr val="000000"/>
                  </a:solidFill>
                </a:uFill>
                <a:latin typeface="Liberation Sans Narrow"/>
                <a:cs typeface="Liberation Sans Narrow"/>
              </a:rPr>
              <a:t>уменьшается </a:t>
            </a:r>
            <a:r>
              <a:rPr sz="1050" u="sng" dirty="0">
                <a:solidFill>
                  <a:prstClr val="black"/>
                </a:solidFill>
                <a:uFill>
                  <a:solidFill>
                    <a:srgbClr val="000000"/>
                  </a:solidFill>
                </a:uFill>
                <a:latin typeface="Liberation Sans Narrow"/>
                <a:cs typeface="Liberation Sans Narrow"/>
              </a:rPr>
              <a:t>на </a:t>
            </a:r>
            <a:r>
              <a:rPr sz="1050" u="sng" spc="-5" dirty="0">
                <a:solidFill>
                  <a:prstClr val="black"/>
                </a:solidFill>
                <a:uFill>
                  <a:solidFill>
                    <a:srgbClr val="000000"/>
                  </a:solidFill>
                </a:uFill>
                <a:latin typeface="Liberation Sans Narrow"/>
                <a:cs typeface="Liberation Sans Narrow"/>
              </a:rPr>
              <a:t>размер </a:t>
            </a:r>
            <a:r>
              <a:rPr sz="1050" u="sng" dirty="0">
                <a:solidFill>
                  <a:prstClr val="black"/>
                </a:solidFill>
                <a:uFill>
                  <a:solidFill>
                    <a:srgbClr val="000000"/>
                  </a:solidFill>
                </a:uFill>
                <a:latin typeface="Liberation Sans Narrow"/>
                <a:cs typeface="Liberation Sans Narrow"/>
              </a:rPr>
              <a:t>налоговых </a:t>
            </a:r>
            <a:r>
              <a:rPr sz="1050" u="sng" spc="-5" dirty="0">
                <a:solidFill>
                  <a:prstClr val="black"/>
                </a:solidFill>
                <a:uFill>
                  <a:solidFill>
                    <a:srgbClr val="000000"/>
                  </a:solidFill>
                </a:uFill>
                <a:latin typeface="Liberation Sans Narrow"/>
                <a:cs typeface="Liberation Sans Narrow"/>
              </a:rPr>
              <a:t>платежей, связанных </a:t>
            </a:r>
            <a:r>
              <a:rPr sz="1050" u="sng" dirty="0">
                <a:solidFill>
                  <a:prstClr val="black"/>
                </a:solidFill>
                <a:uFill>
                  <a:solidFill>
                    <a:srgbClr val="000000"/>
                  </a:solidFill>
                </a:uFill>
                <a:latin typeface="Liberation Sans Narrow"/>
                <a:cs typeface="Liberation Sans Narrow"/>
              </a:rPr>
              <a:t>с  </a:t>
            </a:r>
            <a:r>
              <a:rPr sz="1050" u="sng" spc="-5" dirty="0">
                <a:solidFill>
                  <a:prstClr val="black"/>
                </a:solidFill>
                <a:uFill>
                  <a:solidFill>
                    <a:srgbClr val="000000"/>
                  </a:solidFill>
                </a:uFill>
                <a:latin typeface="Liberation Sans Narrow"/>
                <a:cs typeface="Liberation Sans Narrow"/>
              </a:rPr>
              <a:t>оплатой</a:t>
            </a:r>
            <a:r>
              <a:rPr sz="1050" u="sng" spc="-15" dirty="0">
                <a:solidFill>
                  <a:prstClr val="black"/>
                </a:solidFill>
                <a:uFill>
                  <a:solidFill>
                    <a:srgbClr val="000000"/>
                  </a:solidFill>
                </a:uFill>
                <a:latin typeface="Liberation Sans Narrow"/>
                <a:cs typeface="Liberation Sans Narrow"/>
              </a:rPr>
              <a:t> </a:t>
            </a:r>
            <a:r>
              <a:rPr sz="1050" u="sng" dirty="0">
                <a:solidFill>
                  <a:prstClr val="black"/>
                </a:solidFill>
                <a:uFill>
                  <a:solidFill>
                    <a:srgbClr val="000000"/>
                  </a:solidFill>
                </a:uFill>
                <a:latin typeface="Liberation Sans Narrow"/>
                <a:cs typeface="Liberation Sans Narrow"/>
              </a:rPr>
              <a:t>Контракта).</a:t>
            </a:r>
            <a:endParaRPr sz="1050" dirty="0">
              <a:solidFill>
                <a:prstClr val="black"/>
              </a:solidFill>
              <a:latin typeface="Liberation Sans Narrow"/>
              <a:cs typeface="Liberation Sans Narrow"/>
            </a:endParaRPr>
          </a:p>
          <a:p>
            <a:pPr marL="12700" marR="5080" lvl="1">
              <a:spcBef>
                <a:spcPts val="700"/>
              </a:spcBef>
              <a:buFontTx/>
              <a:buAutoNum type="arabicPeriod"/>
              <a:tabLst>
                <a:tab pos="256540" algn="l"/>
              </a:tabLst>
            </a:pPr>
            <a:r>
              <a:rPr sz="1050" dirty="0">
                <a:solidFill>
                  <a:prstClr val="black"/>
                </a:solidFill>
                <a:latin typeface="Liberation Sans Narrow"/>
                <a:cs typeface="Liberation Sans Narrow"/>
              </a:rPr>
              <a:t>Цена Контракта </a:t>
            </a:r>
            <a:r>
              <a:rPr sz="1050" spc="-5" dirty="0">
                <a:solidFill>
                  <a:prstClr val="black"/>
                </a:solidFill>
                <a:latin typeface="Liberation Sans Narrow"/>
                <a:cs typeface="Liberation Sans Narrow"/>
              </a:rPr>
              <a:t>включает </a:t>
            </a:r>
            <a:r>
              <a:rPr sz="1050" dirty="0">
                <a:solidFill>
                  <a:prstClr val="black"/>
                </a:solidFill>
                <a:latin typeface="Liberation Sans Narrow"/>
                <a:cs typeface="Liberation Sans Narrow"/>
              </a:rPr>
              <a:t>в себя </a:t>
            </a:r>
            <a:r>
              <a:rPr sz="1050" spc="-5" dirty="0">
                <a:solidFill>
                  <a:prstClr val="black"/>
                </a:solidFill>
                <a:latin typeface="Liberation Sans Narrow"/>
                <a:cs typeface="Liberation Sans Narrow"/>
              </a:rPr>
              <a:t>стоимость </a:t>
            </a:r>
            <a:r>
              <a:rPr sz="1050" dirty="0">
                <a:solidFill>
                  <a:prstClr val="black"/>
                </a:solidFill>
                <a:latin typeface="Liberation Sans Narrow"/>
                <a:cs typeface="Liberation Sans Narrow"/>
              </a:rPr>
              <a:t>Товара, а также </a:t>
            </a:r>
            <a:r>
              <a:rPr sz="1050" spc="-5" dirty="0">
                <a:solidFill>
                  <a:prstClr val="black"/>
                </a:solidFill>
                <a:latin typeface="Liberation Sans Narrow"/>
                <a:cs typeface="Liberation Sans Narrow"/>
              </a:rPr>
              <a:t>все расходы </a:t>
            </a:r>
            <a:r>
              <a:rPr sz="1050" dirty="0">
                <a:solidFill>
                  <a:prstClr val="black"/>
                </a:solidFill>
                <a:latin typeface="Liberation Sans Narrow"/>
                <a:cs typeface="Liberation Sans Narrow"/>
              </a:rPr>
              <a:t>на </a:t>
            </a:r>
            <a:r>
              <a:rPr sz="1050" spc="-5" dirty="0">
                <a:solidFill>
                  <a:prstClr val="black"/>
                </a:solidFill>
                <a:latin typeface="Liberation Sans Narrow"/>
                <a:cs typeface="Liberation Sans Narrow"/>
              </a:rPr>
              <a:t>транспортировку, </a:t>
            </a:r>
            <a:r>
              <a:rPr sz="1050" spc="5" dirty="0">
                <a:solidFill>
                  <a:prstClr val="black"/>
                </a:solidFill>
                <a:latin typeface="Liberation Sans Narrow"/>
                <a:cs typeface="Liberation Sans Narrow"/>
              </a:rPr>
              <a:t>погрузо-  </a:t>
            </a:r>
            <a:r>
              <a:rPr sz="1050" spc="-5" dirty="0">
                <a:solidFill>
                  <a:prstClr val="black"/>
                </a:solidFill>
                <a:latin typeface="Liberation Sans Narrow"/>
                <a:cs typeface="Liberation Sans Narrow"/>
              </a:rPr>
              <a:t>разгрузочные </a:t>
            </a:r>
            <a:r>
              <a:rPr sz="1050" dirty="0">
                <a:solidFill>
                  <a:prstClr val="black"/>
                </a:solidFill>
                <a:latin typeface="Liberation Sans Narrow"/>
                <a:cs typeface="Liberation Sans Narrow"/>
              </a:rPr>
              <a:t>работы (в </a:t>
            </a:r>
            <a:r>
              <a:rPr sz="1050" spc="-5" dirty="0">
                <a:solidFill>
                  <a:prstClr val="black"/>
                </a:solidFill>
                <a:latin typeface="Liberation Sans Narrow"/>
                <a:cs typeface="Liberation Sans Narrow"/>
              </a:rPr>
              <a:t>случае поставки </a:t>
            </a:r>
            <a:r>
              <a:rPr sz="1050" dirty="0">
                <a:solidFill>
                  <a:prstClr val="black"/>
                </a:solidFill>
                <a:latin typeface="Liberation Sans Narrow"/>
                <a:cs typeface="Liberation Sans Narrow"/>
              </a:rPr>
              <a:t>Товара с </a:t>
            </a:r>
            <a:r>
              <a:rPr sz="1050" spc="-5" dirty="0">
                <a:solidFill>
                  <a:prstClr val="black"/>
                </a:solidFill>
                <a:latin typeface="Liberation Sans Narrow"/>
                <a:cs typeface="Liberation Sans Narrow"/>
              </a:rPr>
              <a:t>разгрузкой транспортного </a:t>
            </a:r>
            <a:r>
              <a:rPr sz="1050" dirty="0">
                <a:solidFill>
                  <a:prstClr val="black"/>
                </a:solidFill>
                <a:latin typeface="Liberation Sans Narrow"/>
                <a:cs typeface="Liberation Sans Narrow"/>
              </a:rPr>
              <a:t>средства), </a:t>
            </a:r>
            <a:r>
              <a:rPr sz="1050" spc="-5" dirty="0">
                <a:solidFill>
                  <a:prstClr val="black"/>
                </a:solidFill>
                <a:latin typeface="Liberation Sans Narrow"/>
                <a:cs typeface="Liberation Sans Narrow"/>
              </a:rPr>
              <a:t>страхование, уплату  </a:t>
            </a:r>
            <a:r>
              <a:rPr sz="1050" dirty="0">
                <a:solidFill>
                  <a:prstClr val="black"/>
                </a:solidFill>
                <a:latin typeface="Liberation Sans Narrow"/>
                <a:cs typeface="Liberation Sans Narrow"/>
              </a:rPr>
              <a:t>налогов, </a:t>
            </a:r>
            <a:r>
              <a:rPr sz="1050" spc="-5" dirty="0">
                <a:solidFill>
                  <a:prstClr val="black"/>
                </a:solidFill>
                <a:latin typeface="Liberation Sans Narrow"/>
                <a:cs typeface="Liberation Sans Narrow"/>
              </a:rPr>
              <a:t>пошлины, </a:t>
            </a:r>
            <a:r>
              <a:rPr sz="1050" dirty="0">
                <a:solidFill>
                  <a:prstClr val="black"/>
                </a:solidFill>
                <a:latin typeface="Liberation Sans Narrow"/>
                <a:cs typeface="Liberation Sans Narrow"/>
              </a:rPr>
              <a:t>сборы и </a:t>
            </a:r>
            <a:r>
              <a:rPr sz="1050" spc="-5" dirty="0">
                <a:solidFill>
                  <a:prstClr val="black"/>
                </a:solidFill>
                <a:latin typeface="Liberation Sans Narrow"/>
                <a:cs typeface="Liberation Sans Narrow"/>
              </a:rPr>
              <a:t>другие </a:t>
            </a:r>
            <a:r>
              <a:rPr sz="1050" dirty="0">
                <a:solidFill>
                  <a:prstClr val="black"/>
                </a:solidFill>
                <a:latin typeface="Liberation Sans Narrow"/>
                <a:cs typeface="Liberation Sans Narrow"/>
              </a:rPr>
              <a:t>обязательные </a:t>
            </a:r>
            <a:r>
              <a:rPr sz="1050" spc="-5" dirty="0">
                <a:solidFill>
                  <a:prstClr val="black"/>
                </a:solidFill>
                <a:latin typeface="Liberation Sans Narrow"/>
                <a:cs typeface="Liberation Sans Narrow"/>
              </a:rPr>
              <a:t>платежи, </a:t>
            </a:r>
            <a:r>
              <a:rPr sz="1050" dirty="0">
                <a:solidFill>
                  <a:prstClr val="black"/>
                </a:solidFill>
                <a:latin typeface="Liberation Sans Narrow"/>
                <a:cs typeface="Liberation Sans Narrow"/>
              </a:rPr>
              <a:t>которые </a:t>
            </a:r>
            <a:r>
              <a:rPr sz="1050" spc="-5" dirty="0">
                <a:solidFill>
                  <a:prstClr val="black"/>
                </a:solidFill>
                <a:latin typeface="Liberation Sans Narrow"/>
                <a:cs typeface="Liberation Sans Narrow"/>
              </a:rPr>
              <a:t>Поставщик </a:t>
            </a:r>
            <a:r>
              <a:rPr sz="1050" dirty="0">
                <a:solidFill>
                  <a:prstClr val="black"/>
                </a:solidFill>
                <a:latin typeface="Liberation Sans Narrow"/>
                <a:cs typeface="Liberation Sans Narrow"/>
              </a:rPr>
              <a:t>должен выплатить в </a:t>
            </a:r>
            <a:r>
              <a:rPr sz="1050" spc="-5" dirty="0">
                <a:solidFill>
                  <a:prstClr val="black"/>
                </a:solidFill>
                <a:latin typeface="Liberation Sans Narrow"/>
                <a:cs typeface="Liberation Sans Narrow"/>
              </a:rPr>
              <a:t>связи </a:t>
            </a:r>
            <a:r>
              <a:rPr sz="1050" dirty="0">
                <a:solidFill>
                  <a:prstClr val="black"/>
                </a:solidFill>
                <a:latin typeface="Liberation Sans Narrow"/>
                <a:cs typeface="Liberation Sans Narrow"/>
              </a:rPr>
              <a:t>с  </a:t>
            </a:r>
            <a:r>
              <a:rPr sz="1050" spc="-5" dirty="0">
                <a:solidFill>
                  <a:prstClr val="black"/>
                </a:solidFill>
                <a:latin typeface="Liberation Sans Narrow"/>
                <a:cs typeface="Liberation Sans Narrow"/>
              </a:rPr>
              <a:t>выполнением обязательств по </a:t>
            </a:r>
            <a:r>
              <a:rPr sz="1050" dirty="0">
                <a:solidFill>
                  <a:prstClr val="black"/>
                </a:solidFill>
                <a:latin typeface="Liberation Sans Narrow"/>
                <a:cs typeface="Liberation Sans Narrow"/>
              </a:rPr>
              <a:t>Контракту в </a:t>
            </a:r>
            <a:r>
              <a:rPr sz="1050" spc="-5" dirty="0">
                <a:solidFill>
                  <a:prstClr val="black"/>
                </a:solidFill>
                <a:latin typeface="Liberation Sans Narrow"/>
                <a:cs typeface="Liberation Sans Narrow"/>
              </a:rPr>
              <a:t>соответствии </a:t>
            </a:r>
            <a:r>
              <a:rPr sz="1050" dirty="0">
                <a:solidFill>
                  <a:prstClr val="black"/>
                </a:solidFill>
                <a:latin typeface="Liberation Sans Narrow"/>
                <a:cs typeface="Liberation Sans Narrow"/>
              </a:rPr>
              <a:t>с </a:t>
            </a:r>
            <a:r>
              <a:rPr sz="1050" spc="-5" dirty="0">
                <a:solidFill>
                  <a:prstClr val="black"/>
                </a:solidFill>
                <a:latin typeface="Liberation Sans Narrow"/>
                <a:cs typeface="Liberation Sans Narrow"/>
              </a:rPr>
              <a:t>законодательством Российской</a:t>
            </a:r>
            <a:r>
              <a:rPr sz="1050" spc="-80" dirty="0">
                <a:solidFill>
                  <a:prstClr val="black"/>
                </a:solidFill>
                <a:latin typeface="Liberation Sans Narrow"/>
                <a:cs typeface="Liberation Sans Narrow"/>
              </a:rPr>
              <a:t> </a:t>
            </a:r>
            <a:r>
              <a:rPr sz="1050" dirty="0">
                <a:solidFill>
                  <a:prstClr val="black"/>
                </a:solidFill>
                <a:latin typeface="Liberation Sans Narrow"/>
                <a:cs typeface="Liberation Sans Narrow"/>
              </a:rPr>
              <a:t>Федерации.</a:t>
            </a:r>
          </a:p>
          <a:p>
            <a:pPr marL="255904" lvl="1" indent="-243204">
              <a:spcBef>
                <a:spcPts val="710"/>
              </a:spcBef>
              <a:buFontTx/>
              <a:buAutoNum type="arabicPeriod"/>
              <a:tabLst>
                <a:tab pos="256540" algn="l"/>
              </a:tabLst>
            </a:pPr>
            <a:r>
              <a:rPr sz="1050" spc="-5" dirty="0">
                <a:solidFill>
                  <a:prstClr val="black"/>
                </a:solidFill>
                <a:latin typeface="Liberation Sans Narrow"/>
                <a:cs typeface="Liberation Sans Narrow"/>
              </a:rPr>
              <a:t>Цена Контракта является </a:t>
            </a:r>
            <a:r>
              <a:rPr sz="1050" dirty="0">
                <a:solidFill>
                  <a:prstClr val="black"/>
                </a:solidFill>
                <a:latin typeface="Liberation Sans Narrow"/>
                <a:cs typeface="Liberation Sans Narrow"/>
              </a:rPr>
              <a:t>твердой и </a:t>
            </a:r>
            <a:r>
              <a:rPr sz="1050" spc="-5" dirty="0">
                <a:solidFill>
                  <a:prstClr val="black"/>
                </a:solidFill>
                <a:latin typeface="Liberation Sans Narrow"/>
                <a:cs typeface="Liberation Sans Narrow"/>
              </a:rPr>
              <a:t>определяется </a:t>
            </a:r>
            <a:r>
              <a:rPr sz="1050" dirty="0">
                <a:solidFill>
                  <a:prstClr val="black"/>
                </a:solidFill>
                <a:latin typeface="Liberation Sans Narrow"/>
                <a:cs typeface="Liberation Sans Narrow"/>
              </a:rPr>
              <a:t>на весь </a:t>
            </a:r>
            <a:r>
              <a:rPr sz="1050" spc="-5" dirty="0">
                <a:solidFill>
                  <a:prstClr val="black"/>
                </a:solidFill>
                <a:latin typeface="Liberation Sans Narrow"/>
                <a:cs typeface="Liberation Sans Narrow"/>
              </a:rPr>
              <a:t>срок его исполнения, </a:t>
            </a:r>
            <a:r>
              <a:rPr sz="1050" dirty="0">
                <a:solidFill>
                  <a:prstClr val="black"/>
                </a:solidFill>
                <a:latin typeface="Liberation Sans Narrow"/>
                <a:cs typeface="Liberation Sans Narrow"/>
              </a:rPr>
              <a:t>за</a:t>
            </a:r>
            <a:r>
              <a:rPr sz="1050" spc="-5" dirty="0">
                <a:solidFill>
                  <a:prstClr val="black"/>
                </a:solidFill>
                <a:latin typeface="Liberation Sans Narrow"/>
                <a:cs typeface="Liberation Sans Narrow"/>
              </a:rPr>
              <a:t> исключением</a:t>
            </a:r>
            <a:endParaRPr sz="1050" dirty="0">
              <a:solidFill>
                <a:prstClr val="black"/>
              </a:solidFill>
              <a:latin typeface="Liberation Sans Narrow"/>
              <a:cs typeface="Liberation Sans Narrow"/>
            </a:endParaRPr>
          </a:p>
          <a:p>
            <a:pPr marL="12700"/>
            <a:r>
              <a:rPr sz="1050" spc="-5" dirty="0">
                <a:solidFill>
                  <a:prstClr val="black"/>
                </a:solidFill>
                <a:latin typeface="Liberation Sans Narrow"/>
                <a:cs typeface="Liberation Sans Narrow"/>
              </a:rPr>
              <a:t>случаев, предусмотренных пунктами </a:t>
            </a:r>
            <a:r>
              <a:rPr sz="1050" dirty="0">
                <a:solidFill>
                  <a:prstClr val="black"/>
                </a:solidFill>
                <a:latin typeface="Liberation Sans Narrow"/>
                <a:cs typeface="Liberation Sans Narrow"/>
              </a:rPr>
              <a:t>2.5 и 2.6</a:t>
            </a:r>
            <a:r>
              <a:rPr sz="1050" spc="-35" dirty="0">
                <a:solidFill>
                  <a:prstClr val="black"/>
                </a:solidFill>
                <a:latin typeface="Liberation Sans Narrow"/>
                <a:cs typeface="Liberation Sans Narrow"/>
              </a:rPr>
              <a:t> </a:t>
            </a:r>
            <a:r>
              <a:rPr sz="1050" dirty="0">
                <a:solidFill>
                  <a:prstClr val="black"/>
                </a:solidFill>
                <a:latin typeface="Liberation Sans Narrow"/>
                <a:cs typeface="Liberation Sans Narrow"/>
              </a:rPr>
              <a:t>Контракта.</a:t>
            </a:r>
          </a:p>
          <a:p>
            <a:pPr marL="12700" marR="10160" lvl="1">
              <a:spcBef>
                <a:spcPts val="695"/>
              </a:spcBef>
              <a:buFontTx/>
              <a:buAutoNum type="arabicPeriod" startAt="5"/>
              <a:tabLst>
                <a:tab pos="256540" algn="l"/>
              </a:tabLst>
            </a:pPr>
            <a:r>
              <a:rPr sz="1050" dirty="0">
                <a:solidFill>
                  <a:prstClr val="black"/>
                </a:solidFill>
                <a:latin typeface="Liberation Sans Narrow"/>
                <a:cs typeface="Liberation Sans Narrow"/>
              </a:rPr>
              <a:t>Цена Контракта </a:t>
            </a:r>
            <a:r>
              <a:rPr sz="1050" spc="-5" dirty="0">
                <a:solidFill>
                  <a:prstClr val="black"/>
                </a:solidFill>
                <a:latin typeface="Liberation Sans Narrow"/>
                <a:cs typeface="Liberation Sans Narrow"/>
              </a:rPr>
              <a:t>может </a:t>
            </a:r>
            <a:r>
              <a:rPr sz="1050" dirty="0">
                <a:solidFill>
                  <a:prstClr val="black"/>
                </a:solidFill>
                <a:latin typeface="Liberation Sans Narrow"/>
                <a:cs typeface="Liberation Sans Narrow"/>
              </a:rPr>
              <a:t>быть </a:t>
            </a:r>
            <a:r>
              <a:rPr sz="1050" spc="-5" dirty="0">
                <a:solidFill>
                  <a:prstClr val="black"/>
                </a:solidFill>
                <a:latin typeface="Liberation Sans Narrow"/>
                <a:cs typeface="Liberation Sans Narrow"/>
              </a:rPr>
              <a:t>изменена, если по предложению Заказчика увеличивается  предусмотренное </a:t>
            </a:r>
            <a:r>
              <a:rPr sz="1050" dirty="0">
                <a:solidFill>
                  <a:prstClr val="black"/>
                </a:solidFill>
                <a:latin typeface="Liberation Sans Narrow"/>
                <a:cs typeface="Liberation Sans Narrow"/>
              </a:rPr>
              <a:t>Контрактом </a:t>
            </a:r>
            <a:r>
              <a:rPr sz="1050" spc="-5" dirty="0">
                <a:solidFill>
                  <a:prstClr val="black"/>
                </a:solidFill>
                <a:latin typeface="Liberation Sans Narrow"/>
                <a:cs typeface="Liberation Sans Narrow"/>
              </a:rPr>
              <a:t>количество </a:t>
            </a:r>
            <a:r>
              <a:rPr sz="1050" dirty="0">
                <a:solidFill>
                  <a:prstClr val="black"/>
                </a:solidFill>
                <a:latin typeface="Liberation Sans Narrow"/>
                <a:cs typeface="Liberation Sans Narrow"/>
              </a:rPr>
              <a:t>Товара не более чем на </a:t>
            </a:r>
            <a:r>
              <a:rPr sz="1050" spc="-5" dirty="0">
                <a:solidFill>
                  <a:prstClr val="black"/>
                </a:solidFill>
                <a:latin typeface="Liberation Sans Narrow"/>
                <a:cs typeface="Liberation Sans Narrow"/>
              </a:rPr>
              <a:t>десять процентов или уменьшается  предусмотренное </a:t>
            </a:r>
            <a:r>
              <a:rPr sz="1050" dirty="0">
                <a:solidFill>
                  <a:prstClr val="black"/>
                </a:solidFill>
                <a:latin typeface="Liberation Sans Narrow"/>
                <a:cs typeface="Liberation Sans Narrow"/>
              </a:rPr>
              <a:t>Контрактом </a:t>
            </a:r>
            <a:r>
              <a:rPr sz="1050" spc="-5" dirty="0">
                <a:solidFill>
                  <a:prstClr val="black"/>
                </a:solidFill>
                <a:latin typeface="Liberation Sans Narrow"/>
                <a:cs typeface="Liberation Sans Narrow"/>
              </a:rPr>
              <a:t>количество </a:t>
            </a:r>
            <a:r>
              <a:rPr sz="1050" dirty="0">
                <a:solidFill>
                  <a:prstClr val="black"/>
                </a:solidFill>
                <a:latin typeface="Liberation Sans Narrow"/>
                <a:cs typeface="Liberation Sans Narrow"/>
              </a:rPr>
              <a:t>Товара не более чем на </a:t>
            </a:r>
            <a:r>
              <a:rPr sz="1050" spc="-5" dirty="0">
                <a:solidFill>
                  <a:prstClr val="black"/>
                </a:solidFill>
                <a:latin typeface="Liberation Sans Narrow"/>
                <a:cs typeface="Liberation Sans Narrow"/>
              </a:rPr>
              <a:t>десять процентов. </a:t>
            </a:r>
            <a:r>
              <a:rPr sz="1050" dirty="0">
                <a:solidFill>
                  <a:prstClr val="black"/>
                </a:solidFill>
                <a:latin typeface="Liberation Sans Narrow"/>
                <a:cs typeface="Liberation Sans Narrow"/>
              </a:rPr>
              <a:t>При этом </a:t>
            </a:r>
            <a:r>
              <a:rPr sz="1050" spc="-5" dirty="0">
                <a:solidFill>
                  <a:prstClr val="black"/>
                </a:solidFill>
                <a:latin typeface="Liberation Sans Narrow"/>
                <a:cs typeface="Liberation Sans Narrow"/>
              </a:rPr>
              <a:t>по  соглашению </a:t>
            </a:r>
            <a:r>
              <a:rPr sz="1050" dirty="0">
                <a:solidFill>
                  <a:prstClr val="black"/>
                </a:solidFill>
                <a:latin typeface="Liberation Sans Narrow"/>
                <a:cs typeface="Liberation Sans Narrow"/>
              </a:rPr>
              <a:t>Сторон </a:t>
            </a:r>
            <a:r>
              <a:rPr sz="1050" spc="-5" dirty="0">
                <a:solidFill>
                  <a:prstClr val="black"/>
                </a:solidFill>
                <a:latin typeface="Liberation Sans Narrow"/>
                <a:cs typeface="Liberation Sans Narrow"/>
              </a:rPr>
              <a:t>допускается изменение, </a:t>
            </a:r>
            <a:r>
              <a:rPr sz="1050" dirty="0">
                <a:solidFill>
                  <a:prstClr val="black"/>
                </a:solidFill>
                <a:latin typeface="Liberation Sans Narrow"/>
                <a:cs typeface="Liberation Sans Narrow"/>
              </a:rPr>
              <a:t>с </a:t>
            </a:r>
            <a:r>
              <a:rPr sz="1050" spc="-5" dirty="0">
                <a:solidFill>
                  <a:prstClr val="black"/>
                </a:solidFill>
                <a:latin typeface="Liberation Sans Narrow"/>
                <a:cs typeface="Liberation Sans Narrow"/>
              </a:rPr>
              <a:t>учетом положений бюджетного законодательства  Российской </a:t>
            </a:r>
            <a:r>
              <a:rPr sz="1050" dirty="0">
                <a:solidFill>
                  <a:prstClr val="black"/>
                </a:solidFill>
                <a:latin typeface="Liberation Sans Narrow"/>
                <a:cs typeface="Liberation Sans Narrow"/>
              </a:rPr>
              <a:t>Федерации, цены Контракта </a:t>
            </a:r>
            <a:r>
              <a:rPr sz="1050" spc="-5" dirty="0">
                <a:solidFill>
                  <a:prstClr val="black"/>
                </a:solidFill>
                <a:latin typeface="Liberation Sans Narrow"/>
                <a:cs typeface="Liberation Sans Narrow"/>
              </a:rPr>
              <a:t>пропорционально дополнительному количеству </a:t>
            </a:r>
            <a:r>
              <a:rPr sz="1050" dirty="0">
                <a:solidFill>
                  <a:prstClr val="black"/>
                </a:solidFill>
                <a:latin typeface="Liberation Sans Narrow"/>
                <a:cs typeface="Liberation Sans Narrow"/>
              </a:rPr>
              <a:t>Товара, </a:t>
            </a:r>
            <a:r>
              <a:rPr sz="1050" spc="-5" dirty="0">
                <a:solidFill>
                  <a:prstClr val="black"/>
                </a:solidFill>
                <a:latin typeface="Liberation Sans Narrow"/>
                <a:cs typeface="Liberation Sans Narrow"/>
              </a:rPr>
              <a:t>исходя из  установленной </a:t>
            </a:r>
            <a:r>
              <a:rPr sz="1050" dirty="0">
                <a:solidFill>
                  <a:prstClr val="black"/>
                </a:solidFill>
                <a:latin typeface="Liberation Sans Narrow"/>
                <a:cs typeface="Liberation Sans Narrow"/>
              </a:rPr>
              <a:t>в Контракте цены </a:t>
            </a:r>
            <a:r>
              <a:rPr sz="1050" spc="-5" dirty="0">
                <a:solidFill>
                  <a:prstClr val="black"/>
                </a:solidFill>
                <a:latin typeface="Liberation Sans Narrow"/>
                <a:cs typeface="Liberation Sans Narrow"/>
              </a:rPr>
              <a:t>единицы </a:t>
            </a:r>
            <a:r>
              <a:rPr sz="1050" dirty="0">
                <a:solidFill>
                  <a:prstClr val="black"/>
                </a:solidFill>
                <a:latin typeface="Liberation Sans Narrow"/>
                <a:cs typeface="Liberation Sans Narrow"/>
              </a:rPr>
              <a:t>Товара, </a:t>
            </a:r>
            <a:r>
              <a:rPr sz="1050" spc="-5" dirty="0">
                <a:solidFill>
                  <a:prstClr val="black"/>
                </a:solidFill>
                <a:latin typeface="Liberation Sans Narrow"/>
                <a:cs typeface="Liberation Sans Narrow"/>
              </a:rPr>
              <a:t>но </a:t>
            </a:r>
            <a:r>
              <a:rPr sz="1050" dirty="0">
                <a:solidFill>
                  <a:prstClr val="black"/>
                </a:solidFill>
                <a:latin typeface="Liberation Sans Narrow"/>
                <a:cs typeface="Liberation Sans Narrow"/>
              </a:rPr>
              <a:t>не более </a:t>
            </a:r>
            <a:r>
              <a:rPr sz="1050" spc="-5" dirty="0">
                <a:solidFill>
                  <a:prstClr val="black"/>
                </a:solidFill>
                <a:latin typeface="Liberation Sans Narrow"/>
                <a:cs typeface="Liberation Sans Narrow"/>
              </a:rPr>
              <a:t>чем </a:t>
            </a:r>
            <a:r>
              <a:rPr sz="1050" dirty="0">
                <a:solidFill>
                  <a:prstClr val="black"/>
                </a:solidFill>
                <a:latin typeface="Liberation Sans Narrow"/>
                <a:cs typeface="Liberation Sans Narrow"/>
              </a:rPr>
              <a:t>на </a:t>
            </a:r>
            <a:r>
              <a:rPr sz="1050" spc="-5" dirty="0">
                <a:solidFill>
                  <a:prstClr val="black"/>
                </a:solidFill>
                <a:latin typeface="Liberation Sans Narrow"/>
                <a:cs typeface="Liberation Sans Narrow"/>
              </a:rPr>
              <a:t>десять </a:t>
            </a:r>
            <a:r>
              <a:rPr sz="1050" dirty="0">
                <a:solidFill>
                  <a:prstClr val="black"/>
                </a:solidFill>
                <a:latin typeface="Liberation Sans Narrow"/>
                <a:cs typeface="Liberation Sans Narrow"/>
              </a:rPr>
              <a:t>процентов цены Контракта.  При </a:t>
            </a:r>
            <a:r>
              <a:rPr sz="1050" spc="-5" dirty="0">
                <a:solidFill>
                  <a:prstClr val="black"/>
                </a:solidFill>
                <a:latin typeface="Liberation Sans Narrow"/>
                <a:cs typeface="Liberation Sans Narrow"/>
              </a:rPr>
              <a:t>уменьшении предусмотренного </a:t>
            </a:r>
            <a:r>
              <a:rPr sz="1050" dirty="0">
                <a:solidFill>
                  <a:prstClr val="black"/>
                </a:solidFill>
                <a:latin typeface="Liberation Sans Narrow"/>
                <a:cs typeface="Liberation Sans Narrow"/>
              </a:rPr>
              <a:t>Контрактом </a:t>
            </a:r>
            <a:r>
              <a:rPr sz="1050" spc="-5" dirty="0">
                <a:solidFill>
                  <a:prstClr val="black"/>
                </a:solidFill>
                <a:latin typeface="Liberation Sans Narrow"/>
                <a:cs typeface="Liberation Sans Narrow"/>
              </a:rPr>
              <a:t>количества </a:t>
            </a:r>
            <a:r>
              <a:rPr sz="1050" dirty="0">
                <a:solidFill>
                  <a:prstClr val="black"/>
                </a:solidFill>
                <a:latin typeface="Liberation Sans Narrow"/>
                <a:cs typeface="Liberation Sans Narrow"/>
              </a:rPr>
              <a:t>Товара Стороны Контракта </a:t>
            </a:r>
            <a:r>
              <a:rPr sz="1050" spc="-5" dirty="0">
                <a:solidFill>
                  <a:prstClr val="black"/>
                </a:solidFill>
                <a:latin typeface="Liberation Sans Narrow"/>
                <a:cs typeface="Liberation Sans Narrow"/>
              </a:rPr>
              <a:t>обязаны уменьшить  </a:t>
            </a:r>
            <a:r>
              <a:rPr sz="1050" dirty="0">
                <a:solidFill>
                  <a:prstClr val="black"/>
                </a:solidFill>
                <a:latin typeface="Liberation Sans Narrow"/>
                <a:cs typeface="Liberation Sans Narrow"/>
              </a:rPr>
              <a:t>цену Контракта </a:t>
            </a:r>
            <a:r>
              <a:rPr sz="1050" spc="-5" dirty="0">
                <a:solidFill>
                  <a:prstClr val="black"/>
                </a:solidFill>
                <a:latin typeface="Liberation Sans Narrow"/>
                <a:cs typeface="Liberation Sans Narrow"/>
              </a:rPr>
              <a:t>исходя из </a:t>
            </a:r>
            <a:r>
              <a:rPr sz="1050" dirty="0">
                <a:solidFill>
                  <a:prstClr val="black"/>
                </a:solidFill>
                <a:latin typeface="Liberation Sans Narrow"/>
                <a:cs typeface="Liberation Sans Narrow"/>
              </a:rPr>
              <a:t>цены единицы Товара. Цена единицы </a:t>
            </a:r>
            <a:r>
              <a:rPr sz="1050" spc="-5" dirty="0">
                <a:solidFill>
                  <a:prstClr val="black"/>
                </a:solidFill>
                <a:latin typeface="Liberation Sans Narrow"/>
                <a:cs typeface="Liberation Sans Narrow"/>
              </a:rPr>
              <a:t>дополнительно поставляемого </a:t>
            </a:r>
            <a:r>
              <a:rPr sz="1050" dirty="0">
                <a:solidFill>
                  <a:prstClr val="black"/>
                </a:solidFill>
                <a:latin typeface="Liberation Sans Narrow"/>
                <a:cs typeface="Liberation Sans Narrow"/>
              </a:rPr>
              <a:t>Товара </a:t>
            </a:r>
            <a:r>
              <a:rPr sz="1050" spc="-5" dirty="0">
                <a:solidFill>
                  <a:prstClr val="black"/>
                </a:solidFill>
                <a:latin typeface="Liberation Sans Narrow"/>
                <a:cs typeface="Liberation Sans Narrow"/>
              </a:rPr>
              <a:t>или  </a:t>
            </a:r>
            <a:r>
              <a:rPr sz="1050" dirty="0">
                <a:solidFill>
                  <a:prstClr val="black"/>
                </a:solidFill>
                <a:latin typeface="Liberation Sans Narrow"/>
                <a:cs typeface="Liberation Sans Narrow"/>
              </a:rPr>
              <a:t>цена единицы Товара </a:t>
            </a:r>
            <a:r>
              <a:rPr sz="1050" spc="-5" dirty="0">
                <a:solidFill>
                  <a:prstClr val="black"/>
                </a:solidFill>
                <a:latin typeface="Liberation Sans Narrow"/>
                <a:cs typeface="Liberation Sans Narrow"/>
              </a:rPr>
              <a:t>при уменьшении предусмотренного </a:t>
            </a:r>
            <a:r>
              <a:rPr sz="1050" dirty="0">
                <a:solidFill>
                  <a:prstClr val="black"/>
                </a:solidFill>
                <a:latin typeface="Liberation Sans Narrow"/>
                <a:cs typeface="Liberation Sans Narrow"/>
              </a:rPr>
              <a:t>Контрактом </a:t>
            </a:r>
            <a:r>
              <a:rPr sz="1050" spc="-5" dirty="0">
                <a:solidFill>
                  <a:prstClr val="black"/>
                </a:solidFill>
                <a:latin typeface="Liberation Sans Narrow"/>
                <a:cs typeface="Liberation Sans Narrow"/>
              </a:rPr>
              <a:t>количества поставляемого </a:t>
            </a:r>
            <a:r>
              <a:rPr sz="1050" dirty="0">
                <a:solidFill>
                  <a:prstClr val="black"/>
                </a:solidFill>
                <a:latin typeface="Liberation Sans Narrow"/>
                <a:cs typeface="Liberation Sans Narrow"/>
              </a:rPr>
              <a:t>Товара  должна </a:t>
            </a:r>
            <a:r>
              <a:rPr sz="1050" spc="-5" dirty="0">
                <a:solidFill>
                  <a:prstClr val="black"/>
                </a:solidFill>
                <a:latin typeface="Liberation Sans Narrow"/>
                <a:cs typeface="Liberation Sans Narrow"/>
              </a:rPr>
              <a:t>определяться </a:t>
            </a:r>
            <a:r>
              <a:rPr sz="1050" dirty="0">
                <a:solidFill>
                  <a:prstClr val="black"/>
                </a:solidFill>
                <a:latin typeface="Liberation Sans Narrow"/>
                <a:cs typeface="Liberation Sans Narrow"/>
              </a:rPr>
              <a:t>как </a:t>
            </a:r>
            <a:r>
              <a:rPr sz="1050" spc="-5" dirty="0">
                <a:solidFill>
                  <a:prstClr val="black"/>
                </a:solidFill>
                <a:latin typeface="Liberation Sans Narrow"/>
                <a:cs typeface="Liberation Sans Narrow"/>
              </a:rPr>
              <a:t>частное </a:t>
            </a:r>
            <a:r>
              <a:rPr sz="1050" dirty="0">
                <a:solidFill>
                  <a:prstClr val="black"/>
                </a:solidFill>
                <a:latin typeface="Liberation Sans Narrow"/>
                <a:cs typeface="Liberation Sans Narrow"/>
              </a:rPr>
              <a:t>от деления </a:t>
            </a:r>
            <a:r>
              <a:rPr sz="1050" spc="-5" dirty="0">
                <a:solidFill>
                  <a:prstClr val="black"/>
                </a:solidFill>
                <a:latin typeface="Liberation Sans Narrow"/>
                <a:cs typeface="Liberation Sans Narrow"/>
              </a:rPr>
              <a:t>первоначальной </a:t>
            </a:r>
            <a:r>
              <a:rPr sz="1050" dirty="0">
                <a:solidFill>
                  <a:prstClr val="black"/>
                </a:solidFill>
                <a:latin typeface="Liberation Sans Narrow"/>
                <a:cs typeface="Liberation Sans Narrow"/>
              </a:rPr>
              <a:t>цены Контракта на </a:t>
            </a:r>
            <a:r>
              <a:rPr sz="1050" spc="-5" dirty="0">
                <a:solidFill>
                  <a:prstClr val="black"/>
                </a:solidFill>
                <a:latin typeface="Liberation Sans Narrow"/>
                <a:cs typeface="Liberation Sans Narrow"/>
              </a:rPr>
              <a:t>предусмотренное </a:t>
            </a:r>
            <a:r>
              <a:rPr sz="1050" dirty="0">
                <a:solidFill>
                  <a:prstClr val="black"/>
                </a:solidFill>
                <a:latin typeface="Liberation Sans Narrow"/>
                <a:cs typeface="Liberation Sans Narrow"/>
              </a:rPr>
              <a:t>в  Контракте </a:t>
            </a:r>
            <a:r>
              <a:rPr sz="1050" spc="-5" dirty="0">
                <a:solidFill>
                  <a:prstClr val="black"/>
                </a:solidFill>
                <a:latin typeface="Liberation Sans Narrow"/>
                <a:cs typeface="Liberation Sans Narrow"/>
              </a:rPr>
              <a:t>количество </a:t>
            </a:r>
            <a:r>
              <a:rPr sz="1050" dirty="0">
                <a:solidFill>
                  <a:prstClr val="black"/>
                </a:solidFill>
                <a:latin typeface="Liberation Sans Narrow"/>
                <a:cs typeface="Liberation Sans Narrow"/>
              </a:rPr>
              <a:t>Товара</a:t>
            </a:r>
            <a:r>
              <a:rPr sz="1050" spc="-65" dirty="0">
                <a:solidFill>
                  <a:prstClr val="black"/>
                </a:solidFill>
                <a:latin typeface="Liberation Sans Narrow"/>
                <a:cs typeface="Liberation Sans Narrow"/>
              </a:rPr>
              <a:t> </a:t>
            </a:r>
            <a:r>
              <a:rPr sz="1050" dirty="0">
                <a:solidFill>
                  <a:prstClr val="black"/>
                </a:solidFill>
                <a:latin typeface="Liberation Sans Narrow"/>
                <a:cs typeface="Liberation Sans Narrow"/>
              </a:rPr>
              <a:t>.</a:t>
            </a:r>
          </a:p>
          <a:p>
            <a:pPr marL="12700" lvl="1">
              <a:spcBef>
                <a:spcPts val="700"/>
              </a:spcBef>
              <a:buFontTx/>
              <a:buAutoNum type="arabicPeriod" startAt="5"/>
              <a:tabLst>
                <a:tab pos="256540" algn="l"/>
              </a:tabLst>
            </a:pPr>
            <a:r>
              <a:rPr sz="1050" dirty="0">
                <a:solidFill>
                  <a:prstClr val="black"/>
                </a:solidFill>
                <a:latin typeface="Liberation Sans Narrow"/>
                <a:cs typeface="Liberation Sans Narrow"/>
              </a:rPr>
              <a:t>По </a:t>
            </a:r>
            <a:r>
              <a:rPr sz="1050" spc="-5" dirty="0">
                <a:solidFill>
                  <a:prstClr val="black"/>
                </a:solidFill>
                <a:latin typeface="Liberation Sans Narrow"/>
                <a:cs typeface="Liberation Sans Narrow"/>
              </a:rPr>
              <a:t>соглашению </a:t>
            </a:r>
            <a:r>
              <a:rPr sz="1050" dirty="0">
                <a:solidFill>
                  <a:prstClr val="black"/>
                </a:solidFill>
                <a:latin typeface="Liberation Sans Narrow"/>
                <a:cs typeface="Liberation Sans Narrow"/>
              </a:rPr>
              <a:t>Сторон цена Контракта </a:t>
            </a:r>
            <a:r>
              <a:rPr sz="1050" spc="-5" dirty="0">
                <a:solidFill>
                  <a:prstClr val="black"/>
                </a:solidFill>
                <a:latin typeface="Liberation Sans Narrow"/>
                <a:cs typeface="Liberation Sans Narrow"/>
              </a:rPr>
              <a:t>может </a:t>
            </a:r>
            <a:r>
              <a:rPr sz="1050" dirty="0">
                <a:solidFill>
                  <a:prstClr val="black"/>
                </a:solidFill>
                <a:latin typeface="Liberation Sans Narrow"/>
                <a:cs typeface="Liberation Sans Narrow"/>
              </a:rPr>
              <a:t>быть </a:t>
            </a:r>
            <a:r>
              <a:rPr sz="1050" spc="-5" dirty="0">
                <a:solidFill>
                  <a:prstClr val="black"/>
                </a:solidFill>
                <a:latin typeface="Liberation Sans Narrow"/>
                <a:cs typeface="Liberation Sans Narrow"/>
              </a:rPr>
              <a:t>снижена </a:t>
            </a:r>
            <a:r>
              <a:rPr sz="1050" dirty="0">
                <a:solidFill>
                  <a:prstClr val="black"/>
                </a:solidFill>
                <a:latin typeface="Liberation Sans Narrow"/>
                <a:cs typeface="Liberation Sans Narrow"/>
              </a:rPr>
              <a:t>без </a:t>
            </a:r>
            <a:r>
              <a:rPr sz="1050" spc="-5" dirty="0">
                <a:solidFill>
                  <a:prstClr val="black"/>
                </a:solidFill>
                <a:latin typeface="Liberation Sans Narrow"/>
                <a:cs typeface="Liberation Sans Narrow"/>
              </a:rPr>
              <a:t>изменения</a:t>
            </a:r>
            <a:r>
              <a:rPr sz="1050" spc="-60" dirty="0">
                <a:solidFill>
                  <a:prstClr val="black"/>
                </a:solidFill>
                <a:latin typeface="Liberation Sans Narrow"/>
                <a:cs typeface="Liberation Sans Narrow"/>
              </a:rPr>
              <a:t> </a:t>
            </a:r>
            <a:r>
              <a:rPr sz="1050" spc="-5" dirty="0">
                <a:solidFill>
                  <a:prstClr val="black"/>
                </a:solidFill>
                <a:latin typeface="Liberation Sans Narrow"/>
                <a:cs typeface="Liberation Sans Narrow"/>
              </a:rPr>
              <a:t>предусмотренного</a:t>
            </a:r>
            <a:endParaRPr sz="1050" dirty="0">
              <a:solidFill>
                <a:prstClr val="black"/>
              </a:solidFill>
              <a:latin typeface="Liberation Sans Narrow"/>
              <a:cs typeface="Liberation Sans Narrow"/>
            </a:endParaRPr>
          </a:p>
          <a:p>
            <a:pPr marL="12700"/>
            <a:r>
              <a:rPr sz="1050" dirty="0">
                <a:solidFill>
                  <a:prstClr val="black"/>
                </a:solidFill>
                <a:latin typeface="Liberation Sans Narrow"/>
                <a:cs typeface="Liberation Sans Narrow"/>
              </a:rPr>
              <a:t>Контрактом количества Товара и </a:t>
            </a:r>
            <a:r>
              <a:rPr sz="1050" spc="-5" dirty="0">
                <a:solidFill>
                  <a:prstClr val="black"/>
                </a:solidFill>
                <a:latin typeface="Liberation Sans Narrow"/>
                <a:cs typeface="Liberation Sans Narrow"/>
              </a:rPr>
              <a:t>иных условий</a:t>
            </a:r>
            <a:r>
              <a:rPr sz="1050" spc="-105" dirty="0">
                <a:solidFill>
                  <a:prstClr val="black"/>
                </a:solidFill>
                <a:latin typeface="Liberation Sans Narrow"/>
                <a:cs typeface="Liberation Sans Narrow"/>
              </a:rPr>
              <a:t> </a:t>
            </a:r>
            <a:r>
              <a:rPr sz="1050" dirty="0">
                <a:solidFill>
                  <a:prstClr val="black"/>
                </a:solidFill>
                <a:latin typeface="Liberation Sans Narrow"/>
                <a:cs typeface="Liberation Sans Narrow"/>
              </a:rPr>
              <a:t>Контракта.</a:t>
            </a:r>
          </a:p>
        </p:txBody>
      </p:sp>
      <p:sp>
        <p:nvSpPr>
          <p:cNvPr id="5" name="object 5"/>
          <p:cNvSpPr txBox="1"/>
          <p:nvPr/>
        </p:nvSpPr>
        <p:spPr>
          <a:xfrm>
            <a:off x="7164451" y="1644650"/>
            <a:ext cx="1871980" cy="1016000"/>
          </a:xfrm>
          <a:prstGeom prst="rect">
            <a:avLst/>
          </a:prstGeom>
          <a:ln w="25400">
            <a:solidFill>
              <a:srgbClr val="DC5823"/>
            </a:solidFill>
          </a:ln>
        </p:spPr>
        <p:txBody>
          <a:bodyPr vert="horz" wrap="square" lIns="0" tIns="43180" rIns="0" bIns="0" rtlCol="0">
            <a:spAutoFit/>
          </a:bodyPr>
          <a:lstStyle/>
          <a:p>
            <a:pPr marL="92075" marR="165735">
              <a:spcBef>
                <a:spcPts val="340"/>
              </a:spcBef>
            </a:pPr>
            <a:r>
              <a:rPr sz="1200" i="1" dirty="0">
                <a:solidFill>
                  <a:prstClr val="black"/>
                </a:solidFill>
                <a:latin typeface="Liberation Sans Narrow"/>
                <a:cs typeface="Liberation Sans Narrow"/>
              </a:rPr>
              <a:t>Такой </a:t>
            </a:r>
            <a:r>
              <a:rPr sz="1200" i="1" spc="-5" dirty="0">
                <a:solidFill>
                  <a:prstClr val="black"/>
                </a:solidFill>
                <a:latin typeface="Liberation Sans Narrow"/>
                <a:cs typeface="Liberation Sans Narrow"/>
              </a:rPr>
              <a:t>контракт не</a:t>
            </a:r>
            <a:r>
              <a:rPr sz="1200" i="1" spc="-80" dirty="0">
                <a:solidFill>
                  <a:prstClr val="black"/>
                </a:solidFill>
                <a:latin typeface="Liberation Sans Narrow"/>
                <a:cs typeface="Liberation Sans Narrow"/>
              </a:rPr>
              <a:t> </a:t>
            </a:r>
            <a:r>
              <a:rPr sz="1200" i="1" dirty="0">
                <a:solidFill>
                  <a:prstClr val="black"/>
                </a:solidFill>
                <a:latin typeface="Liberation Sans Narrow"/>
                <a:cs typeface="Liberation Sans Narrow"/>
              </a:rPr>
              <a:t>может  </a:t>
            </a:r>
            <a:r>
              <a:rPr sz="1200" i="1" spc="-5" dirty="0">
                <a:solidFill>
                  <a:prstClr val="black"/>
                </a:solidFill>
                <a:latin typeface="Liberation Sans Narrow"/>
                <a:cs typeface="Liberation Sans Narrow"/>
              </a:rPr>
              <a:t>быть заключен</a:t>
            </a:r>
            <a:r>
              <a:rPr sz="1200" i="1" spc="-10" dirty="0">
                <a:solidFill>
                  <a:prstClr val="black"/>
                </a:solidFill>
                <a:latin typeface="Liberation Sans Narrow"/>
                <a:cs typeface="Liberation Sans Narrow"/>
              </a:rPr>
              <a:t> </a:t>
            </a:r>
            <a:r>
              <a:rPr sz="1200" i="1" dirty="0">
                <a:solidFill>
                  <a:prstClr val="black"/>
                </a:solidFill>
                <a:latin typeface="Liberation Sans Narrow"/>
                <a:cs typeface="Liberation Sans Narrow"/>
              </a:rPr>
              <a:t>с</a:t>
            </a:r>
            <a:endParaRPr sz="1200">
              <a:solidFill>
                <a:prstClr val="black"/>
              </a:solidFill>
              <a:latin typeface="Liberation Sans Narrow"/>
              <a:cs typeface="Liberation Sans Narrow"/>
            </a:endParaRPr>
          </a:p>
          <a:p>
            <a:pPr marL="92075" marR="180975"/>
            <a:r>
              <a:rPr sz="1200" i="1" spc="-5" dirty="0">
                <a:solidFill>
                  <a:prstClr val="black"/>
                </a:solidFill>
                <a:latin typeface="Liberation Sans Narrow"/>
                <a:cs typeface="Liberation Sans Narrow"/>
              </a:rPr>
              <a:t>физическим лицом, однако  такой пункт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контракт  должен быть</a:t>
            </a:r>
            <a:r>
              <a:rPr sz="1200" i="1"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включен</a:t>
            </a:r>
            <a:endParaRPr sz="1200">
              <a:solidFill>
                <a:prstClr val="black"/>
              </a:solidFill>
              <a:latin typeface="Liberation Sans Narrow"/>
              <a:cs typeface="Liberation Sans Narrow"/>
            </a:endParaRPr>
          </a:p>
        </p:txBody>
      </p:sp>
      <p:sp>
        <p:nvSpPr>
          <p:cNvPr id="6" name="object 6"/>
          <p:cNvSpPr/>
          <p:nvPr/>
        </p:nvSpPr>
        <p:spPr>
          <a:xfrm>
            <a:off x="6804025" y="2217547"/>
            <a:ext cx="360680" cy="118110"/>
          </a:xfrm>
          <a:custGeom>
            <a:avLst/>
            <a:gdLst/>
            <a:ahLst/>
            <a:cxnLst/>
            <a:rect l="l" t="t" r="r" b="b"/>
            <a:pathLst>
              <a:path w="360679" h="118110">
                <a:moveTo>
                  <a:pt x="100965" y="0"/>
                </a:moveTo>
                <a:lnTo>
                  <a:pt x="94996" y="3555"/>
                </a:lnTo>
                <a:lnTo>
                  <a:pt x="0" y="58927"/>
                </a:lnTo>
                <a:lnTo>
                  <a:pt x="94996" y="114300"/>
                </a:lnTo>
                <a:lnTo>
                  <a:pt x="100965" y="117855"/>
                </a:lnTo>
                <a:lnTo>
                  <a:pt x="108839" y="115824"/>
                </a:lnTo>
                <a:lnTo>
                  <a:pt x="112268" y="109727"/>
                </a:lnTo>
                <a:lnTo>
                  <a:pt x="115824" y="103758"/>
                </a:lnTo>
                <a:lnTo>
                  <a:pt x="113792" y="95885"/>
                </a:lnTo>
                <a:lnTo>
                  <a:pt x="107696" y="92455"/>
                </a:lnTo>
                <a:lnTo>
                  <a:pt x="71990" y="71627"/>
                </a:lnTo>
                <a:lnTo>
                  <a:pt x="25146" y="71627"/>
                </a:lnTo>
                <a:lnTo>
                  <a:pt x="25146" y="46227"/>
                </a:lnTo>
                <a:lnTo>
                  <a:pt x="71990" y="46227"/>
                </a:lnTo>
                <a:lnTo>
                  <a:pt x="107696" y="25400"/>
                </a:lnTo>
                <a:lnTo>
                  <a:pt x="113792" y="21970"/>
                </a:lnTo>
                <a:lnTo>
                  <a:pt x="115824" y="14097"/>
                </a:lnTo>
                <a:lnTo>
                  <a:pt x="112268" y="8127"/>
                </a:lnTo>
                <a:lnTo>
                  <a:pt x="108839" y="2031"/>
                </a:lnTo>
                <a:lnTo>
                  <a:pt x="100965" y="0"/>
                </a:lnTo>
                <a:close/>
              </a:path>
              <a:path w="360679" h="118110">
                <a:moveTo>
                  <a:pt x="71990" y="46227"/>
                </a:moveTo>
                <a:lnTo>
                  <a:pt x="25146" y="46227"/>
                </a:lnTo>
                <a:lnTo>
                  <a:pt x="25146" y="71627"/>
                </a:lnTo>
                <a:lnTo>
                  <a:pt x="71990" y="71627"/>
                </a:lnTo>
                <a:lnTo>
                  <a:pt x="68942" y="69850"/>
                </a:lnTo>
                <a:lnTo>
                  <a:pt x="31496" y="69850"/>
                </a:lnTo>
                <a:lnTo>
                  <a:pt x="31496" y="48005"/>
                </a:lnTo>
                <a:lnTo>
                  <a:pt x="68942" y="48005"/>
                </a:lnTo>
                <a:lnTo>
                  <a:pt x="71990" y="46227"/>
                </a:lnTo>
                <a:close/>
              </a:path>
              <a:path w="360679" h="118110">
                <a:moveTo>
                  <a:pt x="360425" y="46227"/>
                </a:moveTo>
                <a:lnTo>
                  <a:pt x="71990" y="46227"/>
                </a:lnTo>
                <a:lnTo>
                  <a:pt x="50219" y="58927"/>
                </a:lnTo>
                <a:lnTo>
                  <a:pt x="71990" y="71627"/>
                </a:lnTo>
                <a:lnTo>
                  <a:pt x="360425" y="71627"/>
                </a:lnTo>
                <a:lnTo>
                  <a:pt x="360425" y="46227"/>
                </a:lnTo>
                <a:close/>
              </a:path>
              <a:path w="360679" h="118110">
                <a:moveTo>
                  <a:pt x="31496" y="48005"/>
                </a:moveTo>
                <a:lnTo>
                  <a:pt x="31496" y="69850"/>
                </a:lnTo>
                <a:lnTo>
                  <a:pt x="50219" y="58927"/>
                </a:lnTo>
                <a:lnTo>
                  <a:pt x="31496" y="48005"/>
                </a:lnTo>
                <a:close/>
              </a:path>
              <a:path w="360679" h="118110">
                <a:moveTo>
                  <a:pt x="50219" y="58927"/>
                </a:moveTo>
                <a:lnTo>
                  <a:pt x="31496" y="69850"/>
                </a:lnTo>
                <a:lnTo>
                  <a:pt x="68942" y="69850"/>
                </a:lnTo>
                <a:lnTo>
                  <a:pt x="50219" y="58927"/>
                </a:lnTo>
                <a:close/>
              </a:path>
              <a:path w="360679" h="118110">
                <a:moveTo>
                  <a:pt x="68942" y="48005"/>
                </a:moveTo>
                <a:lnTo>
                  <a:pt x="31496" y="48005"/>
                </a:lnTo>
                <a:lnTo>
                  <a:pt x="50219" y="58927"/>
                </a:lnTo>
                <a:lnTo>
                  <a:pt x="68942" y="48005"/>
                </a:lnTo>
                <a:close/>
              </a:path>
            </a:pathLst>
          </a:custGeom>
          <a:solidFill>
            <a:srgbClr val="DC5823"/>
          </a:solidFill>
        </p:spPr>
        <p:txBody>
          <a:bodyPr wrap="square" lIns="0" tIns="0" rIns="0" bIns="0" rtlCol="0"/>
          <a:lstStyle/>
          <a:p>
            <a:endParaRPr>
              <a:solidFill>
                <a:prstClr val="black"/>
              </a:solidFill>
            </a:endParaRPr>
          </a:p>
        </p:txBody>
      </p:sp>
      <p:sp>
        <p:nvSpPr>
          <p:cNvPr id="7" name="object 7"/>
          <p:cNvSpPr txBox="1"/>
          <p:nvPr/>
        </p:nvSpPr>
        <p:spPr>
          <a:xfrm>
            <a:off x="7164451" y="2979673"/>
            <a:ext cx="1871980" cy="1568450"/>
          </a:xfrm>
          <a:prstGeom prst="rect">
            <a:avLst/>
          </a:prstGeom>
          <a:ln w="25400">
            <a:solidFill>
              <a:srgbClr val="DC5823"/>
            </a:solidFill>
          </a:ln>
        </p:spPr>
        <p:txBody>
          <a:bodyPr vert="horz" wrap="square" lIns="0" tIns="43180" rIns="0" bIns="0" rtlCol="0">
            <a:spAutoFit/>
          </a:bodyPr>
          <a:lstStyle/>
          <a:p>
            <a:pPr marL="92075" marR="97790">
              <a:spcBef>
                <a:spcPts val="340"/>
              </a:spcBef>
            </a:pPr>
            <a:r>
              <a:rPr sz="1200" i="1" spc="-5" dirty="0">
                <a:solidFill>
                  <a:prstClr val="black"/>
                </a:solidFill>
                <a:latin typeface="Liberation Sans Narrow"/>
                <a:cs typeface="Liberation Sans Narrow"/>
              </a:rPr>
              <a:t>Пункт/раздел Контракта,  приложение </a:t>
            </a:r>
            <a:r>
              <a:rPr sz="1200" i="1" dirty="0">
                <a:solidFill>
                  <a:prstClr val="black"/>
                </a:solidFill>
                <a:latin typeface="Liberation Sans Narrow"/>
                <a:cs typeface="Liberation Sans Narrow"/>
              </a:rPr>
              <a:t>к </a:t>
            </a:r>
            <a:r>
              <a:rPr sz="1200" i="1" spc="-5" dirty="0">
                <a:solidFill>
                  <a:prstClr val="black"/>
                </a:solidFill>
                <a:latin typeface="Liberation Sans Narrow"/>
                <a:cs typeface="Liberation Sans Narrow"/>
              </a:rPr>
              <a:t>Контракту  могут содержать иные  положения, вытекающие </a:t>
            </a:r>
            <a:r>
              <a:rPr sz="1200" i="1" dirty="0">
                <a:solidFill>
                  <a:prstClr val="black"/>
                </a:solidFill>
                <a:latin typeface="Liberation Sans Narrow"/>
                <a:cs typeface="Liberation Sans Narrow"/>
              </a:rPr>
              <a:t>из  </a:t>
            </a:r>
            <a:r>
              <a:rPr sz="1200" i="1" spc="-5" dirty="0">
                <a:solidFill>
                  <a:prstClr val="black"/>
                </a:solidFill>
                <a:latin typeface="Liberation Sans Narrow"/>
                <a:cs typeface="Liberation Sans Narrow"/>
              </a:rPr>
              <a:t>характера обязательств  </a:t>
            </a:r>
            <a:r>
              <a:rPr sz="1200" i="1" dirty="0">
                <a:solidFill>
                  <a:prstClr val="black"/>
                </a:solidFill>
                <a:latin typeface="Liberation Sans Narrow"/>
                <a:cs typeface="Liberation Sans Narrow"/>
              </a:rPr>
              <a:t>по </a:t>
            </a:r>
            <a:r>
              <a:rPr sz="1200" i="1" spc="-5" dirty="0">
                <a:solidFill>
                  <a:prstClr val="black"/>
                </a:solidFill>
                <a:latin typeface="Liberation Sans Narrow"/>
                <a:cs typeface="Liberation Sans Narrow"/>
              </a:rPr>
              <a:t>Контракту, не  противоречащие</a:t>
            </a:r>
            <a:endParaRPr sz="1200">
              <a:solidFill>
                <a:prstClr val="black"/>
              </a:solidFill>
              <a:latin typeface="Liberation Sans Narrow"/>
              <a:cs typeface="Liberation Sans Narrow"/>
            </a:endParaRPr>
          </a:p>
          <a:p>
            <a:pPr marL="92075">
              <a:spcBef>
                <a:spcPts val="5"/>
              </a:spcBef>
            </a:pPr>
            <a:r>
              <a:rPr sz="1200" i="1" spc="-5" dirty="0">
                <a:solidFill>
                  <a:prstClr val="black"/>
                </a:solidFill>
                <a:latin typeface="Liberation Sans Narrow"/>
                <a:cs typeface="Liberation Sans Narrow"/>
              </a:rPr>
              <a:t>законодательству</a:t>
            </a:r>
            <a:endParaRPr sz="1200">
              <a:solidFill>
                <a:prstClr val="black"/>
              </a:solidFill>
              <a:latin typeface="Liberation Sans Narrow"/>
              <a:cs typeface="Liberation Sans Narrow"/>
            </a:endParaRPr>
          </a:p>
        </p:txBody>
      </p:sp>
      <p:sp>
        <p:nvSpPr>
          <p:cNvPr id="8" name="object 8"/>
          <p:cNvSpPr txBox="1"/>
          <p:nvPr/>
        </p:nvSpPr>
        <p:spPr>
          <a:xfrm>
            <a:off x="7189851" y="5229225"/>
            <a:ext cx="1871980" cy="1200150"/>
          </a:xfrm>
          <a:prstGeom prst="rect">
            <a:avLst/>
          </a:prstGeom>
          <a:ln w="25400">
            <a:solidFill>
              <a:srgbClr val="DC5823"/>
            </a:solidFill>
          </a:ln>
        </p:spPr>
        <p:txBody>
          <a:bodyPr vert="horz" wrap="square" lIns="0" tIns="43815" rIns="0" bIns="0" rtlCol="0">
            <a:spAutoFit/>
          </a:bodyPr>
          <a:lstStyle/>
          <a:p>
            <a:pPr marL="92075" marR="174625">
              <a:spcBef>
                <a:spcPts val="345"/>
              </a:spcBef>
            </a:pPr>
            <a:r>
              <a:rPr sz="1200" i="1" spc="-5" dirty="0">
                <a:solidFill>
                  <a:prstClr val="black"/>
                </a:solidFill>
                <a:latin typeface="Liberation Sans Narrow"/>
                <a:cs typeface="Liberation Sans Narrow"/>
              </a:rPr>
              <a:t>Включается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Контракт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случае, если</a:t>
            </a:r>
            <a:r>
              <a:rPr sz="1200" i="1" spc="-25"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такое</a:t>
            </a:r>
            <a:endParaRPr sz="1200">
              <a:solidFill>
                <a:prstClr val="black"/>
              </a:solidFill>
              <a:latin typeface="Liberation Sans Narrow"/>
              <a:cs typeface="Liberation Sans Narrow"/>
            </a:endParaRPr>
          </a:p>
          <a:p>
            <a:pPr marL="92075" marR="287655"/>
            <a:r>
              <a:rPr sz="1200" i="1" spc="-5" dirty="0">
                <a:solidFill>
                  <a:prstClr val="black"/>
                </a:solidFill>
                <a:latin typeface="Liberation Sans Narrow"/>
                <a:cs typeface="Liberation Sans Narrow"/>
              </a:rPr>
              <a:t>положение/условие было  предусмотрено</a:t>
            </a:r>
            <a:endParaRPr sz="1200">
              <a:solidFill>
                <a:prstClr val="black"/>
              </a:solidFill>
              <a:latin typeface="Liberation Sans Narrow"/>
              <a:cs typeface="Liberation Sans Narrow"/>
            </a:endParaRPr>
          </a:p>
          <a:p>
            <a:pPr marL="92075"/>
            <a:r>
              <a:rPr sz="1200" i="1" dirty="0">
                <a:solidFill>
                  <a:prstClr val="black"/>
                </a:solidFill>
                <a:latin typeface="Liberation Sans Narrow"/>
                <a:cs typeface="Liberation Sans Narrow"/>
              </a:rPr>
              <a:t>извещением</a:t>
            </a:r>
            <a:r>
              <a:rPr sz="1200" i="1" spc="-20" dirty="0">
                <a:solidFill>
                  <a:prstClr val="black"/>
                </a:solidFill>
                <a:latin typeface="Liberation Sans Narrow"/>
                <a:cs typeface="Liberation Sans Narrow"/>
              </a:rPr>
              <a:t> </a:t>
            </a:r>
            <a:r>
              <a:rPr sz="1200" i="1" dirty="0">
                <a:solidFill>
                  <a:prstClr val="black"/>
                </a:solidFill>
                <a:latin typeface="Liberation Sans Narrow"/>
                <a:cs typeface="Liberation Sans Narrow"/>
              </a:rPr>
              <a:t>и/или</a:t>
            </a:r>
            <a:endParaRPr sz="1200">
              <a:solidFill>
                <a:prstClr val="black"/>
              </a:solidFill>
              <a:latin typeface="Liberation Sans Narrow"/>
              <a:cs typeface="Liberation Sans Narrow"/>
            </a:endParaRPr>
          </a:p>
          <a:p>
            <a:pPr marL="92075"/>
            <a:r>
              <a:rPr sz="1200" i="1" spc="-5" dirty="0">
                <a:solidFill>
                  <a:prstClr val="black"/>
                </a:solidFill>
                <a:latin typeface="Liberation Sans Narrow"/>
                <a:cs typeface="Liberation Sans Narrow"/>
              </a:rPr>
              <a:t>документацией </a:t>
            </a:r>
            <a:r>
              <a:rPr sz="1200" i="1" dirty="0">
                <a:solidFill>
                  <a:prstClr val="black"/>
                </a:solidFill>
                <a:latin typeface="Liberation Sans Narrow"/>
                <a:cs typeface="Liberation Sans Narrow"/>
              </a:rPr>
              <a:t>о</a:t>
            </a:r>
            <a:r>
              <a:rPr sz="1200" i="1" spc="-10"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закупке.</a:t>
            </a:r>
            <a:endParaRPr sz="1200">
              <a:solidFill>
                <a:prstClr val="black"/>
              </a:solidFill>
              <a:latin typeface="Liberation Sans Narrow"/>
              <a:cs typeface="Liberation Sans Narrow"/>
            </a:endParaRPr>
          </a:p>
        </p:txBody>
      </p:sp>
      <p:sp>
        <p:nvSpPr>
          <p:cNvPr id="9" name="object 9"/>
          <p:cNvSpPr/>
          <p:nvPr/>
        </p:nvSpPr>
        <p:spPr>
          <a:xfrm>
            <a:off x="6804025" y="3082670"/>
            <a:ext cx="360680" cy="118110"/>
          </a:xfrm>
          <a:custGeom>
            <a:avLst/>
            <a:gdLst/>
            <a:ahLst/>
            <a:cxnLst/>
            <a:rect l="l" t="t" r="r" b="b"/>
            <a:pathLst>
              <a:path w="360679" h="118110">
                <a:moveTo>
                  <a:pt x="100965" y="0"/>
                </a:moveTo>
                <a:lnTo>
                  <a:pt x="94996" y="3555"/>
                </a:lnTo>
                <a:lnTo>
                  <a:pt x="0" y="58927"/>
                </a:lnTo>
                <a:lnTo>
                  <a:pt x="94996" y="114426"/>
                </a:lnTo>
                <a:lnTo>
                  <a:pt x="100965" y="117982"/>
                </a:lnTo>
                <a:lnTo>
                  <a:pt x="108839" y="115950"/>
                </a:lnTo>
                <a:lnTo>
                  <a:pt x="112268" y="109854"/>
                </a:lnTo>
                <a:lnTo>
                  <a:pt x="115824" y="103758"/>
                </a:lnTo>
                <a:lnTo>
                  <a:pt x="113792" y="96012"/>
                </a:lnTo>
                <a:lnTo>
                  <a:pt x="71990" y="71627"/>
                </a:lnTo>
                <a:lnTo>
                  <a:pt x="25146" y="71627"/>
                </a:lnTo>
                <a:lnTo>
                  <a:pt x="25146" y="46227"/>
                </a:lnTo>
                <a:lnTo>
                  <a:pt x="72208" y="46227"/>
                </a:lnTo>
                <a:lnTo>
                  <a:pt x="113792" y="21970"/>
                </a:lnTo>
                <a:lnTo>
                  <a:pt x="115824" y="14224"/>
                </a:lnTo>
                <a:lnTo>
                  <a:pt x="112268" y="8127"/>
                </a:lnTo>
                <a:lnTo>
                  <a:pt x="108839" y="2031"/>
                </a:lnTo>
                <a:lnTo>
                  <a:pt x="100965" y="0"/>
                </a:lnTo>
                <a:close/>
              </a:path>
              <a:path w="360679" h="118110">
                <a:moveTo>
                  <a:pt x="72208" y="46227"/>
                </a:moveTo>
                <a:lnTo>
                  <a:pt x="25146" y="46227"/>
                </a:lnTo>
                <a:lnTo>
                  <a:pt x="25146" y="71627"/>
                </a:lnTo>
                <a:lnTo>
                  <a:pt x="71990" y="71627"/>
                </a:lnTo>
                <a:lnTo>
                  <a:pt x="69160" y="69976"/>
                </a:lnTo>
                <a:lnTo>
                  <a:pt x="31496" y="69976"/>
                </a:lnTo>
                <a:lnTo>
                  <a:pt x="31496" y="48005"/>
                </a:lnTo>
                <a:lnTo>
                  <a:pt x="69160" y="48005"/>
                </a:lnTo>
                <a:lnTo>
                  <a:pt x="72208" y="46227"/>
                </a:lnTo>
                <a:close/>
              </a:path>
              <a:path w="360679" h="118110">
                <a:moveTo>
                  <a:pt x="360425" y="46227"/>
                </a:moveTo>
                <a:lnTo>
                  <a:pt x="72208" y="46227"/>
                </a:lnTo>
                <a:lnTo>
                  <a:pt x="50328" y="58991"/>
                </a:lnTo>
                <a:lnTo>
                  <a:pt x="71990" y="71627"/>
                </a:lnTo>
                <a:lnTo>
                  <a:pt x="360425" y="71627"/>
                </a:lnTo>
                <a:lnTo>
                  <a:pt x="360425" y="46227"/>
                </a:lnTo>
                <a:close/>
              </a:path>
              <a:path w="360679" h="118110">
                <a:moveTo>
                  <a:pt x="31496" y="48005"/>
                </a:moveTo>
                <a:lnTo>
                  <a:pt x="31496" y="69976"/>
                </a:lnTo>
                <a:lnTo>
                  <a:pt x="50328" y="58991"/>
                </a:lnTo>
                <a:lnTo>
                  <a:pt x="31496" y="48005"/>
                </a:lnTo>
                <a:close/>
              </a:path>
              <a:path w="360679" h="118110">
                <a:moveTo>
                  <a:pt x="50328" y="58991"/>
                </a:moveTo>
                <a:lnTo>
                  <a:pt x="31496" y="69976"/>
                </a:lnTo>
                <a:lnTo>
                  <a:pt x="69160" y="69976"/>
                </a:lnTo>
                <a:lnTo>
                  <a:pt x="50328" y="58991"/>
                </a:lnTo>
                <a:close/>
              </a:path>
              <a:path w="360679" h="118110">
                <a:moveTo>
                  <a:pt x="69160" y="48005"/>
                </a:moveTo>
                <a:lnTo>
                  <a:pt x="31496" y="48005"/>
                </a:lnTo>
                <a:lnTo>
                  <a:pt x="50328" y="58991"/>
                </a:lnTo>
                <a:lnTo>
                  <a:pt x="69160" y="48005"/>
                </a:lnTo>
                <a:close/>
              </a:path>
            </a:pathLst>
          </a:custGeom>
          <a:solidFill>
            <a:srgbClr val="DC5823"/>
          </a:solidFill>
        </p:spPr>
        <p:txBody>
          <a:bodyPr wrap="square" lIns="0" tIns="0" rIns="0" bIns="0" rtlCol="0"/>
          <a:lstStyle/>
          <a:p>
            <a:endParaRPr>
              <a:solidFill>
                <a:prstClr val="black"/>
              </a:solidFill>
            </a:endParaRPr>
          </a:p>
        </p:txBody>
      </p:sp>
      <p:sp>
        <p:nvSpPr>
          <p:cNvPr id="10" name="object 10"/>
          <p:cNvSpPr/>
          <p:nvPr/>
        </p:nvSpPr>
        <p:spPr>
          <a:xfrm>
            <a:off x="6300723" y="5938520"/>
            <a:ext cx="894715" cy="452755"/>
          </a:xfrm>
          <a:custGeom>
            <a:avLst/>
            <a:gdLst/>
            <a:ahLst/>
            <a:cxnLst/>
            <a:rect l="l" t="t" r="r" b="b"/>
            <a:pathLst>
              <a:path w="894715" h="452754">
                <a:moveTo>
                  <a:pt x="73025" y="344512"/>
                </a:moveTo>
                <a:lnTo>
                  <a:pt x="65150" y="346062"/>
                </a:lnTo>
                <a:lnTo>
                  <a:pt x="61213" y="351891"/>
                </a:lnTo>
                <a:lnTo>
                  <a:pt x="0" y="443255"/>
                </a:lnTo>
                <a:lnTo>
                  <a:pt x="116712" y="452132"/>
                </a:lnTo>
                <a:lnTo>
                  <a:pt x="122809" y="446887"/>
                </a:lnTo>
                <a:lnTo>
                  <a:pt x="123043" y="443661"/>
                </a:lnTo>
                <a:lnTo>
                  <a:pt x="28193" y="443661"/>
                </a:lnTo>
                <a:lnTo>
                  <a:pt x="17145" y="420814"/>
                </a:lnTo>
                <a:lnTo>
                  <a:pt x="59374" y="400303"/>
                </a:lnTo>
                <a:lnTo>
                  <a:pt x="82296" y="366039"/>
                </a:lnTo>
                <a:lnTo>
                  <a:pt x="86233" y="360210"/>
                </a:lnTo>
                <a:lnTo>
                  <a:pt x="84709" y="352323"/>
                </a:lnTo>
                <a:lnTo>
                  <a:pt x="73025" y="344512"/>
                </a:lnTo>
                <a:close/>
              </a:path>
              <a:path w="894715" h="452754">
                <a:moveTo>
                  <a:pt x="59374" y="400303"/>
                </a:moveTo>
                <a:lnTo>
                  <a:pt x="17145" y="420814"/>
                </a:lnTo>
                <a:lnTo>
                  <a:pt x="28193" y="443661"/>
                </a:lnTo>
                <a:lnTo>
                  <a:pt x="37136" y="439318"/>
                </a:lnTo>
                <a:lnTo>
                  <a:pt x="33274" y="439318"/>
                </a:lnTo>
                <a:lnTo>
                  <a:pt x="23622" y="419582"/>
                </a:lnTo>
                <a:lnTo>
                  <a:pt x="46476" y="419582"/>
                </a:lnTo>
                <a:lnTo>
                  <a:pt x="59374" y="400303"/>
                </a:lnTo>
                <a:close/>
              </a:path>
              <a:path w="894715" h="452754">
                <a:moveTo>
                  <a:pt x="70448" y="423138"/>
                </a:moveTo>
                <a:lnTo>
                  <a:pt x="28193" y="443661"/>
                </a:lnTo>
                <a:lnTo>
                  <a:pt x="123043" y="443661"/>
                </a:lnTo>
                <a:lnTo>
                  <a:pt x="123825" y="432904"/>
                </a:lnTo>
                <a:lnTo>
                  <a:pt x="118617" y="426796"/>
                </a:lnTo>
                <a:lnTo>
                  <a:pt x="70448" y="423138"/>
                </a:lnTo>
                <a:close/>
              </a:path>
              <a:path w="894715" h="452754">
                <a:moveTo>
                  <a:pt x="23622" y="419582"/>
                </a:moveTo>
                <a:lnTo>
                  <a:pt x="33274" y="439318"/>
                </a:lnTo>
                <a:lnTo>
                  <a:pt x="45371" y="421234"/>
                </a:lnTo>
                <a:lnTo>
                  <a:pt x="23622" y="419582"/>
                </a:lnTo>
                <a:close/>
              </a:path>
              <a:path w="894715" h="452754">
                <a:moveTo>
                  <a:pt x="45371" y="421234"/>
                </a:moveTo>
                <a:lnTo>
                  <a:pt x="33274" y="439318"/>
                </a:lnTo>
                <a:lnTo>
                  <a:pt x="37136" y="439318"/>
                </a:lnTo>
                <a:lnTo>
                  <a:pt x="70448" y="423138"/>
                </a:lnTo>
                <a:lnTo>
                  <a:pt x="45371" y="421234"/>
                </a:lnTo>
                <a:close/>
              </a:path>
              <a:path w="894715" h="452754">
                <a:moveTo>
                  <a:pt x="883539" y="0"/>
                </a:moveTo>
                <a:lnTo>
                  <a:pt x="59374" y="400303"/>
                </a:lnTo>
                <a:lnTo>
                  <a:pt x="45371" y="421234"/>
                </a:lnTo>
                <a:lnTo>
                  <a:pt x="70448" y="423138"/>
                </a:lnTo>
                <a:lnTo>
                  <a:pt x="894587" y="22847"/>
                </a:lnTo>
                <a:lnTo>
                  <a:pt x="883539" y="0"/>
                </a:lnTo>
                <a:close/>
              </a:path>
              <a:path w="894715" h="452754">
                <a:moveTo>
                  <a:pt x="46476" y="419582"/>
                </a:moveTo>
                <a:lnTo>
                  <a:pt x="23622" y="419582"/>
                </a:lnTo>
                <a:lnTo>
                  <a:pt x="45371" y="421234"/>
                </a:lnTo>
                <a:lnTo>
                  <a:pt x="46476" y="419582"/>
                </a:lnTo>
                <a:close/>
              </a:path>
            </a:pathLst>
          </a:custGeom>
          <a:solidFill>
            <a:srgbClr val="DC5823"/>
          </a:solidFill>
        </p:spPr>
        <p:txBody>
          <a:bodyPr wrap="square" lIns="0" tIns="0" rIns="0" bIns="0" rtlCol="0"/>
          <a:lstStyle/>
          <a:p>
            <a:endParaRPr>
              <a:solidFill>
                <a:prstClr val="black"/>
              </a:solidFill>
            </a:endParaRPr>
          </a:p>
        </p:txBody>
      </p:sp>
      <p:sp>
        <p:nvSpPr>
          <p:cNvPr id="11" name="object 11"/>
          <p:cNvSpPr/>
          <p:nvPr/>
        </p:nvSpPr>
        <p:spPr>
          <a:xfrm>
            <a:off x="6443598" y="4652898"/>
            <a:ext cx="755650" cy="801370"/>
          </a:xfrm>
          <a:custGeom>
            <a:avLst/>
            <a:gdLst/>
            <a:ahLst/>
            <a:cxnLst/>
            <a:rect l="l" t="t" r="r" b="b"/>
            <a:pathLst>
              <a:path w="755650" h="801370">
                <a:moveTo>
                  <a:pt x="34617" y="36758"/>
                </a:moveTo>
                <a:lnTo>
                  <a:pt x="40277" y="61317"/>
                </a:lnTo>
                <a:lnTo>
                  <a:pt x="736980" y="800988"/>
                </a:lnTo>
                <a:lnTo>
                  <a:pt x="755396" y="783463"/>
                </a:lnTo>
                <a:lnTo>
                  <a:pt x="58769" y="43865"/>
                </a:lnTo>
                <a:lnTo>
                  <a:pt x="34617" y="36758"/>
                </a:lnTo>
                <a:close/>
              </a:path>
              <a:path w="755650" h="801370">
                <a:moveTo>
                  <a:pt x="0" y="0"/>
                </a:moveTo>
                <a:lnTo>
                  <a:pt x="24764" y="107187"/>
                </a:lnTo>
                <a:lnTo>
                  <a:pt x="26415" y="114045"/>
                </a:lnTo>
                <a:lnTo>
                  <a:pt x="33274" y="118237"/>
                </a:lnTo>
                <a:lnTo>
                  <a:pt x="40004" y="116712"/>
                </a:lnTo>
                <a:lnTo>
                  <a:pt x="46862" y="115062"/>
                </a:lnTo>
                <a:lnTo>
                  <a:pt x="51180" y="108331"/>
                </a:lnTo>
                <a:lnTo>
                  <a:pt x="49529" y="101473"/>
                </a:lnTo>
                <a:lnTo>
                  <a:pt x="40277" y="61317"/>
                </a:lnTo>
                <a:lnTo>
                  <a:pt x="8000" y="27050"/>
                </a:lnTo>
                <a:lnTo>
                  <a:pt x="26542" y="9651"/>
                </a:lnTo>
                <a:lnTo>
                  <a:pt x="32604" y="9651"/>
                </a:lnTo>
                <a:lnTo>
                  <a:pt x="0" y="0"/>
                </a:lnTo>
                <a:close/>
              </a:path>
              <a:path w="755650" h="801370">
                <a:moveTo>
                  <a:pt x="26542" y="9651"/>
                </a:moveTo>
                <a:lnTo>
                  <a:pt x="8000" y="27050"/>
                </a:lnTo>
                <a:lnTo>
                  <a:pt x="40277" y="61317"/>
                </a:lnTo>
                <a:lnTo>
                  <a:pt x="34617" y="36758"/>
                </a:lnTo>
                <a:lnTo>
                  <a:pt x="13715" y="30606"/>
                </a:lnTo>
                <a:lnTo>
                  <a:pt x="29717" y="15493"/>
                </a:lnTo>
                <a:lnTo>
                  <a:pt x="32045" y="15493"/>
                </a:lnTo>
                <a:lnTo>
                  <a:pt x="26542" y="9651"/>
                </a:lnTo>
                <a:close/>
              </a:path>
              <a:path w="755650" h="801370">
                <a:moveTo>
                  <a:pt x="32604" y="9651"/>
                </a:moveTo>
                <a:lnTo>
                  <a:pt x="26542" y="9651"/>
                </a:lnTo>
                <a:lnTo>
                  <a:pt x="58769" y="43865"/>
                </a:lnTo>
                <a:lnTo>
                  <a:pt x="105028" y="57531"/>
                </a:lnTo>
                <a:lnTo>
                  <a:pt x="112141" y="53720"/>
                </a:lnTo>
                <a:lnTo>
                  <a:pt x="114046" y="46989"/>
                </a:lnTo>
                <a:lnTo>
                  <a:pt x="116077" y="40258"/>
                </a:lnTo>
                <a:lnTo>
                  <a:pt x="112268" y="33146"/>
                </a:lnTo>
                <a:lnTo>
                  <a:pt x="105536" y="31242"/>
                </a:lnTo>
                <a:lnTo>
                  <a:pt x="32604" y="9651"/>
                </a:lnTo>
                <a:close/>
              </a:path>
              <a:path w="755650" h="801370">
                <a:moveTo>
                  <a:pt x="32045" y="15493"/>
                </a:moveTo>
                <a:lnTo>
                  <a:pt x="29717" y="15493"/>
                </a:lnTo>
                <a:lnTo>
                  <a:pt x="34617" y="36758"/>
                </a:lnTo>
                <a:lnTo>
                  <a:pt x="58769" y="43865"/>
                </a:lnTo>
                <a:lnTo>
                  <a:pt x="32045" y="15493"/>
                </a:lnTo>
                <a:close/>
              </a:path>
              <a:path w="755650" h="801370">
                <a:moveTo>
                  <a:pt x="29717" y="15493"/>
                </a:moveTo>
                <a:lnTo>
                  <a:pt x="13715" y="30606"/>
                </a:lnTo>
                <a:lnTo>
                  <a:pt x="34617" y="36758"/>
                </a:lnTo>
                <a:lnTo>
                  <a:pt x="29717" y="15493"/>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576810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027" y="214376"/>
            <a:ext cx="7895945" cy="320601"/>
          </a:xfrm>
          <a:prstGeom prst="rect">
            <a:avLst/>
          </a:prstGeom>
        </p:spPr>
        <p:txBody>
          <a:bodyPr vert="horz" wrap="square" lIns="0" tIns="12700" rIns="0" bIns="0" rtlCol="0">
            <a:spAutoFit/>
          </a:bodyPr>
          <a:lstStyle/>
          <a:p>
            <a:pPr marL="80010" marR="5080">
              <a:lnSpc>
                <a:spcPct val="100000"/>
              </a:lnSpc>
              <a:spcBef>
                <a:spcPts val="100"/>
              </a:spcBef>
            </a:pPr>
            <a:r>
              <a:rPr sz="2000" dirty="0"/>
              <a:t>Упаковка и маркировка.</a:t>
            </a:r>
            <a:r>
              <a:rPr sz="2000" spc="-110" dirty="0"/>
              <a:t> </a:t>
            </a:r>
            <a:r>
              <a:rPr sz="2000" dirty="0"/>
              <a:t>Условия  транспортировки. Раздел</a:t>
            </a:r>
            <a:r>
              <a:rPr sz="2000" spc="-80" dirty="0"/>
              <a:t> </a:t>
            </a:r>
            <a:r>
              <a:rPr sz="2000" dirty="0"/>
              <a:t>4</a:t>
            </a:r>
          </a:p>
        </p:txBody>
      </p:sp>
      <p:sp>
        <p:nvSpPr>
          <p:cNvPr id="3" name="object 3"/>
          <p:cNvSpPr/>
          <p:nvPr/>
        </p:nvSpPr>
        <p:spPr>
          <a:xfrm>
            <a:off x="612775" y="1600136"/>
            <a:ext cx="6407150" cy="5069205"/>
          </a:xfrm>
          <a:custGeom>
            <a:avLst/>
            <a:gdLst/>
            <a:ahLst/>
            <a:cxnLst/>
            <a:rect l="l" t="t" r="r" b="b"/>
            <a:pathLst>
              <a:path w="6407150" h="5069205">
                <a:moveTo>
                  <a:pt x="0" y="5068951"/>
                </a:moveTo>
                <a:lnTo>
                  <a:pt x="6407150" y="5068951"/>
                </a:lnTo>
                <a:lnTo>
                  <a:pt x="6407150" y="0"/>
                </a:lnTo>
                <a:lnTo>
                  <a:pt x="0" y="0"/>
                </a:lnTo>
                <a:lnTo>
                  <a:pt x="0" y="5068951"/>
                </a:lnTo>
                <a:close/>
              </a:path>
            </a:pathLst>
          </a:custGeom>
          <a:ln w="25399">
            <a:solidFill>
              <a:srgbClr val="797979"/>
            </a:solidFill>
          </a:ln>
        </p:spPr>
        <p:txBody>
          <a:bodyPr wrap="square" lIns="0" tIns="0" rIns="0" bIns="0" rtlCol="0"/>
          <a:lstStyle/>
          <a:p>
            <a:endParaRPr>
              <a:solidFill>
                <a:prstClr val="black"/>
              </a:solidFill>
            </a:endParaRPr>
          </a:p>
        </p:txBody>
      </p:sp>
      <p:sp>
        <p:nvSpPr>
          <p:cNvPr id="4" name="object 4"/>
          <p:cNvSpPr txBox="1"/>
          <p:nvPr/>
        </p:nvSpPr>
        <p:spPr>
          <a:xfrm>
            <a:off x="691515" y="1542034"/>
            <a:ext cx="6038215" cy="4927600"/>
          </a:xfrm>
          <a:prstGeom prst="rect">
            <a:avLst/>
          </a:prstGeom>
        </p:spPr>
        <p:txBody>
          <a:bodyPr vert="horz" wrap="square" lIns="0" tIns="12700" rIns="0" bIns="0" rtlCol="0">
            <a:spAutoFit/>
          </a:bodyPr>
          <a:lstStyle/>
          <a:p>
            <a:pPr marL="12700" marR="2720340">
              <a:lnSpc>
                <a:spcPct val="148300"/>
              </a:lnSpc>
              <a:spcBef>
                <a:spcPts val="100"/>
              </a:spcBef>
              <a:tabLst>
                <a:tab pos="2211070" algn="l"/>
              </a:tabLst>
            </a:pPr>
            <a:r>
              <a:rPr sz="1200" dirty="0">
                <a:solidFill>
                  <a:prstClr val="black"/>
                </a:solidFill>
                <a:latin typeface="Liberation Sans Narrow"/>
                <a:cs typeface="Liberation Sans Narrow"/>
              </a:rPr>
              <a:t>4.3 </a:t>
            </a:r>
            <a:r>
              <a:rPr sz="1200" spc="-5" dirty="0">
                <a:solidFill>
                  <a:prstClr val="black"/>
                </a:solidFill>
                <a:latin typeface="Liberation Sans Narrow"/>
                <a:cs typeface="Liberation Sans Narrow"/>
              </a:rPr>
              <a:t>Вся упаковка </a:t>
            </a:r>
            <a:r>
              <a:rPr sz="1200" dirty="0">
                <a:solidFill>
                  <a:prstClr val="black"/>
                </a:solidFill>
                <a:latin typeface="Liberation Sans Narrow"/>
                <a:cs typeface="Liberation Sans Narrow"/>
              </a:rPr>
              <a:t>должна </a:t>
            </a:r>
            <a:r>
              <a:rPr sz="1200" spc="-5" dirty="0">
                <a:solidFill>
                  <a:prstClr val="black"/>
                </a:solidFill>
                <a:latin typeface="Liberation Sans Narrow"/>
                <a:cs typeface="Liberation Sans Narrow"/>
              </a:rPr>
              <a:t>иметь следующую маркировку:  </a:t>
            </a:r>
            <a:r>
              <a:rPr sz="1200" dirty="0">
                <a:solidFill>
                  <a:prstClr val="black"/>
                </a:solidFill>
                <a:latin typeface="Liberation Sans Narrow"/>
                <a:cs typeface="Liberation Sans Narrow"/>
              </a:rPr>
              <a:t>Наименование</a:t>
            </a:r>
            <a:r>
              <a:rPr sz="1200" spc="-110" dirty="0">
                <a:solidFill>
                  <a:prstClr val="black"/>
                </a:solidFill>
                <a:latin typeface="Liberation Sans Narrow"/>
                <a:cs typeface="Liberation Sans Narrow"/>
              </a:rPr>
              <a:t> </a:t>
            </a:r>
            <a:r>
              <a:rPr sz="1200" dirty="0">
                <a:solidFill>
                  <a:prstClr val="black"/>
                </a:solidFill>
                <a:latin typeface="Liberation Sans Narrow"/>
                <a:cs typeface="Liberation Sans Narrow"/>
              </a:rPr>
              <a:t>Товара:</a:t>
            </a:r>
            <a:r>
              <a:rPr sz="1200" spc="-1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a:spcBef>
                <a:spcPts val="700"/>
              </a:spcBef>
              <a:tabLst>
                <a:tab pos="5086350" algn="l"/>
              </a:tabLst>
            </a:pPr>
            <a:r>
              <a:rPr sz="1200" spc="-5" dirty="0">
                <a:solidFill>
                  <a:prstClr val="black"/>
                </a:solidFill>
                <a:latin typeface="Liberation Sans Narrow"/>
                <a:cs typeface="Liberation Sans Narrow"/>
              </a:rPr>
              <a:t>Государственный контракт </a:t>
            </a:r>
            <a:r>
              <a:rPr sz="1200" spc="-5" dirty="0">
                <a:solidFill>
                  <a:srgbClr val="DC5823"/>
                </a:solidFill>
                <a:latin typeface="Liberation Sans Narrow"/>
                <a:cs typeface="Liberation Sans Narrow"/>
              </a:rPr>
              <a:t>(или муниципальный контракт, или </a:t>
            </a:r>
            <a:r>
              <a:rPr sz="1200" dirty="0">
                <a:solidFill>
                  <a:srgbClr val="DC5823"/>
                </a:solidFill>
                <a:latin typeface="Liberation Sans Narrow"/>
                <a:cs typeface="Liberation Sans Narrow"/>
              </a:rPr>
              <a:t>договор)</a:t>
            </a:r>
            <a:r>
              <a:rPr sz="1200" spc="25" dirty="0">
                <a:solidFill>
                  <a:srgbClr val="DC5823"/>
                </a:solidFill>
                <a:latin typeface="Liberation Sans Narrow"/>
                <a:cs typeface="Liberation Sans Narrow"/>
              </a:rPr>
              <a:t> </a:t>
            </a:r>
            <a:r>
              <a:rPr sz="1200" dirty="0">
                <a:solidFill>
                  <a:prstClr val="black"/>
                </a:solidFill>
                <a:latin typeface="Liberation Sans Narrow"/>
                <a:cs typeface="Liberation Sans Narrow"/>
              </a:rPr>
              <a:t>N</a:t>
            </a:r>
            <a:r>
              <a:rPr sz="1200" spc="-5" dirty="0">
                <a:solidFill>
                  <a:prstClr val="black"/>
                </a:solidFill>
                <a:latin typeface="Liberation Sans Narrow"/>
                <a:cs typeface="Liberation Sans Narrow"/>
              </a:rPr>
              <a:t> </a:t>
            </a:r>
            <a:r>
              <a:rPr sz="1200" u="sng" dirty="0">
                <a:solidFill>
                  <a:prstClr val="black"/>
                </a:solidFill>
                <a:uFill>
                  <a:solidFill>
                    <a:srgbClr val="000000"/>
                  </a:solidFill>
                </a:uFill>
                <a:latin typeface="Liberation Sans Narrow"/>
                <a:cs typeface="Liberation Sans Narrow"/>
              </a:rPr>
              <a:t> 	</a:t>
            </a:r>
            <a:endParaRPr sz="1200">
              <a:solidFill>
                <a:prstClr val="black"/>
              </a:solidFill>
              <a:latin typeface="Liberation Sans Narrow"/>
              <a:cs typeface="Liberation Sans Narrow"/>
            </a:endParaRPr>
          </a:p>
          <a:p>
            <a:pPr marL="12700">
              <a:spcBef>
                <a:spcPts val="705"/>
              </a:spcBef>
              <a:tabLst>
                <a:tab pos="2434590" algn="l"/>
              </a:tabLst>
            </a:pPr>
            <a:r>
              <a:rPr sz="1200" spc="-5" dirty="0">
                <a:solidFill>
                  <a:prstClr val="black"/>
                </a:solidFill>
                <a:latin typeface="Liberation Sans Narrow"/>
                <a:cs typeface="Liberation Sans Narrow"/>
              </a:rPr>
              <a:t>Заказчик:</a:t>
            </a:r>
            <a:r>
              <a:rPr sz="1200" spc="-6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(наименование)</a:t>
            </a:r>
            <a:r>
              <a:rPr sz="1200" spc="-15"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marR="295910">
              <a:spcBef>
                <a:spcPts val="695"/>
              </a:spcBef>
              <a:tabLst>
                <a:tab pos="1779270" algn="l"/>
              </a:tabLst>
            </a:pPr>
            <a:r>
              <a:rPr sz="1200" spc="-5" dirty="0">
                <a:solidFill>
                  <a:prstClr val="black"/>
                </a:solidFill>
                <a:latin typeface="Liberation Sans Narrow"/>
                <a:cs typeface="Liberation Sans Narrow"/>
              </a:rPr>
              <a:t>Поставщик: (наименование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юридического </a:t>
            </a:r>
            <a:r>
              <a:rPr sz="1200" dirty="0">
                <a:solidFill>
                  <a:prstClr val="black"/>
                </a:solidFill>
                <a:latin typeface="Liberation Sans Narrow"/>
                <a:cs typeface="Liberation Sans Narrow"/>
              </a:rPr>
              <a:t>лица), </a:t>
            </a:r>
            <a:r>
              <a:rPr sz="1200" spc="-5" dirty="0">
                <a:solidFill>
                  <a:prstClr val="black"/>
                </a:solidFill>
                <a:latin typeface="Liberation Sans Narrow"/>
                <a:cs typeface="Liberation Sans Narrow"/>
              </a:rPr>
              <a:t>фамилия, имя, отчество (при наличии)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физического</a:t>
            </a:r>
            <a:r>
              <a:rPr sz="1200" spc="-90" dirty="0">
                <a:solidFill>
                  <a:prstClr val="black"/>
                </a:solidFill>
                <a:latin typeface="Liberation Sans Narrow"/>
                <a:cs typeface="Liberation Sans Narrow"/>
              </a:rPr>
              <a:t> </a:t>
            </a:r>
            <a:r>
              <a:rPr sz="1200" dirty="0">
                <a:solidFill>
                  <a:prstClr val="black"/>
                </a:solidFill>
                <a:latin typeface="Liberation Sans Narrow"/>
                <a:cs typeface="Liberation Sans Narrow"/>
              </a:rPr>
              <a:t>лица))</a:t>
            </a:r>
            <a:r>
              <a:rPr sz="1200" spc="-1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marR="209550">
              <a:spcBef>
                <a:spcPts val="700"/>
              </a:spcBef>
              <a:tabLst>
                <a:tab pos="1709420" algn="l"/>
              </a:tabLst>
            </a:pPr>
            <a:r>
              <a:rPr sz="1200" spc="-5" dirty="0">
                <a:solidFill>
                  <a:prstClr val="black"/>
                </a:solidFill>
                <a:latin typeface="Liberation Sans Narrow"/>
                <a:cs typeface="Liberation Sans Narrow"/>
              </a:rPr>
              <a:t>Получатель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(наименование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юридического </a:t>
            </a:r>
            <a:r>
              <a:rPr sz="1200" dirty="0">
                <a:solidFill>
                  <a:prstClr val="black"/>
                </a:solidFill>
                <a:latin typeface="Liberation Sans Narrow"/>
                <a:cs typeface="Liberation Sans Narrow"/>
              </a:rPr>
              <a:t>лица), </a:t>
            </a:r>
            <a:r>
              <a:rPr sz="1200" spc="-5" dirty="0">
                <a:solidFill>
                  <a:prstClr val="black"/>
                </a:solidFill>
                <a:latin typeface="Liberation Sans Narrow"/>
                <a:cs typeface="Liberation Sans Narrow"/>
              </a:rPr>
              <a:t>фамилия, имя, отчество (при наличии) </a:t>
            </a:r>
            <a:r>
              <a:rPr sz="1200" dirty="0">
                <a:solidFill>
                  <a:prstClr val="black"/>
                </a:solidFill>
                <a:latin typeface="Liberation Sans Narrow"/>
                <a:cs typeface="Liberation Sans Narrow"/>
              </a:rPr>
              <a:t>(для  </a:t>
            </a:r>
            <a:r>
              <a:rPr sz="1200" spc="-5" dirty="0">
                <a:solidFill>
                  <a:prstClr val="black"/>
                </a:solidFill>
                <a:latin typeface="Liberation Sans Narrow"/>
                <a:cs typeface="Liberation Sans Narrow"/>
              </a:rPr>
              <a:t>физического</a:t>
            </a:r>
            <a:r>
              <a:rPr sz="1200" spc="-90" dirty="0">
                <a:solidFill>
                  <a:prstClr val="black"/>
                </a:solidFill>
                <a:latin typeface="Liberation Sans Narrow"/>
                <a:cs typeface="Liberation Sans Narrow"/>
              </a:rPr>
              <a:t> </a:t>
            </a:r>
            <a:r>
              <a:rPr sz="1200" dirty="0">
                <a:solidFill>
                  <a:prstClr val="black"/>
                </a:solidFill>
                <a:latin typeface="Liberation Sans Narrow"/>
                <a:cs typeface="Liberation Sans Narrow"/>
              </a:rPr>
              <a:t>лица))</a:t>
            </a:r>
            <a:r>
              <a:rPr sz="1200" spc="-1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a:spcBef>
                <a:spcPts val="710"/>
              </a:spcBef>
              <a:tabLst>
                <a:tab pos="1786889" algn="l"/>
              </a:tabLst>
            </a:pPr>
            <a:r>
              <a:rPr sz="1200" spc="-5" dirty="0">
                <a:solidFill>
                  <a:prstClr val="black"/>
                </a:solidFill>
                <a:latin typeface="Liberation Sans Narrow"/>
                <a:cs typeface="Liberation Sans Narrow"/>
              </a:rPr>
              <a:t>Пункт</a:t>
            </a:r>
            <a:r>
              <a:rPr sz="1200" spc="-7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назначения:</a:t>
            </a:r>
            <a:r>
              <a:rPr sz="1200" spc="-2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a:spcBef>
                <a:spcPts val="695"/>
              </a:spcBef>
              <a:tabLst>
                <a:tab pos="1807210" algn="l"/>
              </a:tabLst>
            </a:pPr>
            <a:r>
              <a:rPr sz="1200" spc="-5" dirty="0">
                <a:solidFill>
                  <a:prstClr val="black"/>
                </a:solidFill>
                <a:latin typeface="Liberation Sans Narrow"/>
                <a:cs typeface="Liberation Sans Narrow"/>
              </a:rPr>
              <a:t>Грузоотправитель:</a:t>
            </a:r>
            <a:r>
              <a:rPr sz="1200" spc="-35"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a:spcBef>
                <a:spcPts val="695"/>
              </a:spcBef>
              <a:tabLst>
                <a:tab pos="1676400" algn="l"/>
                <a:tab pos="3851275" algn="l"/>
              </a:tabLst>
            </a:pPr>
            <a:r>
              <a:rPr sz="1200" u="sng" spc="-300" dirty="0">
                <a:solidFill>
                  <a:prstClr val="black"/>
                </a:solidFill>
                <a:uFill>
                  <a:solidFill>
                    <a:srgbClr val="000000"/>
                  </a:solidFill>
                </a:uFill>
                <a:latin typeface="Times New Roman"/>
                <a:cs typeface="Times New Roman"/>
              </a:rPr>
              <a:t> </a:t>
            </a:r>
            <a:r>
              <a:rPr sz="1200" b="1" u="sng" spc="-5" dirty="0">
                <a:solidFill>
                  <a:prstClr val="black"/>
                </a:solidFill>
                <a:uFill>
                  <a:solidFill>
                    <a:srgbClr val="000000"/>
                  </a:solidFill>
                </a:uFill>
                <a:latin typeface="Liberation Sans Narrow"/>
                <a:cs typeface="Liberation Sans Narrow"/>
              </a:rPr>
              <a:t>Ящик/контейнер </a:t>
            </a:r>
            <a:r>
              <a:rPr sz="1200" b="1" u="sng" dirty="0">
                <a:solidFill>
                  <a:prstClr val="black"/>
                </a:solidFill>
                <a:uFill>
                  <a:solidFill>
                    <a:srgbClr val="000000"/>
                  </a:solidFill>
                </a:uFill>
                <a:latin typeface="Liberation Sans Narrow"/>
                <a:cs typeface="Liberation Sans Narrow"/>
              </a:rPr>
              <a:t>N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всего</a:t>
            </a:r>
            <a:r>
              <a:rPr sz="1200" spc="-3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ящиков/контейнеров</a:t>
            </a:r>
            <a:r>
              <a:rPr sz="1200" spc="-3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a:spcBef>
                <a:spcPts val="710"/>
              </a:spcBef>
              <a:tabLst>
                <a:tab pos="2647950" algn="l"/>
              </a:tabLst>
            </a:pPr>
            <a:r>
              <a:rPr sz="1200" spc="-5" dirty="0">
                <a:solidFill>
                  <a:prstClr val="black"/>
                </a:solidFill>
                <a:latin typeface="Liberation Sans Narrow"/>
                <a:cs typeface="Liberation Sans Narrow"/>
              </a:rPr>
              <a:t>Размеры </a:t>
            </a:r>
            <a:r>
              <a:rPr sz="1200" dirty="0">
                <a:solidFill>
                  <a:prstClr val="black"/>
                </a:solidFill>
                <a:latin typeface="Liberation Sans Narrow"/>
                <a:cs typeface="Liberation Sans Narrow"/>
              </a:rPr>
              <a:t>(высота, </a:t>
            </a:r>
            <a:r>
              <a:rPr sz="1200" spc="-5" dirty="0">
                <a:solidFill>
                  <a:prstClr val="black"/>
                </a:solidFill>
                <a:latin typeface="Liberation Sans Narrow"/>
                <a:cs typeface="Liberation Sans Narrow"/>
              </a:rPr>
              <a:t>длина,</a:t>
            </a:r>
            <a:r>
              <a:rPr sz="1200" spc="-3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ширина)</a:t>
            </a:r>
            <a:r>
              <a:rPr sz="1200" spc="-15"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endParaRPr sz="1200">
              <a:solidFill>
                <a:prstClr val="black"/>
              </a:solidFill>
              <a:latin typeface="Times New Roman"/>
              <a:cs typeface="Times New Roman"/>
            </a:endParaRPr>
          </a:p>
          <a:p>
            <a:pPr marL="12700" marR="4821555">
              <a:lnSpc>
                <a:spcPts val="2140"/>
              </a:lnSpc>
              <a:spcBef>
                <a:spcPts val="180"/>
              </a:spcBef>
              <a:tabLst>
                <a:tab pos="1068705" algn="l"/>
              </a:tabLst>
            </a:pPr>
            <a:r>
              <a:rPr sz="1200" dirty="0">
                <a:solidFill>
                  <a:prstClr val="black"/>
                </a:solidFill>
                <a:latin typeface="Liberation Sans Narrow"/>
                <a:cs typeface="Liberation Sans Narrow"/>
              </a:rPr>
              <a:t>Вес</a:t>
            </a:r>
            <a:r>
              <a:rPr sz="1200" spc="-5" dirty="0">
                <a:solidFill>
                  <a:prstClr val="black"/>
                </a:solidFill>
                <a:latin typeface="Liberation Sans Narrow"/>
                <a:cs typeface="Liberation Sans Narrow"/>
              </a:rPr>
              <a:t> </a:t>
            </a:r>
            <a:r>
              <a:rPr sz="1200" dirty="0">
                <a:solidFill>
                  <a:prstClr val="black"/>
                </a:solidFill>
                <a:latin typeface="Liberation Sans Narrow"/>
                <a:cs typeface="Liberation Sans Narrow"/>
              </a:rPr>
              <a:t>брутто</a:t>
            </a:r>
            <a:r>
              <a:rPr sz="1200" u="sng" dirty="0">
                <a:solidFill>
                  <a:prstClr val="black"/>
                </a:solidFill>
                <a:uFill>
                  <a:solidFill>
                    <a:srgbClr val="000000"/>
                  </a:solidFill>
                </a:uFill>
                <a:latin typeface="Liberation Sans Narrow"/>
                <a:cs typeface="Liberation Sans Narrow"/>
              </a:rPr>
              <a:t> 	</a:t>
            </a:r>
            <a:r>
              <a:rPr sz="1200" spc="-5" dirty="0">
                <a:solidFill>
                  <a:prstClr val="black"/>
                </a:solidFill>
                <a:latin typeface="Liberation Sans Narrow"/>
                <a:cs typeface="Liberation Sans Narrow"/>
              </a:rPr>
              <a:t>кг  </a:t>
            </a:r>
            <a:r>
              <a:rPr sz="1200" dirty="0">
                <a:solidFill>
                  <a:prstClr val="black"/>
                </a:solidFill>
                <a:latin typeface="Liberation Sans Narrow"/>
                <a:cs typeface="Liberation Sans Narrow"/>
              </a:rPr>
              <a:t>Вес</a:t>
            </a:r>
            <a:r>
              <a:rPr sz="1200" spc="-5" dirty="0">
                <a:solidFill>
                  <a:prstClr val="black"/>
                </a:solidFill>
                <a:latin typeface="Liberation Sans Narrow"/>
                <a:cs typeface="Liberation Sans Narrow"/>
              </a:rPr>
              <a:t> </a:t>
            </a:r>
            <a:r>
              <a:rPr sz="1200" dirty="0">
                <a:solidFill>
                  <a:prstClr val="black"/>
                </a:solidFill>
                <a:latin typeface="Liberation Sans Narrow"/>
                <a:cs typeface="Liberation Sans Narrow"/>
              </a:rPr>
              <a:t>нетто</a:t>
            </a:r>
            <a:r>
              <a:rPr sz="1200" spc="-20" dirty="0">
                <a:solidFill>
                  <a:prstClr val="black"/>
                </a:solidFill>
                <a:latin typeface="Liberation Sans Narrow"/>
                <a:cs typeface="Liberation Sans Narrow"/>
              </a:rPr>
              <a:t> </a:t>
            </a:r>
            <a:r>
              <a:rPr sz="1200" u="sng" dirty="0">
                <a:solidFill>
                  <a:prstClr val="black"/>
                </a:solidFill>
                <a:uFill>
                  <a:solidFill>
                    <a:srgbClr val="000000"/>
                  </a:solidFill>
                </a:uFill>
                <a:latin typeface="Times New Roman"/>
                <a:cs typeface="Times New Roman"/>
              </a:rPr>
              <a:t> 	</a:t>
            </a:r>
            <a:r>
              <a:rPr sz="1200" u="sng" spc="-270" dirty="0">
                <a:solidFill>
                  <a:prstClr val="black"/>
                </a:solidFill>
                <a:uFill>
                  <a:solidFill>
                    <a:srgbClr val="000000"/>
                  </a:solidFill>
                </a:uFill>
                <a:latin typeface="Times New Roman"/>
                <a:cs typeface="Times New Roman"/>
              </a:rPr>
              <a:t> </a:t>
            </a:r>
            <a:r>
              <a:rPr sz="1200" spc="-5" dirty="0">
                <a:solidFill>
                  <a:prstClr val="black"/>
                </a:solidFill>
                <a:latin typeface="Liberation Sans Narrow"/>
                <a:cs typeface="Liberation Sans Narrow"/>
              </a:rPr>
              <a:t>кг.</a:t>
            </a:r>
            <a:endParaRPr sz="1200">
              <a:solidFill>
                <a:prstClr val="black"/>
              </a:solidFill>
              <a:latin typeface="Liberation Sans Narrow"/>
              <a:cs typeface="Liberation Sans Narrow"/>
            </a:endParaRPr>
          </a:p>
          <a:p>
            <a:pPr marL="12700" marR="88900" algn="just">
              <a:spcBef>
                <a:spcPts val="520"/>
              </a:spcBef>
            </a:pPr>
            <a:r>
              <a:rPr sz="1200" dirty="0">
                <a:solidFill>
                  <a:prstClr val="black"/>
                </a:solidFill>
                <a:latin typeface="Liberation Sans Narrow"/>
                <a:cs typeface="Liberation Sans Narrow"/>
              </a:rPr>
              <a:t>4.4. </a:t>
            </a:r>
            <a:r>
              <a:rPr sz="1200" spc="-5" dirty="0">
                <a:solidFill>
                  <a:prstClr val="black"/>
                </a:solidFill>
                <a:latin typeface="Liberation Sans Narrow"/>
                <a:cs typeface="Liberation Sans Narrow"/>
              </a:rPr>
              <a:t>Каждый ящик/контейнер </a:t>
            </a:r>
            <a:r>
              <a:rPr sz="1200" dirty="0">
                <a:solidFill>
                  <a:prstClr val="black"/>
                </a:solidFill>
                <a:latin typeface="Liberation Sans Narrow"/>
                <a:cs typeface="Liberation Sans Narrow"/>
              </a:rPr>
              <a:t>должны </a:t>
            </a:r>
            <a:r>
              <a:rPr sz="1200" spc="-5" dirty="0">
                <a:solidFill>
                  <a:prstClr val="black"/>
                </a:solidFill>
                <a:latin typeface="Liberation Sans Narrow"/>
                <a:cs typeface="Liberation Sans Narrow"/>
              </a:rPr>
              <a:t>сопровождать </a:t>
            </a:r>
            <a:r>
              <a:rPr sz="1200" dirty="0">
                <a:solidFill>
                  <a:prstClr val="black"/>
                </a:solidFill>
                <a:latin typeface="Liberation Sans Narrow"/>
                <a:cs typeface="Liberation Sans Narrow"/>
              </a:rPr>
              <a:t>два </a:t>
            </a:r>
            <a:r>
              <a:rPr sz="1200" spc="-5" dirty="0">
                <a:solidFill>
                  <a:prstClr val="black"/>
                </a:solidFill>
                <a:latin typeface="Liberation Sans Narrow"/>
                <a:cs typeface="Liberation Sans Narrow"/>
              </a:rPr>
              <a:t>экземпляра упаковочного листа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описанием  </a:t>
            </a:r>
            <a:r>
              <a:rPr sz="1200" dirty="0">
                <a:solidFill>
                  <a:prstClr val="black"/>
                </a:solidFill>
                <a:latin typeface="Liberation Sans Narrow"/>
                <a:cs typeface="Liberation Sans Narrow"/>
              </a:rPr>
              <a:t>Товара, </a:t>
            </a:r>
            <a:r>
              <a:rPr sz="1200" spc="-5" dirty="0">
                <a:solidFill>
                  <a:prstClr val="black"/>
                </a:solidFill>
                <a:latin typeface="Liberation Sans Narrow"/>
                <a:cs typeface="Liberation Sans Narrow"/>
              </a:rPr>
              <a:t>указанием веса </a:t>
            </a:r>
            <a:r>
              <a:rPr sz="1200" dirty="0">
                <a:solidFill>
                  <a:prstClr val="black"/>
                </a:solidFill>
                <a:latin typeface="Liberation Sans Narrow"/>
                <a:cs typeface="Liberation Sans Narrow"/>
              </a:rPr>
              <a:t>нетто, </a:t>
            </a:r>
            <a:r>
              <a:rPr sz="1200" spc="-5" dirty="0">
                <a:solidFill>
                  <a:prstClr val="black"/>
                </a:solidFill>
                <a:latin typeface="Liberation Sans Narrow"/>
                <a:cs typeface="Liberation Sans Narrow"/>
              </a:rPr>
              <a:t>веса брутто, количества </a:t>
            </a:r>
            <a:r>
              <a:rPr sz="1200" dirty="0">
                <a:solidFill>
                  <a:prstClr val="black"/>
                </a:solidFill>
                <a:latin typeface="Liberation Sans Narrow"/>
                <a:cs typeface="Liberation Sans Narrow"/>
              </a:rPr>
              <a:t>Товара, </a:t>
            </a:r>
            <a:r>
              <a:rPr sz="1200" spc="-5" dirty="0">
                <a:solidFill>
                  <a:prstClr val="black"/>
                </a:solidFill>
                <a:latin typeface="Liberation Sans Narrow"/>
                <a:cs typeface="Liberation Sans Narrow"/>
              </a:rPr>
              <a:t>указанием номера </a:t>
            </a:r>
            <a:r>
              <a:rPr sz="1200" dirty="0">
                <a:solidFill>
                  <a:prstClr val="black"/>
                </a:solidFill>
                <a:latin typeface="Liberation Sans Narrow"/>
                <a:cs typeface="Liberation Sans Narrow"/>
              </a:rPr>
              <a:t>и даты Контракта  (далее - </a:t>
            </a:r>
            <a:r>
              <a:rPr sz="1200" spc="-5" dirty="0">
                <a:solidFill>
                  <a:prstClr val="black"/>
                </a:solidFill>
                <a:latin typeface="Liberation Sans Narrow"/>
                <a:cs typeface="Liberation Sans Narrow"/>
              </a:rPr>
              <a:t>Упаковочный</a:t>
            </a:r>
            <a:r>
              <a:rPr sz="1200" spc="-1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лист).</a:t>
            </a:r>
            <a:endParaRPr sz="1200">
              <a:solidFill>
                <a:prstClr val="black"/>
              </a:solidFill>
              <a:latin typeface="Liberation Sans Narrow"/>
              <a:cs typeface="Liberation Sans Narrow"/>
            </a:endParaRPr>
          </a:p>
          <a:p>
            <a:pPr marL="12700" marR="5080">
              <a:spcBef>
                <a:spcPts val="695"/>
              </a:spcBef>
            </a:pPr>
            <a:r>
              <a:rPr sz="1200" spc="-5" dirty="0">
                <a:solidFill>
                  <a:prstClr val="black"/>
                </a:solidFill>
                <a:latin typeface="Liberation Sans Narrow"/>
                <a:cs typeface="Liberation Sans Narrow"/>
              </a:rPr>
              <a:t>Один Упаковочный лист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приложением документов, предусмотренных пунктом </a:t>
            </a:r>
            <a:r>
              <a:rPr sz="1200" dirty="0">
                <a:solidFill>
                  <a:prstClr val="black"/>
                </a:solidFill>
                <a:latin typeface="Liberation Sans Narrow"/>
                <a:cs typeface="Liberation Sans Narrow"/>
              </a:rPr>
              <a:t>5.3 Контракта, должен  </a:t>
            </a:r>
            <a:r>
              <a:rPr sz="1200" spc="-5" dirty="0">
                <a:solidFill>
                  <a:prstClr val="black"/>
                </a:solidFill>
                <a:latin typeface="Liberation Sans Narrow"/>
                <a:cs typeface="Liberation Sans Narrow"/>
              </a:rPr>
              <a:t>находиться внутри ящика/контейнера, другой </a:t>
            </a:r>
            <a:r>
              <a:rPr sz="120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крепиться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внешней стороны ящика/контейнера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водонепроницаемом</a:t>
            </a:r>
            <a:r>
              <a:rPr sz="1200" spc="-20" dirty="0">
                <a:solidFill>
                  <a:prstClr val="black"/>
                </a:solidFill>
                <a:latin typeface="Liberation Sans Narrow"/>
                <a:cs typeface="Liberation Sans Narrow"/>
              </a:rPr>
              <a:t> </a:t>
            </a:r>
            <a:r>
              <a:rPr sz="1200" dirty="0">
                <a:solidFill>
                  <a:prstClr val="black"/>
                </a:solidFill>
                <a:latin typeface="Liberation Sans Narrow"/>
                <a:cs typeface="Liberation Sans Narrow"/>
              </a:rPr>
              <a:t>конверте.</a:t>
            </a:r>
            <a:endParaRPr sz="1200">
              <a:solidFill>
                <a:prstClr val="black"/>
              </a:solidFill>
              <a:latin typeface="Liberation Sans Narrow"/>
              <a:cs typeface="Liberation Sans Narrow"/>
            </a:endParaRPr>
          </a:p>
        </p:txBody>
      </p:sp>
      <p:sp>
        <p:nvSpPr>
          <p:cNvPr id="5" name="object 5"/>
          <p:cNvSpPr txBox="1"/>
          <p:nvPr/>
        </p:nvSpPr>
        <p:spPr>
          <a:xfrm>
            <a:off x="7380351" y="1989137"/>
            <a:ext cx="1641475" cy="646430"/>
          </a:xfrm>
          <a:prstGeom prst="rect">
            <a:avLst/>
          </a:prstGeom>
          <a:ln w="25400">
            <a:solidFill>
              <a:srgbClr val="DC5823"/>
            </a:solidFill>
          </a:ln>
        </p:spPr>
        <p:txBody>
          <a:bodyPr vert="horz" wrap="square" lIns="0" tIns="43180" rIns="0" bIns="0" rtlCol="0">
            <a:spAutoFit/>
          </a:bodyPr>
          <a:lstStyle/>
          <a:p>
            <a:pPr marL="92075">
              <a:spcBef>
                <a:spcPts val="340"/>
              </a:spcBef>
            </a:pPr>
            <a:r>
              <a:rPr sz="1200" i="1" spc="-5" dirty="0">
                <a:solidFill>
                  <a:prstClr val="black"/>
                </a:solidFill>
                <a:latin typeface="Liberation Sans Narrow"/>
                <a:cs typeface="Liberation Sans Narrow"/>
              </a:rPr>
              <a:t>На упаковке</a:t>
            </a:r>
            <a:endParaRPr sz="1200">
              <a:solidFill>
                <a:prstClr val="black"/>
              </a:solidFill>
              <a:latin typeface="Liberation Sans Narrow"/>
              <a:cs typeface="Liberation Sans Narrow"/>
            </a:endParaRPr>
          </a:p>
          <a:p>
            <a:pPr marL="92075" marR="196850"/>
            <a:r>
              <a:rPr sz="1200" i="1" spc="-5" dirty="0">
                <a:solidFill>
                  <a:prstClr val="black"/>
                </a:solidFill>
                <a:latin typeface="Liberation Sans Narrow"/>
                <a:cs typeface="Liberation Sans Narrow"/>
              </a:rPr>
              <a:t>обязательно указание  </a:t>
            </a:r>
            <a:r>
              <a:rPr sz="1200" i="1" dirty="0">
                <a:solidFill>
                  <a:prstClr val="black"/>
                </a:solidFill>
                <a:latin typeface="Liberation Sans Narrow"/>
                <a:cs typeface="Liberation Sans Narrow"/>
              </a:rPr>
              <a:t>номера</a:t>
            </a:r>
            <a:r>
              <a:rPr sz="1200" i="1" spc="-25" dirty="0">
                <a:solidFill>
                  <a:prstClr val="black"/>
                </a:solidFill>
                <a:latin typeface="Liberation Sans Narrow"/>
                <a:cs typeface="Liberation Sans Narrow"/>
              </a:rPr>
              <a:t> </a:t>
            </a:r>
            <a:r>
              <a:rPr sz="1200" i="1" spc="-5" dirty="0">
                <a:solidFill>
                  <a:prstClr val="black"/>
                </a:solidFill>
                <a:latin typeface="Liberation Sans Narrow"/>
                <a:cs typeface="Liberation Sans Narrow"/>
              </a:rPr>
              <a:t>контракта</a:t>
            </a:r>
            <a:endParaRPr sz="1200">
              <a:solidFill>
                <a:prstClr val="black"/>
              </a:solidFill>
              <a:latin typeface="Liberation Sans Narrow"/>
              <a:cs typeface="Liberation Sans Narrow"/>
            </a:endParaRPr>
          </a:p>
        </p:txBody>
      </p:sp>
      <p:sp>
        <p:nvSpPr>
          <p:cNvPr id="6" name="object 6"/>
          <p:cNvSpPr/>
          <p:nvPr/>
        </p:nvSpPr>
        <p:spPr>
          <a:xfrm>
            <a:off x="6084823" y="2252091"/>
            <a:ext cx="1296035" cy="118110"/>
          </a:xfrm>
          <a:custGeom>
            <a:avLst/>
            <a:gdLst/>
            <a:ahLst/>
            <a:cxnLst/>
            <a:rect l="l" t="t" r="r" b="b"/>
            <a:pathLst>
              <a:path w="1296034" h="118110">
                <a:moveTo>
                  <a:pt x="100837" y="0"/>
                </a:moveTo>
                <a:lnTo>
                  <a:pt x="0" y="59309"/>
                </a:lnTo>
                <a:lnTo>
                  <a:pt x="95250" y="114426"/>
                </a:lnTo>
                <a:lnTo>
                  <a:pt x="101346" y="117856"/>
                </a:lnTo>
                <a:lnTo>
                  <a:pt x="109092" y="115824"/>
                </a:lnTo>
                <a:lnTo>
                  <a:pt x="112522" y="109728"/>
                </a:lnTo>
                <a:lnTo>
                  <a:pt x="116077" y="103632"/>
                </a:lnTo>
                <a:lnTo>
                  <a:pt x="114046" y="95885"/>
                </a:lnTo>
                <a:lnTo>
                  <a:pt x="72536" y="71882"/>
                </a:lnTo>
                <a:lnTo>
                  <a:pt x="25273" y="71882"/>
                </a:lnTo>
                <a:lnTo>
                  <a:pt x="25146" y="46482"/>
                </a:lnTo>
                <a:lnTo>
                  <a:pt x="72116" y="46308"/>
                </a:lnTo>
                <a:lnTo>
                  <a:pt x="113791" y="21844"/>
                </a:lnTo>
                <a:lnTo>
                  <a:pt x="115697" y="14097"/>
                </a:lnTo>
                <a:lnTo>
                  <a:pt x="112140" y="8000"/>
                </a:lnTo>
                <a:lnTo>
                  <a:pt x="108585" y="2032"/>
                </a:lnTo>
                <a:lnTo>
                  <a:pt x="100837" y="0"/>
                </a:lnTo>
                <a:close/>
              </a:path>
              <a:path w="1296034" h="118110">
                <a:moveTo>
                  <a:pt x="72116" y="46308"/>
                </a:moveTo>
                <a:lnTo>
                  <a:pt x="25146" y="46482"/>
                </a:lnTo>
                <a:lnTo>
                  <a:pt x="25273" y="71882"/>
                </a:lnTo>
                <a:lnTo>
                  <a:pt x="72235" y="71708"/>
                </a:lnTo>
                <a:lnTo>
                  <a:pt x="69456" y="70104"/>
                </a:lnTo>
                <a:lnTo>
                  <a:pt x="31623" y="70104"/>
                </a:lnTo>
                <a:lnTo>
                  <a:pt x="31623" y="48260"/>
                </a:lnTo>
                <a:lnTo>
                  <a:pt x="68795" y="48260"/>
                </a:lnTo>
                <a:lnTo>
                  <a:pt x="72116" y="46308"/>
                </a:lnTo>
                <a:close/>
              </a:path>
              <a:path w="1296034" h="118110">
                <a:moveTo>
                  <a:pt x="72235" y="71708"/>
                </a:moveTo>
                <a:lnTo>
                  <a:pt x="25273" y="71882"/>
                </a:lnTo>
                <a:lnTo>
                  <a:pt x="72536" y="71882"/>
                </a:lnTo>
                <a:lnTo>
                  <a:pt x="72235" y="71708"/>
                </a:lnTo>
                <a:close/>
              </a:path>
              <a:path w="1296034" h="118110">
                <a:moveTo>
                  <a:pt x="1295400" y="41783"/>
                </a:moveTo>
                <a:lnTo>
                  <a:pt x="72116" y="46308"/>
                </a:lnTo>
                <a:lnTo>
                  <a:pt x="50372" y="59085"/>
                </a:lnTo>
                <a:lnTo>
                  <a:pt x="72235" y="71708"/>
                </a:lnTo>
                <a:lnTo>
                  <a:pt x="1295527" y="67183"/>
                </a:lnTo>
                <a:lnTo>
                  <a:pt x="1295400" y="41783"/>
                </a:lnTo>
                <a:close/>
              </a:path>
              <a:path w="1296034" h="118110">
                <a:moveTo>
                  <a:pt x="31623" y="48260"/>
                </a:moveTo>
                <a:lnTo>
                  <a:pt x="31623" y="70104"/>
                </a:lnTo>
                <a:lnTo>
                  <a:pt x="50372" y="59085"/>
                </a:lnTo>
                <a:lnTo>
                  <a:pt x="31623" y="48260"/>
                </a:lnTo>
                <a:close/>
              </a:path>
              <a:path w="1296034" h="118110">
                <a:moveTo>
                  <a:pt x="50372" y="59085"/>
                </a:moveTo>
                <a:lnTo>
                  <a:pt x="31623" y="70104"/>
                </a:lnTo>
                <a:lnTo>
                  <a:pt x="69456" y="70104"/>
                </a:lnTo>
                <a:lnTo>
                  <a:pt x="50372" y="59085"/>
                </a:lnTo>
                <a:close/>
              </a:path>
              <a:path w="1296034" h="118110">
                <a:moveTo>
                  <a:pt x="68795" y="48260"/>
                </a:moveTo>
                <a:lnTo>
                  <a:pt x="31623" y="48260"/>
                </a:lnTo>
                <a:lnTo>
                  <a:pt x="50372" y="59085"/>
                </a:lnTo>
                <a:lnTo>
                  <a:pt x="68795" y="48260"/>
                </a:lnTo>
                <a:close/>
              </a:path>
            </a:pathLst>
          </a:custGeom>
          <a:solidFill>
            <a:srgbClr val="DC5823"/>
          </a:solidFill>
        </p:spPr>
        <p:txBody>
          <a:bodyPr wrap="square" lIns="0" tIns="0" rIns="0" bIns="0" rtlCol="0"/>
          <a:lstStyle/>
          <a:p>
            <a:endParaRPr>
              <a:solidFill>
                <a:prstClr val="black"/>
              </a:solidFill>
            </a:endParaRPr>
          </a:p>
        </p:txBody>
      </p:sp>
      <p:sp>
        <p:nvSpPr>
          <p:cNvPr id="7" name="object 7"/>
          <p:cNvSpPr txBox="1"/>
          <p:nvPr/>
        </p:nvSpPr>
        <p:spPr>
          <a:xfrm>
            <a:off x="7369175" y="4005262"/>
            <a:ext cx="1641475" cy="2492375"/>
          </a:xfrm>
          <a:prstGeom prst="rect">
            <a:avLst/>
          </a:prstGeom>
          <a:ln w="25400">
            <a:solidFill>
              <a:srgbClr val="DC5823"/>
            </a:solidFill>
          </a:ln>
        </p:spPr>
        <p:txBody>
          <a:bodyPr vert="horz" wrap="square" lIns="0" tIns="43815" rIns="0" bIns="0" rtlCol="0">
            <a:spAutoFit/>
          </a:bodyPr>
          <a:lstStyle/>
          <a:p>
            <a:pPr marL="92075" marR="168910">
              <a:spcBef>
                <a:spcPts val="345"/>
              </a:spcBef>
            </a:pPr>
            <a:r>
              <a:rPr sz="1200" i="1" spc="-5" dirty="0">
                <a:solidFill>
                  <a:prstClr val="black"/>
                </a:solidFill>
                <a:latin typeface="Liberation Sans Narrow"/>
                <a:cs typeface="Liberation Sans Narrow"/>
              </a:rPr>
              <a:t>Согласно </a:t>
            </a:r>
            <a:r>
              <a:rPr sz="1200" i="1" dirty="0">
                <a:solidFill>
                  <a:prstClr val="black"/>
                </a:solidFill>
                <a:latin typeface="Liberation Sans Narrow"/>
                <a:cs typeface="Liberation Sans Narrow"/>
              </a:rPr>
              <a:t>позиции  </a:t>
            </a:r>
            <a:r>
              <a:rPr sz="1200" i="1" spc="-5" dirty="0">
                <a:solidFill>
                  <a:prstClr val="black"/>
                </a:solidFill>
                <a:latin typeface="Liberation Sans Narrow"/>
                <a:cs typeface="Liberation Sans Narrow"/>
              </a:rPr>
              <a:t>Минздрава (письмо </a:t>
            </a:r>
            <a:r>
              <a:rPr sz="1200" i="1" dirty="0">
                <a:solidFill>
                  <a:prstClr val="black"/>
                </a:solidFill>
                <a:latin typeface="Liberation Sans Narrow"/>
                <a:cs typeface="Liberation Sans Narrow"/>
              </a:rPr>
              <a:t>от  14.02.2018 №</a:t>
            </a:r>
            <a:r>
              <a:rPr sz="1200" i="1" spc="-85" dirty="0">
                <a:solidFill>
                  <a:prstClr val="black"/>
                </a:solidFill>
                <a:latin typeface="Liberation Sans Narrow"/>
                <a:cs typeface="Liberation Sans Narrow"/>
              </a:rPr>
              <a:t> </a:t>
            </a:r>
            <a:r>
              <a:rPr sz="1200" i="1" dirty="0">
                <a:solidFill>
                  <a:prstClr val="black"/>
                </a:solidFill>
                <a:latin typeface="Liberation Sans Narrow"/>
                <a:cs typeface="Liberation Sans Narrow"/>
              </a:rPr>
              <a:t>418/25-5)</a:t>
            </a:r>
            <a:endParaRPr sz="1200">
              <a:solidFill>
                <a:prstClr val="black"/>
              </a:solidFill>
              <a:latin typeface="Liberation Sans Narrow"/>
              <a:cs typeface="Liberation Sans Narrow"/>
            </a:endParaRPr>
          </a:p>
          <a:p>
            <a:pPr marL="92075" marR="96520"/>
            <a:r>
              <a:rPr sz="1200" i="1" spc="-5" dirty="0">
                <a:solidFill>
                  <a:prstClr val="black"/>
                </a:solidFill>
                <a:latin typeface="Liberation Sans Narrow"/>
                <a:cs typeface="Liberation Sans Narrow"/>
              </a:rPr>
              <a:t>требование </a:t>
            </a:r>
            <a:r>
              <a:rPr sz="1200" i="1" dirty="0">
                <a:solidFill>
                  <a:prstClr val="black"/>
                </a:solidFill>
                <a:latin typeface="Liberation Sans Narrow"/>
                <a:cs typeface="Liberation Sans Narrow"/>
              </a:rPr>
              <a:t>к </a:t>
            </a:r>
            <a:r>
              <a:rPr sz="1200" i="1" spc="-5" dirty="0">
                <a:solidFill>
                  <a:prstClr val="black"/>
                </a:solidFill>
                <a:latin typeface="Liberation Sans Narrow"/>
                <a:cs typeface="Liberation Sans Narrow"/>
              </a:rPr>
              <a:t>упаковке  </a:t>
            </a:r>
            <a:r>
              <a:rPr sz="1200" i="1" dirty="0">
                <a:solidFill>
                  <a:prstClr val="black"/>
                </a:solidFill>
                <a:latin typeface="Liberation Sans Narrow"/>
                <a:cs typeface="Liberation Sans Narrow"/>
              </a:rPr>
              <a:t>в ящиках </a:t>
            </a:r>
            <a:r>
              <a:rPr sz="1200" i="1" spc="-5" dirty="0">
                <a:solidFill>
                  <a:prstClr val="black"/>
                </a:solidFill>
                <a:latin typeface="Liberation Sans Narrow"/>
                <a:cs typeface="Liberation Sans Narrow"/>
              </a:rPr>
              <a:t>(контейнерах)  касается только этапа  транспортировки.</a:t>
            </a:r>
            <a:endParaRPr sz="1200">
              <a:solidFill>
                <a:prstClr val="black"/>
              </a:solidFill>
              <a:latin typeface="Liberation Sans Narrow"/>
              <a:cs typeface="Liberation Sans Narrow"/>
            </a:endParaRPr>
          </a:p>
          <a:p>
            <a:pPr marL="92075" marR="109220"/>
            <a:r>
              <a:rPr sz="1200" i="1" dirty="0">
                <a:solidFill>
                  <a:prstClr val="black"/>
                </a:solidFill>
                <a:latin typeface="Liberation Sans Narrow"/>
                <a:cs typeface="Liberation Sans Narrow"/>
              </a:rPr>
              <a:t>Сами </a:t>
            </a:r>
            <a:r>
              <a:rPr sz="1200" i="1" spc="-5" dirty="0">
                <a:solidFill>
                  <a:prstClr val="black"/>
                </a:solidFill>
                <a:latin typeface="Liberation Sans Narrow"/>
                <a:cs typeface="Liberation Sans Narrow"/>
              </a:rPr>
              <a:t>лекарственные  средства должны быть  упакованы </a:t>
            </a:r>
            <a:r>
              <a:rPr sz="1200" i="1" dirty="0">
                <a:solidFill>
                  <a:prstClr val="black"/>
                </a:solidFill>
                <a:latin typeface="Liberation Sans Narrow"/>
                <a:cs typeface="Liberation Sans Narrow"/>
              </a:rPr>
              <a:t>в  </a:t>
            </a:r>
            <a:r>
              <a:rPr sz="1200" i="1" spc="-5" dirty="0">
                <a:solidFill>
                  <a:prstClr val="black"/>
                </a:solidFill>
                <a:latin typeface="Liberation Sans Narrow"/>
                <a:cs typeface="Liberation Sans Narrow"/>
              </a:rPr>
              <a:t>соответствии </a:t>
            </a:r>
            <a:r>
              <a:rPr sz="1200" i="1" dirty="0">
                <a:solidFill>
                  <a:prstClr val="black"/>
                </a:solidFill>
                <a:latin typeface="Liberation Sans Narrow"/>
                <a:cs typeface="Liberation Sans Narrow"/>
              </a:rPr>
              <a:t>с  </a:t>
            </a:r>
            <a:r>
              <a:rPr sz="1200" i="1" spc="-5" dirty="0">
                <a:solidFill>
                  <a:prstClr val="black"/>
                </a:solidFill>
                <a:latin typeface="Liberation Sans Narrow"/>
                <a:cs typeface="Liberation Sans Narrow"/>
              </a:rPr>
              <a:t>отраслевыми  стандартами.</a:t>
            </a:r>
            <a:endParaRPr sz="1200">
              <a:solidFill>
                <a:prstClr val="black"/>
              </a:solidFill>
              <a:latin typeface="Liberation Sans Narrow"/>
              <a:cs typeface="Liberation Sans Narrow"/>
            </a:endParaRPr>
          </a:p>
        </p:txBody>
      </p:sp>
      <p:sp>
        <p:nvSpPr>
          <p:cNvPr id="8" name="object 8"/>
          <p:cNvSpPr/>
          <p:nvPr/>
        </p:nvSpPr>
        <p:spPr>
          <a:xfrm>
            <a:off x="6073775" y="4268342"/>
            <a:ext cx="1295400" cy="118110"/>
          </a:xfrm>
          <a:custGeom>
            <a:avLst/>
            <a:gdLst/>
            <a:ahLst/>
            <a:cxnLst/>
            <a:rect l="l" t="t" r="r" b="b"/>
            <a:pathLst>
              <a:path w="1295400" h="118110">
                <a:moveTo>
                  <a:pt x="100837" y="0"/>
                </a:moveTo>
                <a:lnTo>
                  <a:pt x="0" y="59181"/>
                </a:lnTo>
                <a:lnTo>
                  <a:pt x="101091" y="117855"/>
                </a:lnTo>
                <a:lnTo>
                  <a:pt x="108965" y="115823"/>
                </a:lnTo>
                <a:lnTo>
                  <a:pt x="112395" y="109727"/>
                </a:lnTo>
                <a:lnTo>
                  <a:pt x="115950" y="103631"/>
                </a:lnTo>
                <a:lnTo>
                  <a:pt x="113919" y="95884"/>
                </a:lnTo>
                <a:lnTo>
                  <a:pt x="107823" y="92455"/>
                </a:lnTo>
                <a:lnTo>
                  <a:pt x="72393" y="71881"/>
                </a:lnTo>
                <a:lnTo>
                  <a:pt x="25146" y="71881"/>
                </a:lnTo>
                <a:lnTo>
                  <a:pt x="25146" y="46354"/>
                </a:lnTo>
                <a:lnTo>
                  <a:pt x="72229" y="46242"/>
                </a:lnTo>
                <a:lnTo>
                  <a:pt x="113664" y="21843"/>
                </a:lnTo>
                <a:lnTo>
                  <a:pt x="115697" y="14096"/>
                </a:lnTo>
                <a:lnTo>
                  <a:pt x="112140" y="8000"/>
                </a:lnTo>
                <a:lnTo>
                  <a:pt x="108585" y="2031"/>
                </a:lnTo>
                <a:lnTo>
                  <a:pt x="100837" y="0"/>
                </a:lnTo>
                <a:close/>
              </a:path>
              <a:path w="1295400" h="118110">
                <a:moveTo>
                  <a:pt x="72229" y="46242"/>
                </a:moveTo>
                <a:lnTo>
                  <a:pt x="25146" y="46354"/>
                </a:lnTo>
                <a:lnTo>
                  <a:pt x="25146" y="71881"/>
                </a:lnTo>
                <a:lnTo>
                  <a:pt x="72190" y="71764"/>
                </a:lnTo>
                <a:lnTo>
                  <a:pt x="69331" y="70103"/>
                </a:lnTo>
                <a:lnTo>
                  <a:pt x="31623" y="70103"/>
                </a:lnTo>
                <a:lnTo>
                  <a:pt x="31496" y="48132"/>
                </a:lnTo>
                <a:lnTo>
                  <a:pt x="69011" y="48132"/>
                </a:lnTo>
                <a:lnTo>
                  <a:pt x="72229" y="46242"/>
                </a:lnTo>
                <a:close/>
              </a:path>
              <a:path w="1295400" h="118110">
                <a:moveTo>
                  <a:pt x="72190" y="71764"/>
                </a:moveTo>
                <a:lnTo>
                  <a:pt x="25146" y="71881"/>
                </a:lnTo>
                <a:lnTo>
                  <a:pt x="72393" y="71881"/>
                </a:lnTo>
                <a:lnTo>
                  <a:pt x="72190" y="71764"/>
                </a:lnTo>
                <a:close/>
              </a:path>
              <a:path w="1295400" h="118110">
                <a:moveTo>
                  <a:pt x="1295400" y="43306"/>
                </a:moveTo>
                <a:lnTo>
                  <a:pt x="72229" y="46242"/>
                </a:lnTo>
                <a:lnTo>
                  <a:pt x="50365" y="59090"/>
                </a:lnTo>
                <a:lnTo>
                  <a:pt x="72190" y="71764"/>
                </a:lnTo>
                <a:lnTo>
                  <a:pt x="1295400" y="68706"/>
                </a:lnTo>
                <a:lnTo>
                  <a:pt x="1295400" y="43306"/>
                </a:lnTo>
                <a:close/>
              </a:path>
              <a:path w="1295400" h="118110">
                <a:moveTo>
                  <a:pt x="31496" y="48132"/>
                </a:moveTo>
                <a:lnTo>
                  <a:pt x="31623" y="70103"/>
                </a:lnTo>
                <a:lnTo>
                  <a:pt x="50365" y="59090"/>
                </a:lnTo>
                <a:lnTo>
                  <a:pt x="31496" y="48132"/>
                </a:lnTo>
                <a:close/>
              </a:path>
              <a:path w="1295400" h="118110">
                <a:moveTo>
                  <a:pt x="50365" y="59090"/>
                </a:moveTo>
                <a:lnTo>
                  <a:pt x="31623" y="70103"/>
                </a:lnTo>
                <a:lnTo>
                  <a:pt x="69331" y="70103"/>
                </a:lnTo>
                <a:lnTo>
                  <a:pt x="50365" y="59090"/>
                </a:lnTo>
                <a:close/>
              </a:path>
              <a:path w="1295400" h="118110">
                <a:moveTo>
                  <a:pt x="69011" y="48132"/>
                </a:moveTo>
                <a:lnTo>
                  <a:pt x="31496" y="48132"/>
                </a:lnTo>
                <a:lnTo>
                  <a:pt x="50365" y="59090"/>
                </a:lnTo>
                <a:lnTo>
                  <a:pt x="69011" y="48132"/>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6319984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692" y="458165"/>
            <a:ext cx="4448175" cy="321242"/>
          </a:xfrm>
          <a:prstGeom prst="rect">
            <a:avLst/>
          </a:prstGeom>
        </p:spPr>
        <p:txBody>
          <a:bodyPr vert="horz" wrap="square" lIns="0" tIns="13335" rIns="0" bIns="0" rtlCol="0">
            <a:spAutoFit/>
          </a:bodyPr>
          <a:lstStyle/>
          <a:p>
            <a:pPr marL="12700">
              <a:lnSpc>
                <a:spcPct val="100000"/>
              </a:lnSpc>
              <a:spcBef>
                <a:spcPts val="105"/>
              </a:spcBef>
            </a:pPr>
            <a:r>
              <a:rPr lang="ru-RU" sz="2000" dirty="0" smtClean="0"/>
              <a:t>             </a:t>
            </a:r>
            <a:r>
              <a:rPr sz="2000" dirty="0" err="1" smtClean="0"/>
              <a:t>Поставка</a:t>
            </a:r>
            <a:r>
              <a:rPr sz="2000" dirty="0" smtClean="0"/>
              <a:t> </a:t>
            </a:r>
            <a:r>
              <a:rPr sz="2000" dirty="0"/>
              <a:t>товара. Раздел</a:t>
            </a:r>
            <a:r>
              <a:rPr sz="2000" spc="-105" dirty="0"/>
              <a:t> </a:t>
            </a:r>
            <a:r>
              <a:rPr sz="2000" dirty="0"/>
              <a:t>5</a:t>
            </a:r>
          </a:p>
        </p:txBody>
      </p:sp>
      <p:sp>
        <p:nvSpPr>
          <p:cNvPr id="3" name="object 3"/>
          <p:cNvSpPr/>
          <p:nvPr/>
        </p:nvSpPr>
        <p:spPr>
          <a:xfrm>
            <a:off x="612775" y="1600200"/>
            <a:ext cx="4391025" cy="3916679"/>
          </a:xfrm>
          <a:custGeom>
            <a:avLst/>
            <a:gdLst/>
            <a:ahLst/>
            <a:cxnLst/>
            <a:rect l="l" t="t" r="r" b="b"/>
            <a:pathLst>
              <a:path w="4391025" h="3916679">
                <a:moveTo>
                  <a:pt x="0" y="3916426"/>
                </a:moveTo>
                <a:lnTo>
                  <a:pt x="4391025" y="3916426"/>
                </a:lnTo>
                <a:lnTo>
                  <a:pt x="4391025" y="0"/>
                </a:lnTo>
                <a:lnTo>
                  <a:pt x="0" y="0"/>
                </a:lnTo>
                <a:lnTo>
                  <a:pt x="0" y="3916426"/>
                </a:lnTo>
                <a:close/>
              </a:path>
            </a:pathLst>
          </a:custGeom>
          <a:ln w="25399">
            <a:solidFill>
              <a:srgbClr val="797979"/>
            </a:solidFill>
          </a:ln>
        </p:spPr>
        <p:txBody>
          <a:bodyPr wrap="square" lIns="0" tIns="0" rIns="0" bIns="0" rtlCol="0"/>
          <a:lstStyle/>
          <a:p>
            <a:endParaRPr>
              <a:solidFill>
                <a:prstClr val="black"/>
              </a:solidFill>
            </a:endParaRPr>
          </a:p>
        </p:txBody>
      </p:sp>
      <p:sp>
        <p:nvSpPr>
          <p:cNvPr id="4" name="object 4"/>
          <p:cNvSpPr txBox="1"/>
          <p:nvPr/>
        </p:nvSpPr>
        <p:spPr>
          <a:xfrm>
            <a:off x="691692" y="1630426"/>
            <a:ext cx="4214495" cy="3579495"/>
          </a:xfrm>
          <a:prstGeom prst="rect">
            <a:avLst/>
          </a:prstGeom>
        </p:spPr>
        <p:txBody>
          <a:bodyPr vert="horz" wrap="square" lIns="0" tIns="12700" rIns="0" bIns="0" rtlCol="0">
            <a:spAutoFit/>
          </a:bodyPr>
          <a:lstStyle/>
          <a:p>
            <a:pPr marL="12700" marR="76835">
              <a:spcBef>
                <a:spcPts val="100"/>
              </a:spcBef>
            </a:pPr>
            <a:r>
              <a:rPr sz="1200" dirty="0">
                <a:solidFill>
                  <a:prstClr val="black"/>
                </a:solidFill>
                <a:latin typeface="Liberation Sans Narrow"/>
                <a:cs typeface="Liberation Sans Narrow"/>
              </a:rPr>
              <a:t>5.1. Поставка Товара </a:t>
            </a:r>
            <a:r>
              <a:rPr sz="1200" spc="-5" dirty="0">
                <a:solidFill>
                  <a:prstClr val="black"/>
                </a:solidFill>
                <a:latin typeface="Liberation Sans Narrow"/>
                <a:cs typeface="Liberation Sans Narrow"/>
              </a:rPr>
              <a:t>осуществляется Поставщиком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Место доставки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Отгрузочной разнарядкой (Планом распределения)  (приложение </a:t>
            </a:r>
            <a:r>
              <a:rPr sz="1200" dirty="0">
                <a:solidFill>
                  <a:prstClr val="black"/>
                </a:solidFill>
                <a:latin typeface="Liberation Sans Narrow"/>
                <a:cs typeface="Liberation Sans Narrow"/>
              </a:rPr>
              <a:t>N 3 к </a:t>
            </a:r>
            <a:r>
              <a:rPr sz="1200" spc="-5" dirty="0">
                <a:solidFill>
                  <a:prstClr val="black"/>
                </a:solidFill>
                <a:latin typeface="Liberation Sans Narrow"/>
                <a:cs typeface="Liberation Sans Narrow"/>
              </a:rPr>
              <a:t>Контракту) на условиях, предусмотренных</a:t>
            </a:r>
            <a:r>
              <a:rPr sz="1200" spc="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пунктом</a:t>
            </a:r>
            <a:endParaRPr sz="1200">
              <a:solidFill>
                <a:prstClr val="black"/>
              </a:solidFill>
              <a:latin typeface="Liberation Sans Narrow"/>
              <a:cs typeface="Liberation Sans Narrow"/>
            </a:endParaRPr>
          </a:p>
          <a:p>
            <a:pPr marL="12700" marR="647700"/>
            <a:r>
              <a:rPr sz="1200" dirty="0">
                <a:solidFill>
                  <a:prstClr val="black"/>
                </a:solidFill>
                <a:latin typeface="Liberation Sans Narrow"/>
                <a:cs typeface="Liberation Sans Narrow"/>
              </a:rPr>
              <a:t>1.3 Контракта, в </a:t>
            </a:r>
            <a:r>
              <a:rPr sz="1200" spc="-5" dirty="0">
                <a:solidFill>
                  <a:prstClr val="black"/>
                </a:solidFill>
                <a:latin typeface="Liberation Sans Narrow"/>
                <a:cs typeface="Liberation Sans Narrow"/>
              </a:rPr>
              <a:t>сроки, определенные </a:t>
            </a:r>
            <a:r>
              <a:rPr sz="1200" dirty="0">
                <a:solidFill>
                  <a:prstClr val="black"/>
                </a:solidFill>
                <a:latin typeface="Liberation Sans Narrow"/>
                <a:cs typeface="Liberation Sans Narrow"/>
              </a:rPr>
              <a:t>Календарным </a:t>
            </a:r>
            <a:r>
              <a:rPr sz="1200" spc="-5" dirty="0">
                <a:solidFill>
                  <a:prstClr val="black"/>
                </a:solidFill>
                <a:latin typeface="Liberation Sans Narrow"/>
                <a:cs typeface="Liberation Sans Narrow"/>
              </a:rPr>
              <a:t>планом  (приложение </a:t>
            </a:r>
            <a:r>
              <a:rPr sz="1200" dirty="0">
                <a:solidFill>
                  <a:prstClr val="black"/>
                </a:solidFill>
                <a:latin typeface="Liberation Sans Narrow"/>
                <a:cs typeface="Liberation Sans Narrow"/>
              </a:rPr>
              <a:t>N 4 к</a:t>
            </a:r>
            <a:r>
              <a:rPr sz="1200" spc="-5" dirty="0">
                <a:solidFill>
                  <a:prstClr val="black"/>
                </a:solidFill>
                <a:latin typeface="Liberation Sans Narrow"/>
                <a:cs typeface="Liberation Sans Narrow"/>
              </a:rPr>
              <a:t> Контракту).</a:t>
            </a:r>
            <a:endParaRPr sz="1200">
              <a:solidFill>
                <a:prstClr val="black"/>
              </a:solidFill>
              <a:latin typeface="Liberation Sans Narrow"/>
              <a:cs typeface="Liberation Sans Narrow"/>
            </a:endParaRPr>
          </a:p>
          <a:p>
            <a:pPr marL="12700">
              <a:spcBef>
                <a:spcPts val="695"/>
              </a:spcBef>
            </a:pPr>
            <a:r>
              <a:rPr sz="1200" b="1" spc="-5" dirty="0">
                <a:solidFill>
                  <a:prstClr val="black"/>
                </a:solidFill>
                <a:latin typeface="Liberation Sans Narrow"/>
                <a:cs typeface="Liberation Sans Narrow"/>
              </a:rPr>
              <a:t>выбрать один </a:t>
            </a:r>
            <a:r>
              <a:rPr sz="1200" b="1" dirty="0">
                <a:solidFill>
                  <a:prstClr val="black"/>
                </a:solidFill>
                <a:latin typeface="Liberation Sans Narrow"/>
                <a:cs typeface="Liberation Sans Narrow"/>
              </a:rPr>
              <a:t>из</a:t>
            </a:r>
            <a:r>
              <a:rPr sz="1200" b="1" spc="-55" dirty="0">
                <a:solidFill>
                  <a:prstClr val="black"/>
                </a:solidFill>
                <a:latin typeface="Liberation Sans Narrow"/>
                <a:cs typeface="Liberation Sans Narrow"/>
              </a:rPr>
              <a:t> </a:t>
            </a:r>
            <a:r>
              <a:rPr sz="1200" b="1" dirty="0">
                <a:solidFill>
                  <a:prstClr val="black"/>
                </a:solidFill>
                <a:latin typeface="Liberation Sans Narrow"/>
                <a:cs typeface="Liberation Sans Narrow"/>
              </a:rPr>
              <a:t>способов:</a:t>
            </a:r>
            <a:endParaRPr sz="1200">
              <a:solidFill>
                <a:prstClr val="black"/>
              </a:solidFill>
              <a:latin typeface="Liberation Sans Narrow"/>
              <a:cs typeface="Liberation Sans Narrow"/>
            </a:endParaRPr>
          </a:p>
          <a:p>
            <a:pPr marL="12700" marR="234950">
              <a:spcBef>
                <a:spcPts val="700"/>
              </a:spcBef>
              <a:tabLst>
                <a:tab pos="1164590" algn="l"/>
              </a:tabLst>
            </a:pPr>
            <a:r>
              <a:rPr sz="1200" spc="-5" dirty="0">
                <a:solidFill>
                  <a:prstClr val="black"/>
                </a:solidFill>
                <a:latin typeface="Liberation Sans Narrow"/>
                <a:cs typeface="Liberation Sans Narrow"/>
              </a:rPr>
              <a:t>Поставщик </a:t>
            </a:r>
            <a:r>
              <a:rPr sz="1200" dirty="0">
                <a:solidFill>
                  <a:prstClr val="black"/>
                </a:solidFill>
                <a:latin typeface="Liberation Sans Narrow"/>
                <a:cs typeface="Liberation Sans Narrow"/>
              </a:rPr>
              <a:t>за</a:t>
            </a:r>
            <a:r>
              <a:rPr sz="1200" u="sng" dirty="0">
                <a:solidFill>
                  <a:prstClr val="black"/>
                </a:solidFill>
                <a:uFill>
                  <a:solidFill>
                    <a:srgbClr val="000000"/>
                  </a:solidFill>
                </a:uFill>
                <a:latin typeface="Liberation Sans Narrow"/>
                <a:cs typeface="Liberation Sans Narrow"/>
              </a:rPr>
              <a:t> 	</a:t>
            </a:r>
            <a:r>
              <a:rPr sz="1200" spc="-5" dirty="0">
                <a:solidFill>
                  <a:prstClr val="black"/>
                </a:solidFill>
                <a:latin typeface="Liberation Sans Narrow"/>
                <a:cs typeface="Liberation Sans Narrow"/>
              </a:rPr>
              <a:t>дней </a:t>
            </a:r>
            <a:r>
              <a:rPr sz="1200" dirty="0">
                <a:solidFill>
                  <a:prstClr val="black"/>
                </a:solidFill>
                <a:latin typeface="Liberation Sans Narrow"/>
                <a:cs typeface="Liberation Sans Narrow"/>
              </a:rPr>
              <a:t>до </a:t>
            </a:r>
            <a:r>
              <a:rPr sz="1200" spc="-5" dirty="0">
                <a:solidFill>
                  <a:prstClr val="black"/>
                </a:solidFill>
                <a:latin typeface="Liberation Sans Narrow"/>
                <a:cs typeface="Liberation Sans Narrow"/>
              </a:rPr>
              <a:t>осуществления поставки </a:t>
            </a:r>
            <a:r>
              <a:rPr sz="1200" dirty="0">
                <a:solidFill>
                  <a:prstClr val="black"/>
                </a:solidFill>
                <a:latin typeface="Liberation Sans Narrow"/>
                <a:cs typeface="Liberation Sans Narrow"/>
              </a:rPr>
              <a:t>Товара 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Отгрузочной разнарядкой (Планом распределения)  (приложение </a:t>
            </a:r>
            <a:r>
              <a:rPr sz="1200" dirty="0">
                <a:solidFill>
                  <a:prstClr val="black"/>
                </a:solidFill>
                <a:latin typeface="Liberation Sans Narrow"/>
                <a:cs typeface="Liberation Sans Narrow"/>
              </a:rPr>
              <a:t>N 3 к Контракту) </a:t>
            </a:r>
            <a:r>
              <a:rPr sz="1200" spc="-5" dirty="0">
                <a:solidFill>
                  <a:prstClr val="black"/>
                </a:solidFill>
                <a:latin typeface="Liberation Sans Narrow"/>
                <a:cs typeface="Liberation Sans Narrow"/>
              </a:rPr>
              <a:t>направляет Заказчику (Получателям)  </a:t>
            </a:r>
            <a:r>
              <a:rPr sz="1200" dirty="0">
                <a:solidFill>
                  <a:prstClr val="black"/>
                </a:solidFill>
                <a:latin typeface="Liberation Sans Narrow"/>
                <a:cs typeface="Liberation Sans Narrow"/>
              </a:rPr>
              <a:t>уведомление о времени </a:t>
            </a:r>
            <a:r>
              <a:rPr sz="1200" spc="-5" dirty="0">
                <a:solidFill>
                  <a:prstClr val="black"/>
                </a:solidFill>
                <a:latin typeface="Liberation Sans Narrow"/>
                <a:cs typeface="Liberation Sans Narrow"/>
              </a:rPr>
              <a:t>доставки </a:t>
            </a:r>
            <a:r>
              <a:rPr sz="1200" dirty="0">
                <a:solidFill>
                  <a:prstClr val="black"/>
                </a:solidFill>
                <a:latin typeface="Liberation Sans Narrow"/>
                <a:cs typeface="Liberation Sans Narrow"/>
              </a:rPr>
              <a:t>Товара в </a:t>
            </a:r>
            <a:r>
              <a:rPr sz="1200" spc="-5" dirty="0">
                <a:solidFill>
                  <a:prstClr val="black"/>
                </a:solidFill>
                <a:latin typeface="Liberation Sans Narrow"/>
                <a:cs typeface="Liberation Sans Narrow"/>
              </a:rPr>
              <a:t>Место</a:t>
            </a:r>
            <a:r>
              <a:rPr sz="1200" spc="-7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доставки.</a:t>
            </a:r>
            <a:endParaRPr sz="1200">
              <a:solidFill>
                <a:prstClr val="black"/>
              </a:solidFill>
              <a:latin typeface="Liberation Sans Narrow"/>
              <a:cs typeface="Liberation Sans Narrow"/>
            </a:endParaRPr>
          </a:p>
          <a:p>
            <a:pPr marL="12700">
              <a:spcBef>
                <a:spcPts val="710"/>
              </a:spcBef>
            </a:pPr>
            <a:r>
              <a:rPr sz="1200" dirty="0">
                <a:solidFill>
                  <a:prstClr val="black"/>
                </a:solidFill>
                <a:latin typeface="Liberation Sans Narrow"/>
                <a:cs typeface="Liberation Sans Narrow"/>
              </a:rPr>
              <a:t>или</a:t>
            </a:r>
            <a:endParaRPr sz="1200">
              <a:solidFill>
                <a:prstClr val="black"/>
              </a:solidFill>
              <a:latin typeface="Liberation Sans Narrow"/>
              <a:cs typeface="Liberation Sans Narrow"/>
            </a:endParaRPr>
          </a:p>
          <a:p>
            <a:pPr marL="12700" marR="5080">
              <a:spcBef>
                <a:spcPts val="695"/>
              </a:spcBef>
              <a:tabLst>
                <a:tab pos="1924050" algn="l"/>
              </a:tabLst>
            </a:pPr>
            <a:r>
              <a:rPr sz="1200" spc="-5" dirty="0">
                <a:solidFill>
                  <a:prstClr val="black"/>
                </a:solidFill>
                <a:latin typeface="Liberation Sans Narrow"/>
                <a:cs typeface="Liberation Sans Narrow"/>
              </a:rPr>
              <a:t>Заказчик</a:t>
            </a:r>
            <a:r>
              <a:rPr sz="1200" spc="-2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(Получатели)</a:t>
            </a:r>
            <a:r>
              <a:rPr sz="1200" spc="5" dirty="0">
                <a:solidFill>
                  <a:prstClr val="black"/>
                </a:solidFill>
                <a:latin typeface="Liberation Sans Narrow"/>
                <a:cs typeface="Liberation Sans Narrow"/>
              </a:rPr>
              <a:t> </a:t>
            </a:r>
            <a:r>
              <a:rPr sz="1200" dirty="0">
                <a:solidFill>
                  <a:prstClr val="black"/>
                </a:solidFill>
                <a:latin typeface="Liberation Sans Narrow"/>
                <a:cs typeface="Liberation Sans Narrow"/>
              </a:rPr>
              <a:t>за</a:t>
            </a:r>
            <a:r>
              <a:rPr sz="1200" u="sng" dirty="0">
                <a:solidFill>
                  <a:prstClr val="black"/>
                </a:solidFill>
                <a:uFill>
                  <a:solidFill>
                    <a:srgbClr val="000000"/>
                  </a:solidFill>
                </a:uFill>
                <a:latin typeface="Liberation Sans Narrow"/>
                <a:cs typeface="Liberation Sans Narrow"/>
              </a:rPr>
              <a:t> 	</a:t>
            </a:r>
            <a:r>
              <a:rPr sz="1200" spc="-5" dirty="0">
                <a:solidFill>
                  <a:prstClr val="black"/>
                </a:solidFill>
                <a:latin typeface="Liberation Sans Narrow"/>
                <a:cs typeface="Liberation Sans Narrow"/>
              </a:rPr>
              <a:t>дней </a:t>
            </a:r>
            <a:r>
              <a:rPr sz="1200" dirty="0">
                <a:solidFill>
                  <a:prstClr val="black"/>
                </a:solidFill>
                <a:latin typeface="Liberation Sans Narrow"/>
                <a:cs typeface="Liberation Sans Narrow"/>
              </a:rPr>
              <a:t>до </a:t>
            </a:r>
            <a:r>
              <a:rPr sz="1200" spc="-5" dirty="0">
                <a:solidFill>
                  <a:prstClr val="black"/>
                </a:solidFill>
                <a:latin typeface="Liberation Sans Narrow"/>
                <a:cs typeface="Liberation Sans Narrow"/>
              </a:rPr>
              <a:t>получения (выборки) </a:t>
            </a:r>
            <a:r>
              <a:rPr sz="1200" dirty="0">
                <a:solidFill>
                  <a:prstClr val="black"/>
                </a:solidFill>
                <a:latin typeface="Liberation Sans Narrow"/>
                <a:cs typeface="Liberation Sans Narrow"/>
              </a:rPr>
              <a:t>Товара в  </a:t>
            </a:r>
            <a:r>
              <a:rPr sz="1200" spc="-5" dirty="0">
                <a:solidFill>
                  <a:prstClr val="black"/>
                </a:solidFill>
                <a:latin typeface="Liberation Sans Narrow"/>
                <a:cs typeface="Liberation Sans Narrow"/>
              </a:rPr>
              <a:t>соответствии </a:t>
            </a:r>
            <a:r>
              <a:rPr sz="1200" dirty="0">
                <a:solidFill>
                  <a:prstClr val="black"/>
                </a:solidFill>
                <a:latin typeface="Liberation Sans Narrow"/>
                <a:cs typeface="Liberation Sans Narrow"/>
              </a:rPr>
              <a:t>с </a:t>
            </a:r>
            <a:r>
              <a:rPr sz="1200" spc="-5" dirty="0">
                <a:solidFill>
                  <a:prstClr val="black"/>
                </a:solidFill>
                <a:latin typeface="Liberation Sans Narrow"/>
                <a:cs typeface="Liberation Sans Narrow"/>
              </a:rPr>
              <a:t>Отгрузочной разнарядкой (Планом распределения)  (приложение </a:t>
            </a:r>
            <a:r>
              <a:rPr sz="1200" dirty="0">
                <a:solidFill>
                  <a:prstClr val="black"/>
                </a:solidFill>
                <a:latin typeface="Liberation Sans Narrow"/>
                <a:cs typeface="Liberation Sans Narrow"/>
              </a:rPr>
              <a:t>N 3 к Контракту) </a:t>
            </a:r>
            <a:r>
              <a:rPr sz="1200" spc="-5" dirty="0">
                <a:solidFill>
                  <a:prstClr val="black"/>
                </a:solidFill>
                <a:latin typeface="Liberation Sans Narrow"/>
                <a:cs typeface="Liberation Sans Narrow"/>
              </a:rPr>
              <a:t>направляет Поставщику заявку </a:t>
            </a:r>
            <a:r>
              <a:rPr sz="1200" dirty="0">
                <a:solidFill>
                  <a:prstClr val="black"/>
                </a:solidFill>
                <a:latin typeface="Liberation Sans Narrow"/>
                <a:cs typeface="Liberation Sans Narrow"/>
              </a:rPr>
              <a:t>о  </a:t>
            </a:r>
            <a:r>
              <a:rPr sz="1200" spc="-5" dirty="0">
                <a:solidFill>
                  <a:prstClr val="black"/>
                </a:solidFill>
                <a:latin typeface="Liberation Sans Narrow"/>
                <a:cs typeface="Liberation Sans Narrow"/>
              </a:rPr>
              <a:t>получении </a:t>
            </a:r>
            <a:r>
              <a:rPr sz="1200" dirty="0">
                <a:solidFill>
                  <a:prstClr val="black"/>
                </a:solidFill>
                <a:latin typeface="Liberation Sans Narrow"/>
                <a:cs typeface="Liberation Sans Narrow"/>
              </a:rPr>
              <a:t>(выборке) Товара в </a:t>
            </a:r>
            <a:r>
              <a:rPr sz="1200" spc="-5" dirty="0">
                <a:solidFill>
                  <a:prstClr val="black"/>
                </a:solidFill>
                <a:latin typeface="Liberation Sans Narrow"/>
                <a:cs typeface="Liberation Sans Narrow"/>
              </a:rPr>
              <a:t>Месте</a:t>
            </a:r>
            <a:r>
              <a:rPr sz="1200" spc="-4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доставки.</a:t>
            </a:r>
            <a:endParaRPr sz="1200">
              <a:solidFill>
                <a:prstClr val="black"/>
              </a:solidFill>
              <a:latin typeface="Liberation Sans Narrow"/>
              <a:cs typeface="Liberation Sans Narrow"/>
            </a:endParaRPr>
          </a:p>
          <a:p>
            <a:pPr marL="12700">
              <a:spcBef>
                <a:spcPts val="695"/>
              </a:spcBef>
            </a:pPr>
            <a:r>
              <a:rPr sz="1200" dirty="0">
                <a:solidFill>
                  <a:prstClr val="black"/>
                </a:solidFill>
                <a:latin typeface="Liberation Sans Narrow"/>
                <a:cs typeface="Liberation Sans Narrow"/>
              </a:rPr>
              <a:t>5.2. </a:t>
            </a:r>
            <a:r>
              <a:rPr sz="1200" b="1" spc="-5" dirty="0">
                <a:solidFill>
                  <a:prstClr val="black"/>
                </a:solidFill>
                <a:latin typeface="Liberation Sans Narrow"/>
                <a:cs typeface="Liberation Sans Narrow"/>
              </a:rPr>
              <a:t>Фактической датой </a:t>
            </a:r>
            <a:r>
              <a:rPr sz="1200" b="1" dirty="0">
                <a:solidFill>
                  <a:prstClr val="black"/>
                </a:solidFill>
                <a:latin typeface="Liberation Sans Narrow"/>
                <a:cs typeface="Liberation Sans Narrow"/>
              </a:rPr>
              <a:t>поставки считается дата, указанная в</a:t>
            </a:r>
            <a:r>
              <a:rPr sz="1200" b="1" spc="-75" dirty="0">
                <a:solidFill>
                  <a:prstClr val="black"/>
                </a:solidFill>
                <a:latin typeface="Liberation Sans Narrow"/>
                <a:cs typeface="Liberation Sans Narrow"/>
              </a:rPr>
              <a:t> </a:t>
            </a:r>
            <a:r>
              <a:rPr sz="1200" b="1" dirty="0">
                <a:solidFill>
                  <a:prstClr val="black"/>
                </a:solidFill>
                <a:latin typeface="Liberation Sans Narrow"/>
                <a:cs typeface="Liberation Sans Narrow"/>
              </a:rPr>
              <a:t>Акте</a:t>
            </a:r>
            <a:endParaRPr sz="1200">
              <a:solidFill>
                <a:prstClr val="black"/>
              </a:solidFill>
              <a:latin typeface="Liberation Sans Narrow"/>
              <a:cs typeface="Liberation Sans Narrow"/>
            </a:endParaRPr>
          </a:p>
          <a:p>
            <a:pPr marL="12700">
              <a:spcBef>
                <a:spcPts val="5"/>
              </a:spcBef>
            </a:pPr>
            <a:r>
              <a:rPr sz="1200" b="1" dirty="0">
                <a:solidFill>
                  <a:prstClr val="black"/>
                </a:solidFill>
                <a:latin typeface="Liberation Sans Narrow"/>
                <a:cs typeface="Liberation Sans Narrow"/>
              </a:rPr>
              <a:t>приема-передачи </a:t>
            </a:r>
            <a:r>
              <a:rPr sz="1200" b="1" spc="-5" dirty="0">
                <a:solidFill>
                  <a:prstClr val="black"/>
                </a:solidFill>
                <a:latin typeface="Liberation Sans Narrow"/>
                <a:cs typeface="Liberation Sans Narrow"/>
              </a:rPr>
              <a:t>Товара </a:t>
            </a:r>
            <a:r>
              <a:rPr sz="1200" spc="-5" dirty="0">
                <a:solidFill>
                  <a:prstClr val="black"/>
                </a:solidFill>
                <a:latin typeface="Liberation Sans Narrow"/>
                <a:cs typeface="Liberation Sans Narrow"/>
              </a:rPr>
              <a:t>(приложение </a:t>
            </a:r>
            <a:r>
              <a:rPr sz="1200" dirty="0">
                <a:solidFill>
                  <a:prstClr val="black"/>
                </a:solidFill>
                <a:latin typeface="Liberation Sans Narrow"/>
                <a:cs typeface="Liberation Sans Narrow"/>
              </a:rPr>
              <a:t>N 5 к</a:t>
            </a:r>
            <a:r>
              <a:rPr sz="1200" spc="-1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Контракту).</a:t>
            </a:r>
            <a:endParaRPr sz="1200">
              <a:solidFill>
                <a:prstClr val="black"/>
              </a:solidFill>
              <a:latin typeface="Liberation Sans Narrow"/>
              <a:cs typeface="Liberation Sans Narrow"/>
            </a:endParaRPr>
          </a:p>
        </p:txBody>
      </p:sp>
      <p:sp>
        <p:nvSpPr>
          <p:cNvPr id="5" name="object 5"/>
          <p:cNvSpPr txBox="1"/>
          <p:nvPr/>
        </p:nvSpPr>
        <p:spPr>
          <a:xfrm>
            <a:off x="5676900" y="1628775"/>
            <a:ext cx="3240405" cy="2678430"/>
          </a:xfrm>
          <a:prstGeom prst="rect">
            <a:avLst/>
          </a:prstGeom>
          <a:ln w="25400">
            <a:solidFill>
              <a:srgbClr val="DC5823"/>
            </a:solidFill>
          </a:ln>
        </p:spPr>
        <p:txBody>
          <a:bodyPr vert="horz" wrap="square" lIns="0" tIns="43180" rIns="0" bIns="0" rtlCol="0">
            <a:spAutoFit/>
          </a:bodyPr>
          <a:lstStyle/>
          <a:p>
            <a:pPr marL="92075" marR="223520">
              <a:spcBef>
                <a:spcPts val="340"/>
              </a:spcBef>
            </a:pPr>
            <a:r>
              <a:rPr sz="1200" spc="-5" dirty="0">
                <a:solidFill>
                  <a:prstClr val="black"/>
                </a:solidFill>
                <a:latin typeface="Liberation Sans Narrow"/>
                <a:cs typeface="Liberation Sans Narrow"/>
              </a:rPr>
              <a:t>Заказчик включает </a:t>
            </a:r>
            <a:r>
              <a:rPr sz="1200" dirty="0">
                <a:solidFill>
                  <a:prstClr val="black"/>
                </a:solidFill>
                <a:latin typeface="Liberation Sans Narrow"/>
                <a:cs typeface="Liberation Sans Narrow"/>
              </a:rPr>
              <a:t>в контракт Календарный </a:t>
            </a:r>
            <a:r>
              <a:rPr sz="1200" spc="-5" dirty="0">
                <a:solidFill>
                  <a:prstClr val="black"/>
                </a:solidFill>
                <a:latin typeface="Liberation Sans Narrow"/>
                <a:cs typeface="Liberation Sans Narrow"/>
              </a:rPr>
              <a:t>план,  если предусмотрена поэтапная</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поставка.</a:t>
            </a:r>
            <a:endParaRPr sz="1200">
              <a:solidFill>
                <a:prstClr val="black"/>
              </a:solidFill>
              <a:latin typeface="Liberation Sans Narrow"/>
              <a:cs typeface="Liberation Sans Narrow"/>
            </a:endParaRPr>
          </a:p>
          <a:p>
            <a:pPr marL="92075" marR="179070"/>
            <a:r>
              <a:rPr sz="1200" spc="-5" dirty="0">
                <a:solidFill>
                  <a:prstClr val="black"/>
                </a:solidFill>
                <a:latin typeface="Liberation Sans Narrow"/>
                <a:cs typeface="Liberation Sans Narrow"/>
              </a:rPr>
              <a:t>Если </a:t>
            </a:r>
            <a:r>
              <a:rPr sz="1200" dirty="0">
                <a:solidFill>
                  <a:prstClr val="black"/>
                </a:solidFill>
                <a:latin typeface="Liberation Sans Narrow"/>
                <a:cs typeface="Liberation Sans Narrow"/>
              </a:rPr>
              <a:t>Контрактом </a:t>
            </a:r>
            <a:r>
              <a:rPr sz="1200" spc="-5" dirty="0">
                <a:solidFill>
                  <a:prstClr val="black"/>
                </a:solidFill>
                <a:latin typeface="Liberation Sans Narrow"/>
                <a:cs typeface="Liberation Sans Narrow"/>
              </a:rPr>
              <a:t>предусмотрена </a:t>
            </a:r>
            <a:r>
              <a:rPr sz="1200" b="1" dirty="0">
                <a:solidFill>
                  <a:prstClr val="black"/>
                </a:solidFill>
                <a:latin typeface="Liberation Sans Narrow"/>
                <a:cs typeface="Liberation Sans Narrow"/>
              </a:rPr>
              <a:t>одномоментная  поставка, то необходимость в</a:t>
            </a:r>
            <a:r>
              <a:rPr sz="1200" b="1" spc="-30" dirty="0">
                <a:solidFill>
                  <a:prstClr val="black"/>
                </a:solidFill>
                <a:latin typeface="Liberation Sans Narrow"/>
                <a:cs typeface="Liberation Sans Narrow"/>
              </a:rPr>
              <a:t> </a:t>
            </a:r>
            <a:r>
              <a:rPr sz="1200" b="1" spc="-5" dirty="0">
                <a:solidFill>
                  <a:prstClr val="black"/>
                </a:solidFill>
                <a:latin typeface="Liberation Sans Narrow"/>
                <a:cs typeface="Liberation Sans Narrow"/>
              </a:rPr>
              <a:t>календарном</a:t>
            </a:r>
            <a:endParaRPr sz="1200">
              <a:solidFill>
                <a:prstClr val="black"/>
              </a:solidFill>
              <a:latin typeface="Liberation Sans Narrow"/>
              <a:cs typeface="Liberation Sans Narrow"/>
            </a:endParaRPr>
          </a:p>
          <a:p>
            <a:pPr marL="92075"/>
            <a:r>
              <a:rPr sz="1200" b="1" dirty="0">
                <a:solidFill>
                  <a:prstClr val="black"/>
                </a:solidFill>
                <a:latin typeface="Liberation Sans Narrow"/>
                <a:cs typeface="Liberation Sans Narrow"/>
              </a:rPr>
              <a:t>плане</a:t>
            </a:r>
            <a:r>
              <a:rPr sz="1200" b="1" spc="-5" dirty="0">
                <a:solidFill>
                  <a:prstClr val="black"/>
                </a:solidFill>
                <a:latin typeface="Liberation Sans Narrow"/>
                <a:cs typeface="Liberation Sans Narrow"/>
              </a:rPr>
              <a:t> отсутствует.</a:t>
            </a:r>
            <a:endParaRPr sz="1200">
              <a:solidFill>
                <a:prstClr val="black"/>
              </a:solidFill>
              <a:latin typeface="Liberation Sans Narrow"/>
              <a:cs typeface="Liberation Sans Narrow"/>
            </a:endParaRPr>
          </a:p>
          <a:p>
            <a:endParaRPr sz="1250">
              <a:solidFill>
                <a:prstClr val="black"/>
              </a:solidFill>
              <a:latin typeface="Times New Roman"/>
              <a:cs typeface="Times New Roman"/>
            </a:endParaRPr>
          </a:p>
          <a:p>
            <a:pPr marL="92075" marR="249554">
              <a:tabLst>
                <a:tab pos="1027430" algn="l"/>
              </a:tabLst>
            </a:pPr>
            <a:r>
              <a:rPr sz="1200" spc="-5" dirty="0">
                <a:solidFill>
                  <a:prstClr val="black"/>
                </a:solidFill>
                <a:latin typeface="Liberation Sans Narrow"/>
                <a:cs typeface="Liberation Sans Narrow"/>
              </a:rPr>
              <a:t>Согласно позиции Минздрава (письмо </a:t>
            </a:r>
            <a:r>
              <a:rPr sz="1200" dirty="0">
                <a:solidFill>
                  <a:prstClr val="black"/>
                </a:solidFill>
                <a:latin typeface="Liberation Sans Narrow"/>
                <a:cs typeface="Liberation Sans Narrow"/>
              </a:rPr>
              <a:t>от  14.02.2018 № 418/25-5) в Календарном </a:t>
            </a:r>
            <a:r>
              <a:rPr sz="1200" spc="-5" dirty="0">
                <a:solidFill>
                  <a:prstClr val="black"/>
                </a:solidFill>
                <a:latin typeface="Liberation Sans Narrow"/>
                <a:cs typeface="Liberation Sans Narrow"/>
              </a:rPr>
              <a:t>плане </a:t>
            </a:r>
            <a:r>
              <a:rPr sz="1200" dirty="0">
                <a:solidFill>
                  <a:prstClr val="black"/>
                </a:solidFill>
                <a:latin typeface="Liberation Sans Narrow"/>
                <a:cs typeface="Liberation Sans Narrow"/>
              </a:rPr>
              <a:t>в  </a:t>
            </a:r>
            <a:r>
              <a:rPr sz="1200" spc="-5" dirty="0">
                <a:solidFill>
                  <a:prstClr val="black"/>
                </a:solidFill>
                <a:latin typeface="Liberation Sans Narrow"/>
                <a:cs typeface="Liberation Sans Narrow"/>
              </a:rPr>
              <a:t>столбце </a:t>
            </a:r>
            <a:r>
              <a:rPr sz="1200" dirty="0">
                <a:solidFill>
                  <a:prstClr val="black"/>
                </a:solidFill>
                <a:latin typeface="Liberation Sans Narrow"/>
                <a:cs typeface="Liberation Sans Narrow"/>
              </a:rPr>
              <a:t>"срок </a:t>
            </a:r>
            <a:r>
              <a:rPr sz="1200" spc="-5" dirty="0">
                <a:solidFill>
                  <a:prstClr val="black"/>
                </a:solidFill>
                <a:latin typeface="Liberation Sans Narrow"/>
                <a:cs typeface="Liberation Sans Narrow"/>
              </a:rPr>
              <a:t>поставки </a:t>
            </a:r>
            <a:r>
              <a:rPr sz="1200" dirty="0">
                <a:solidFill>
                  <a:prstClr val="black"/>
                </a:solidFill>
                <a:latin typeface="Liberation Sans Narrow"/>
                <a:cs typeface="Liberation Sans Narrow"/>
              </a:rPr>
              <a:t>товара" </a:t>
            </a:r>
            <a:r>
              <a:rPr sz="1200" spc="-5" dirty="0">
                <a:solidFill>
                  <a:prstClr val="black"/>
                </a:solidFill>
                <a:latin typeface="Liberation Sans Narrow"/>
                <a:cs typeface="Liberation Sans Narrow"/>
              </a:rPr>
              <a:t>можно указывать  </a:t>
            </a:r>
            <a:r>
              <a:rPr sz="1200" dirty="0">
                <a:solidFill>
                  <a:prstClr val="black"/>
                </a:solidFill>
                <a:latin typeface="Liberation Sans Narrow"/>
                <a:cs typeface="Liberation Sans Narrow"/>
              </a:rPr>
              <a:t>не </a:t>
            </a:r>
            <a:r>
              <a:rPr sz="1200" spc="-5" dirty="0">
                <a:solidFill>
                  <a:prstClr val="black"/>
                </a:solidFill>
                <a:latin typeface="Liberation Sans Narrow"/>
                <a:cs typeface="Liberation Sans Narrow"/>
              </a:rPr>
              <a:t>конкретную </a:t>
            </a:r>
            <a:r>
              <a:rPr sz="1200" dirty="0">
                <a:solidFill>
                  <a:prstClr val="black"/>
                </a:solidFill>
                <a:latin typeface="Liberation Sans Narrow"/>
                <a:cs typeface="Liberation Sans Narrow"/>
              </a:rPr>
              <a:t>календарную дату, а, </a:t>
            </a:r>
            <a:r>
              <a:rPr sz="1200" spc="-5" dirty="0">
                <a:solidFill>
                  <a:prstClr val="black"/>
                </a:solidFill>
                <a:latin typeface="Liberation Sans Narrow"/>
                <a:cs typeface="Liberation Sans Narrow"/>
              </a:rPr>
              <a:t>например, </a:t>
            </a:r>
            <a:r>
              <a:rPr sz="1200" dirty="0">
                <a:solidFill>
                  <a:prstClr val="black"/>
                </a:solidFill>
                <a:latin typeface="Liberation Sans Narrow"/>
                <a:cs typeface="Liberation Sans Narrow"/>
              </a:rPr>
              <a:t>в  течение </a:t>
            </a:r>
            <a:r>
              <a:rPr sz="1200" spc="-5" dirty="0">
                <a:solidFill>
                  <a:prstClr val="black"/>
                </a:solidFill>
                <a:latin typeface="Liberation Sans Narrow"/>
                <a:cs typeface="Liberation Sans Narrow"/>
              </a:rPr>
              <a:t>какого срока со </a:t>
            </a:r>
            <a:r>
              <a:rPr sz="1200" dirty="0">
                <a:solidFill>
                  <a:prstClr val="black"/>
                </a:solidFill>
                <a:latin typeface="Liberation Sans Narrow"/>
                <a:cs typeface="Liberation Sans Narrow"/>
              </a:rPr>
              <a:t>дня </a:t>
            </a:r>
            <a:r>
              <a:rPr sz="1200" spc="-5" dirty="0">
                <a:solidFill>
                  <a:prstClr val="black"/>
                </a:solidFill>
                <a:latin typeface="Liberation Sans Narrow"/>
                <a:cs typeface="Liberation Sans Narrow"/>
              </a:rPr>
              <a:t>получения заявки  Заказчика Поставщик обязуется поставить </a:t>
            </a:r>
            <a:r>
              <a:rPr sz="1200" dirty="0">
                <a:solidFill>
                  <a:prstClr val="black"/>
                </a:solidFill>
                <a:latin typeface="Liberation Sans Narrow"/>
                <a:cs typeface="Liberation Sans Narrow"/>
              </a:rPr>
              <a:t>Товар  </a:t>
            </a:r>
            <a:r>
              <a:rPr sz="1200" spc="-5" dirty="0">
                <a:solidFill>
                  <a:prstClr val="black"/>
                </a:solidFill>
                <a:latin typeface="Liberation Sans Narrow"/>
                <a:cs typeface="Liberation Sans Narrow"/>
              </a:rPr>
              <a:t>("в</a:t>
            </a:r>
            <a:r>
              <a:rPr sz="1200" spc="1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течение</a:t>
            </a:r>
            <a:r>
              <a:rPr sz="1200" u="sng" spc="-5" dirty="0">
                <a:solidFill>
                  <a:prstClr val="black"/>
                </a:solidFill>
                <a:uFill>
                  <a:solidFill>
                    <a:srgbClr val="000000"/>
                  </a:solidFill>
                </a:uFill>
                <a:latin typeface="Liberation Sans Narrow"/>
                <a:cs typeface="Liberation Sans Narrow"/>
              </a:rPr>
              <a:t> 	</a:t>
            </a:r>
            <a:r>
              <a:rPr sz="1200" dirty="0">
                <a:solidFill>
                  <a:prstClr val="black"/>
                </a:solidFill>
                <a:latin typeface="Liberation Sans Narrow"/>
                <a:cs typeface="Liberation Sans Narrow"/>
              </a:rPr>
              <a:t>дней </a:t>
            </a:r>
            <a:r>
              <a:rPr sz="1200" spc="-5" dirty="0">
                <a:solidFill>
                  <a:prstClr val="black"/>
                </a:solidFill>
                <a:latin typeface="Liberation Sans Narrow"/>
                <a:cs typeface="Liberation Sans Narrow"/>
              </a:rPr>
              <a:t>со </a:t>
            </a:r>
            <a:r>
              <a:rPr sz="1200" dirty="0">
                <a:solidFill>
                  <a:prstClr val="black"/>
                </a:solidFill>
                <a:latin typeface="Liberation Sans Narrow"/>
                <a:cs typeface="Liberation Sans Narrow"/>
              </a:rPr>
              <a:t>дня </a:t>
            </a:r>
            <a:r>
              <a:rPr sz="1200" spc="-5" dirty="0">
                <a:solidFill>
                  <a:prstClr val="black"/>
                </a:solidFill>
                <a:latin typeface="Liberation Sans Narrow"/>
                <a:cs typeface="Liberation Sans Narrow"/>
              </a:rPr>
              <a:t>получения заявки  Заказчика" </a:t>
            </a:r>
            <a:r>
              <a:rPr sz="1200" dirty="0">
                <a:solidFill>
                  <a:prstClr val="black"/>
                </a:solidFill>
                <a:latin typeface="Liberation Sans Narrow"/>
                <a:cs typeface="Liberation Sans Narrow"/>
              </a:rPr>
              <a:t>либо иные</a:t>
            </a:r>
            <a:r>
              <a:rPr sz="1200" spc="-35"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условия).</a:t>
            </a:r>
            <a:endParaRPr sz="1200">
              <a:solidFill>
                <a:prstClr val="black"/>
              </a:solidFill>
              <a:latin typeface="Liberation Sans Narrow"/>
              <a:cs typeface="Liberation Sans Narrow"/>
            </a:endParaRPr>
          </a:p>
        </p:txBody>
      </p:sp>
      <p:sp>
        <p:nvSpPr>
          <p:cNvPr id="6" name="object 6"/>
          <p:cNvSpPr/>
          <p:nvPr/>
        </p:nvSpPr>
        <p:spPr>
          <a:xfrm>
            <a:off x="729453" y="5618615"/>
            <a:ext cx="4238057" cy="114135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4379848" y="2221864"/>
            <a:ext cx="1297305" cy="118110"/>
          </a:xfrm>
          <a:custGeom>
            <a:avLst/>
            <a:gdLst/>
            <a:ahLst/>
            <a:cxnLst/>
            <a:rect l="l" t="t" r="r" b="b"/>
            <a:pathLst>
              <a:path w="1297304" h="118110">
                <a:moveTo>
                  <a:pt x="100837" y="0"/>
                </a:moveTo>
                <a:lnTo>
                  <a:pt x="0" y="59309"/>
                </a:lnTo>
                <a:lnTo>
                  <a:pt x="101346" y="117983"/>
                </a:lnTo>
                <a:lnTo>
                  <a:pt x="109092" y="115824"/>
                </a:lnTo>
                <a:lnTo>
                  <a:pt x="112522" y="109855"/>
                </a:lnTo>
                <a:lnTo>
                  <a:pt x="116077" y="103759"/>
                </a:lnTo>
                <a:lnTo>
                  <a:pt x="114046" y="96012"/>
                </a:lnTo>
                <a:lnTo>
                  <a:pt x="72637" y="72009"/>
                </a:lnTo>
                <a:lnTo>
                  <a:pt x="25273" y="72009"/>
                </a:lnTo>
                <a:lnTo>
                  <a:pt x="25146" y="46609"/>
                </a:lnTo>
                <a:lnTo>
                  <a:pt x="72115" y="46435"/>
                </a:lnTo>
                <a:lnTo>
                  <a:pt x="113791" y="21971"/>
                </a:lnTo>
                <a:lnTo>
                  <a:pt x="115697" y="14097"/>
                </a:lnTo>
                <a:lnTo>
                  <a:pt x="112140" y="8127"/>
                </a:lnTo>
                <a:lnTo>
                  <a:pt x="108585" y="2032"/>
                </a:lnTo>
                <a:lnTo>
                  <a:pt x="100837" y="0"/>
                </a:lnTo>
                <a:close/>
              </a:path>
              <a:path w="1297304" h="118110">
                <a:moveTo>
                  <a:pt x="72115" y="46435"/>
                </a:moveTo>
                <a:lnTo>
                  <a:pt x="25146" y="46609"/>
                </a:lnTo>
                <a:lnTo>
                  <a:pt x="25273" y="72009"/>
                </a:lnTo>
                <a:lnTo>
                  <a:pt x="72337" y="71835"/>
                </a:lnTo>
                <a:lnTo>
                  <a:pt x="69567" y="70231"/>
                </a:lnTo>
                <a:lnTo>
                  <a:pt x="31623" y="70231"/>
                </a:lnTo>
                <a:lnTo>
                  <a:pt x="31623" y="48260"/>
                </a:lnTo>
                <a:lnTo>
                  <a:pt x="69011" y="48260"/>
                </a:lnTo>
                <a:lnTo>
                  <a:pt x="72115" y="46435"/>
                </a:lnTo>
                <a:close/>
              </a:path>
              <a:path w="1297304" h="118110">
                <a:moveTo>
                  <a:pt x="72337" y="71835"/>
                </a:moveTo>
                <a:lnTo>
                  <a:pt x="25273" y="72009"/>
                </a:lnTo>
                <a:lnTo>
                  <a:pt x="72637" y="72009"/>
                </a:lnTo>
                <a:lnTo>
                  <a:pt x="72337" y="71835"/>
                </a:lnTo>
                <a:close/>
              </a:path>
              <a:path w="1297304" h="118110">
                <a:moveTo>
                  <a:pt x="1297051" y="41910"/>
                </a:moveTo>
                <a:lnTo>
                  <a:pt x="72115" y="46435"/>
                </a:lnTo>
                <a:lnTo>
                  <a:pt x="50455" y="59164"/>
                </a:lnTo>
                <a:lnTo>
                  <a:pt x="72337" y="71835"/>
                </a:lnTo>
                <a:lnTo>
                  <a:pt x="1297051" y="67310"/>
                </a:lnTo>
                <a:lnTo>
                  <a:pt x="1297051" y="41910"/>
                </a:lnTo>
                <a:close/>
              </a:path>
              <a:path w="1297304" h="118110">
                <a:moveTo>
                  <a:pt x="31623" y="48260"/>
                </a:moveTo>
                <a:lnTo>
                  <a:pt x="31623" y="70231"/>
                </a:lnTo>
                <a:lnTo>
                  <a:pt x="50455" y="59164"/>
                </a:lnTo>
                <a:lnTo>
                  <a:pt x="31623" y="48260"/>
                </a:lnTo>
                <a:close/>
              </a:path>
              <a:path w="1297304" h="118110">
                <a:moveTo>
                  <a:pt x="50455" y="59164"/>
                </a:moveTo>
                <a:lnTo>
                  <a:pt x="31623" y="70231"/>
                </a:lnTo>
                <a:lnTo>
                  <a:pt x="69567" y="70231"/>
                </a:lnTo>
                <a:lnTo>
                  <a:pt x="50455" y="59164"/>
                </a:lnTo>
                <a:close/>
              </a:path>
              <a:path w="1297304" h="118110">
                <a:moveTo>
                  <a:pt x="69011" y="48260"/>
                </a:moveTo>
                <a:lnTo>
                  <a:pt x="31623" y="48260"/>
                </a:lnTo>
                <a:lnTo>
                  <a:pt x="50455" y="59164"/>
                </a:lnTo>
                <a:lnTo>
                  <a:pt x="69011" y="48260"/>
                </a:lnTo>
                <a:close/>
              </a:path>
            </a:pathLst>
          </a:custGeom>
          <a:solidFill>
            <a:srgbClr val="DC5823"/>
          </a:solidFill>
        </p:spPr>
        <p:txBody>
          <a:bodyPr wrap="square" lIns="0" tIns="0" rIns="0" bIns="0" rtlCol="0"/>
          <a:lstStyle/>
          <a:p>
            <a:endParaRPr>
              <a:solidFill>
                <a:prstClr val="black"/>
              </a:solidFill>
            </a:endParaRPr>
          </a:p>
        </p:txBody>
      </p:sp>
      <p:sp>
        <p:nvSpPr>
          <p:cNvPr id="8" name="object 8"/>
          <p:cNvSpPr txBox="1"/>
          <p:nvPr/>
        </p:nvSpPr>
        <p:spPr>
          <a:xfrm>
            <a:off x="5680075" y="4590986"/>
            <a:ext cx="3240405" cy="462280"/>
          </a:xfrm>
          <a:prstGeom prst="rect">
            <a:avLst/>
          </a:prstGeom>
          <a:ln w="25400">
            <a:solidFill>
              <a:srgbClr val="DC5823"/>
            </a:solidFill>
          </a:ln>
        </p:spPr>
        <p:txBody>
          <a:bodyPr vert="horz" wrap="square" lIns="0" tIns="43815" rIns="0" bIns="0" rtlCol="0">
            <a:spAutoFit/>
          </a:bodyPr>
          <a:lstStyle/>
          <a:p>
            <a:pPr marL="92075" marR="412115">
              <a:spcBef>
                <a:spcPts val="345"/>
              </a:spcBef>
            </a:pPr>
            <a:r>
              <a:rPr sz="1200" dirty="0">
                <a:solidFill>
                  <a:prstClr val="black"/>
                </a:solidFill>
                <a:latin typeface="Liberation Sans Narrow"/>
                <a:cs typeface="Liberation Sans Narrow"/>
              </a:rPr>
              <a:t>Поставка </a:t>
            </a:r>
            <a:r>
              <a:rPr sz="1200" spc="-5" dirty="0">
                <a:solidFill>
                  <a:prstClr val="black"/>
                </a:solidFill>
                <a:latin typeface="Liberation Sans Narrow"/>
                <a:cs typeface="Liberation Sans Narrow"/>
              </a:rPr>
              <a:t>может осуществляться </a:t>
            </a:r>
            <a:r>
              <a:rPr sz="1200" dirty="0">
                <a:solidFill>
                  <a:prstClr val="black"/>
                </a:solidFill>
                <a:latin typeface="Liberation Sans Narrow"/>
                <a:cs typeface="Liberation Sans Narrow"/>
              </a:rPr>
              <a:t>как </a:t>
            </a:r>
            <a:r>
              <a:rPr sz="1200" spc="-5" dirty="0">
                <a:solidFill>
                  <a:prstClr val="black"/>
                </a:solidFill>
                <a:latin typeface="Liberation Sans Narrow"/>
                <a:cs typeface="Liberation Sans Narrow"/>
              </a:rPr>
              <a:t>по заявке  заказчика, </a:t>
            </a:r>
            <a:r>
              <a:rPr sz="1200" dirty="0">
                <a:solidFill>
                  <a:prstClr val="black"/>
                </a:solidFill>
                <a:latin typeface="Liberation Sans Narrow"/>
                <a:cs typeface="Liberation Sans Narrow"/>
              </a:rPr>
              <a:t>так и </a:t>
            </a:r>
            <a:r>
              <a:rPr sz="1200" spc="-5" dirty="0">
                <a:solidFill>
                  <a:prstClr val="black"/>
                </a:solidFill>
                <a:latin typeface="Liberation Sans Narrow"/>
                <a:cs typeface="Liberation Sans Narrow"/>
              </a:rPr>
              <a:t>по </a:t>
            </a:r>
            <a:r>
              <a:rPr sz="1200" dirty="0">
                <a:solidFill>
                  <a:prstClr val="black"/>
                </a:solidFill>
                <a:latin typeface="Liberation Sans Narrow"/>
                <a:cs typeface="Liberation Sans Narrow"/>
              </a:rPr>
              <a:t>уведомлению</a:t>
            </a:r>
            <a:r>
              <a:rPr sz="1200" spc="-80" dirty="0">
                <a:solidFill>
                  <a:prstClr val="black"/>
                </a:solidFill>
                <a:latin typeface="Liberation Sans Narrow"/>
                <a:cs typeface="Liberation Sans Narrow"/>
              </a:rPr>
              <a:t> </a:t>
            </a:r>
            <a:r>
              <a:rPr sz="1200" spc="-5" dirty="0">
                <a:solidFill>
                  <a:prstClr val="black"/>
                </a:solidFill>
                <a:latin typeface="Liberation Sans Narrow"/>
                <a:cs typeface="Liberation Sans Narrow"/>
              </a:rPr>
              <a:t>поставщика</a:t>
            </a:r>
            <a:endParaRPr sz="1200">
              <a:solidFill>
                <a:prstClr val="black"/>
              </a:solidFill>
              <a:latin typeface="Liberation Sans Narrow"/>
              <a:cs typeface="Liberation Sans Narrow"/>
            </a:endParaRPr>
          </a:p>
        </p:txBody>
      </p:sp>
      <p:sp>
        <p:nvSpPr>
          <p:cNvPr id="9" name="object 9"/>
          <p:cNvSpPr/>
          <p:nvPr/>
        </p:nvSpPr>
        <p:spPr>
          <a:xfrm>
            <a:off x="4572000" y="3716273"/>
            <a:ext cx="1113155" cy="885190"/>
          </a:xfrm>
          <a:custGeom>
            <a:avLst/>
            <a:gdLst/>
            <a:ahLst/>
            <a:cxnLst/>
            <a:rect l="l" t="t" r="r" b="b"/>
            <a:pathLst>
              <a:path w="1113154" h="885189">
                <a:moveTo>
                  <a:pt x="39429" y="31259"/>
                </a:moveTo>
                <a:lnTo>
                  <a:pt x="48688" y="54844"/>
                </a:lnTo>
                <a:lnTo>
                  <a:pt x="1097026" y="884682"/>
                </a:lnTo>
                <a:lnTo>
                  <a:pt x="1112774" y="864869"/>
                </a:lnTo>
                <a:lnTo>
                  <a:pt x="64299" y="34802"/>
                </a:lnTo>
                <a:lnTo>
                  <a:pt x="39429" y="31259"/>
                </a:lnTo>
                <a:close/>
              </a:path>
              <a:path w="1113154" h="885189">
                <a:moveTo>
                  <a:pt x="0" y="0"/>
                </a:moveTo>
                <a:lnTo>
                  <a:pt x="42545" y="108965"/>
                </a:lnTo>
                <a:lnTo>
                  <a:pt x="49911" y="112140"/>
                </a:lnTo>
                <a:lnTo>
                  <a:pt x="62991" y="107061"/>
                </a:lnTo>
                <a:lnTo>
                  <a:pt x="66294" y="99694"/>
                </a:lnTo>
                <a:lnTo>
                  <a:pt x="48688" y="54844"/>
                </a:lnTo>
                <a:lnTo>
                  <a:pt x="11811" y="25653"/>
                </a:lnTo>
                <a:lnTo>
                  <a:pt x="27559" y="5714"/>
                </a:lnTo>
                <a:lnTo>
                  <a:pt x="40145" y="5714"/>
                </a:lnTo>
                <a:lnTo>
                  <a:pt x="0" y="0"/>
                </a:lnTo>
                <a:close/>
              </a:path>
              <a:path w="1113154" h="885189">
                <a:moveTo>
                  <a:pt x="27559" y="5714"/>
                </a:moveTo>
                <a:lnTo>
                  <a:pt x="11811" y="25653"/>
                </a:lnTo>
                <a:lnTo>
                  <a:pt x="48688" y="54844"/>
                </a:lnTo>
                <a:lnTo>
                  <a:pt x="39429" y="31259"/>
                </a:lnTo>
                <a:lnTo>
                  <a:pt x="17907" y="28193"/>
                </a:lnTo>
                <a:lnTo>
                  <a:pt x="31496" y="11049"/>
                </a:lnTo>
                <a:lnTo>
                  <a:pt x="34296" y="11049"/>
                </a:lnTo>
                <a:lnTo>
                  <a:pt x="27559" y="5714"/>
                </a:lnTo>
                <a:close/>
              </a:path>
              <a:path w="1113154" h="885189">
                <a:moveTo>
                  <a:pt x="40145" y="5714"/>
                </a:moveTo>
                <a:lnTo>
                  <a:pt x="27559" y="5714"/>
                </a:lnTo>
                <a:lnTo>
                  <a:pt x="64299" y="34802"/>
                </a:lnTo>
                <a:lnTo>
                  <a:pt x="112140" y="41656"/>
                </a:lnTo>
                <a:lnTo>
                  <a:pt x="118617" y="36830"/>
                </a:lnTo>
                <a:lnTo>
                  <a:pt x="120650" y="22987"/>
                </a:lnTo>
                <a:lnTo>
                  <a:pt x="115824" y="16509"/>
                </a:lnTo>
                <a:lnTo>
                  <a:pt x="40145" y="5714"/>
                </a:lnTo>
                <a:close/>
              </a:path>
              <a:path w="1113154" h="885189">
                <a:moveTo>
                  <a:pt x="34296" y="11049"/>
                </a:moveTo>
                <a:lnTo>
                  <a:pt x="31496" y="11049"/>
                </a:lnTo>
                <a:lnTo>
                  <a:pt x="39429" y="31259"/>
                </a:lnTo>
                <a:lnTo>
                  <a:pt x="64299" y="34802"/>
                </a:lnTo>
                <a:lnTo>
                  <a:pt x="34296" y="11049"/>
                </a:lnTo>
                <a:close/>
              </a:path>
              <a:path w="1113154" h="885189">
                <a:moveTo>
                  <a:pt x="31496" y="11049"/>
                </a:moveTo>
                <a:lnTo>
                  <a:pt x="17907" y="28193"/>
                </a:lnTo>
                <a:lnTo>
                  <a:pt x="39429" y="31259"/>
                </a:lnTo>
                <a:lnTo>
                  <a:pt x="31496" y="11049"/>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809368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027" y="214376"/>
            <a:ext cx="7895945" cy="813043"/>
          </a:xfrm>
          <a:prstGeom prst="rect">
            <a:avLst/>
          </a:prstGeom>
        </p:spPr>
        <p:txBody>
          <a:bodyPr vert="horz" wrap="square" lIns="0" tIns="12700" rIns="0" bIns="0" rtlCol="0">
            <a:spAutoFit/>
          </a:bodyPr>
          <a:lstStyle/>
          <a:p>
            <a:pPr marL="80010" marR="5080">
              <a:lnSpc>
                <a:spcPct val="100000"/>
              </a:lnSpc>
              <a:spcBef>
                <a:spcPts val="100"/>
              </a:spcBef>
            </a:pPr>
            <a:r>
              <a:rPr sz="2000" dirty="0"/>
              <a:t>Какие документы </a:t>
            </a:r>
            <a:r>
              <a:rPr sz="2000" spc="-5" dirty="0"/>
              <a:t>представляются</a:t>
            </a:r>
            <a:r>
              <a:rPr sz="2000" spc="-110" dirty="0"/>
              <a:t> </a:t>
            </a:r>
            <a:r>
              <a:rPr sz="2000" spc="-5" dirty="0"/>
              <a:t>при  поставке </a:t>
            </a:r>
            <a:r>
              <a:rPr sz="2000" dirty="0"/>
              <a:t>лекарственных</a:t>
            </a:r>
            <a:r>
              <a:rPr sz="2000" spc="-60" dirty="0"/>
              <a:t> </a:t>
            </a:r>
            <a:r>
              <a:rPr sz="2000" spc="-5" dirty="0"/>
              <a:t>препаратов</a:t>
            </a:r>
            <a:r>
              <a:rPr spc="-5" dirty="0"/>
              <a:t>.</a:t>
            </a:r>
          </a:p>
        </p:txBody>
      </p:sp>
      <p:sp>
        <p:nvSpPr>
          <p:cNvPr id="3" name="object 3"/>
          <p:cNvSpPr txBox="1"/>
          <p:nvPr/>
        </p:nvSpPr>
        <p:spPr>
          <a:xfrm>
            <a:off x="654622" y="1880190"/>
            <a:ext cx="7974330" cy="2472472"/>
          </a:xfrm>
          <a:prstGeom prst="rect">
            <a:avLst/>
          </a:prstGeom>
        </p:spPr>
        <p:txBody>
          <a:bodyPr vert="horz" wrap="square" lIns="0" tIns="114300" rIns="0" bIns="0" rtlCol="0">
            <a:spAutoFit/>
          </a:bodyPr>
          <a:lstStyle/>
          <a:p>
            <a:pPr marL="12700">
              <a:spcBef>
                <a:spcPts val="900"/>
              </a:spcBef>
            </a:pPr>
            <a:r>
              <a:rPr b="1" spc="-5" dirty="0">
                <a:solidFill>
                  <a:prstClr val="black"/>
                </a:solidFill>
                <a:latin typeface="Liberation Sans Narrow"/>
                <a:cs typeface="Liberation Sans Narrow"/>
              </a:rPr>
              <a:t>Пункт 5.3 Типового</a:t>
            </a:r>
            <a:r>
              <a:rPr b="1" spc="10" dirty="0">
                <a:solidFill>
                  <a:prstClr val="black"/>
                </a:solidFill>
                <a:latin typeface="Liberation Sans Narrow"/>
                <a:cs typeface="Liberation Sans Narrow"/>
              </a:rPr>
              <a:t> </a:t>
            </a:r>
            <a:r>
              <a:rPr b="1" spc="-5" dirty="0">
                <a:solidFill>
                  <a:prstClr val="black"/>
                </a:solidFill>
                <a:latin typeface="Liberation Sans Narrow"/>
                <a:cs typeface="Liberation Sans Narrow"/>
              </a:rPr>
              <a:t>контракта</a:t>
            </a:r>
            <a:endParaRPr dirty="0">
              <a:solidFill>
                <a:prstClr val="black"/>
              </a:solidFill>
              <a:latin typeface="Liberation Sans Narrow"/>
              <a:cs typeface="Liberation Sans Narrow"/>
            </a:endParaRPr>
          </a:p>
          <a:p>
            <a:pPr marL="12700">
              <a:spcBef>
                <a:spcPts val="705"/>
              </a:spcBef>
            </a:pPr>
            <a:r>
              <a:rPr sz="1600" spc="-5" dirty="0">
                <a:solidFill>
                  <a:prstClr val="black"/>
                </a:solidFill>
                <a:latin typeface="Liberation Sans Narrow"/>
                <a:cs typeface="Liberation Sans Narrow"/>
              </a:rPr>
              <a:t>а</a:t>
            </a:r>
            <a:r>
              <a:rPr sz="1000" spc="-5" dirty="0">
                <a:solidFill>
                  <a:prstClr val="black"/>
                </a:solidFill>
                <a:latin typeface="Liberation Sans Narrow"/>
                <a:cs typeface="Liberation Sans Narrow"/>
              </a:rPr>
              <a:t>) копия регистрационного удостоверения лекарственного</a:t>
            </a:r>
            <a:r>
              <a:rPr sz="1000" spc="-45" dirty="0">
                <a:solidFill>
                  <a:prstClr val="black"/>
                </a:solidFill>
                <a:latin typeface="Liberation Sans Narrow"/>
                <a:cs typeface="Liberation Sans Narrow"/>
              </a:rPr>
              <a:t> </a:t>
            </a:r>
            <a:r>
              <a:rPr sz="1000" spc="-5" dirty="0">
                <a:solidFill>
                  <a:prstClr val="black"/>
                </a:solidFill>
                <a:latin typeface="Liberation Sans Narrow"/>
                <a:cs typeface="Liberation Sans Narrow"/>
              </a:rPr>
              <a:t>препарата</a:t>
            </a:r>
            <a:endParaRPr sz="1000" dirty="0">
              <a:solidFill>
                <a:prstClr val="black"/>
              </a:solidFill>
              <a:latin typeface="Liberation Sans Narrow"/>
              <a:cs typeface="Liberation Sans Narrow"/>
            </a:endParaRPr>
          </a:p>
          <a:p>
            <a:pPr marL="12700" marR="5080">
              <a:spcBef>
                <a:spcPts val="695"/>
              </a:spcBef>
            </a:pPr>
            <a:r>
              <a:rPr sz="1000" spc="-10" dirty="0">
                <a:solidFill>
                  <a:prstClr val="black"/>
                </a:solidFill>
                <a:latin typeface="Liberation Sans Narrow"/>
                <a:cs typeface="Liberation Sans Narrow"/>
              </a:rPr>
              <a:t>б) </a:t>
            </a:r>
            <a:r>
              <a:rPr sz="1000" b="1" spc="-5" dirty="0">
                <a:solidFill>
                  <a:prstClr val="black"/>
                </a:solidFill>
                <a:latin typeface="Liberation Sans Narrow"/>
                <a:cs typeface="Liberation Sans Narrow"/>
              </a:rPr>
              <a:t>протокол согласования цен </a:t>
            </a:r>
            <a:r>
              <a:rPr sz="1000" spc="-5" dirty="0">
                <a:solidFill>
                  <a:prstClr val="black"/>
                </a:solidFill>
                <a:latin typeface="Liberation Sans Narrow"/>
                <a:cs typeface="Liberation Sans Narrow"/>
              </a:rPr>
              <a:t>поставки Товара, включенного в перечень </a:t>
            </a:r>
            <a:r>
              <a:rPr sz="1000" b="1" spc="-5" dirty="0">
                <a:solidFill>
                  <a:prstClr val="black"/>
                </a:solidFill>
                <a:latin typeface="Liberation Sans Narrow"/>
                <a:cs typeface="Liberation Sans Narrow"/>
              </a:rPr>
              <a:t>ЖНВЛП</a:t>
            </a:r>
            <a:r>
              <a:rPr sz="1000" spc="-5" dirty="0">
                <a:solidFill>
                  <a:prstClr val="black"/>
                </a:solidFill>
                <a:latin typeface="Liberation Sans Narrow"/>
                <a:cs typeface="Liberation Sans Narrow"/>
              </a:rPr>
              <a:t>, составленный </a:t>
            </a:r>
            <a:r>
              <a:rPr sz="1000" spc="-10" dirty="0">
                <a:solidFill>
                  <a:prstClr val="black"/>
                </a:solidFill>
                <a:latin typeface="Liberation Sans Narrow"/>
                <a:cs typeface="Liberation Sans Narrow"/>
              </a:rPr>
              <a:t>по  </a:t>
            </a:r>
            <a:r>
              <a:rPr sz="1000" spc="-5" dirty="0">
                <a:solidFill>
                  <a:prstClr val="black"/>
                </a:solidFill>
                <a:latin typeface="Liberation Sans Narrow"/>
                <a:cs typeface="Liberation Sans Narrow"/>
              </a:rPr>
              <a:t>форме в соответствии с законодательством РФ (при поставке Товара, включенного в перечень  ЖНВЛП);</a:t>
            </a:r>
            <a:endParaRPr sz="1000" dirty="0">
              <a:solidFill>
                <a:prstClr val="black"/>
              </a:solidFill>
              <a:latin typeface="Liberation Sans Narrow"/>
              <a:cs typeface="Liberation Sans Narrow"/>
            </a:endParaRPr>
          </a:p>
          <a:p>
            <a:pPr marL="12700">
              <a:spcBef>
                <a:spcPts val="700"/>
              </a:spcBef>
            </a:pPr>
            <a:r>
              <a:rPr sz="1000" spc="-5" dirty="0">
                <a:solidFill>
                  <a:prstClr val="black"/>
                </a:solidFill>
                <a:latin typeface="Liberation Sans Narrow"/>
                <a:cs typeface="Liberation Sans Narrow"/>
              </a:rPr>
              <a:t>в) товарная накладную, составленная по форме в соответствии с законодательством</a:t>
            </a:r>
            <a:r>
              <a:rPr sz="1000" spc="-50" dirty="0">
                <a:solidFill>
                  <a:prstClr val="black"/>
                </a:solidFill>
                <a:latin typeface="Liberation Sans Narrow"/>
                <a:cs typeface="Liberation Sans Narrow"/>
              </a:rPr>
              <a:t> </a:t>
            </a:r>
            <a:r>
              <a:rPr sz="1000" spc="-5" dirty="0">
                <a:solidFill>
                  <a:prstClr val="black"/>
                </a:solidFill>
                <a:latin typeface="Liberation Sans Narrow"/>
                <a:cs typeface="Liberation Sans Narrow"/>
              </a:rPr>
              <a:t>РФ;</a:t>
            </a:r>
            <a:endParaRPr sz="1000" dirty="0">
              <a:solidFill>
                <a:prstClr val="black"/>
              </a:solidFill>
              <a:latin typeface="Liberation Sans Narrow"/>
              <a:cs typeface="Liberation Sans Narrow"/>
            </a:endParaRPr>
          </a:p>
          <a:p>
            <a:pPr marL="12700">
              <a:spcBef>
                <a:spcPts val="705"/>
              </a:spcBef>
            </a:pPr>
            <a:r>
              <a:rPr sz="1000" spc="-5" dirty="0">
                <a:solidFill>
                  <a:prstClr val="black"/>
                </a:solidFill>
                <a:latin typeface="Liberation Sans Narrow"/>
                <a:cs typeface="Liberation Sans Narrow"/>
              </a:rPr>
              <a:t>г) </a:t>
            </a:r>
            <a:r>
              <a:rPr sz="1000" b="1" spc="-5" dirty="0">
                <a:solidFill>
                  <a:prstClr val="black"/>
                </a:solidFill>
                <a:latin typeface="Liberation Sans Narrow"/>
                <a:cs typeface="Liberation Sans Narrow"/>
              </a:rPr>
              <a:t>Акт приема-передачи Товара </a:t>
            </a:r>
            <a:r>
              <a:rPr sz="1000" spc="-5" dirty="0">
                <a:solidFill>
                  <a:prstClr val="black"/>
                </a:solidFill>
                <a:latin typeface="Liberation Sans Narrow"/>
                <a:cs typeface="Liberation Sans Narrow"/>
              </a:rPr>
              <a:t>(приложение N 5 к Контракту) в двух (трех)</a:t>
            </a:r>
            <a:r>
              <a:rPr sz="1000" spc="10" dirty="0">
                <a:solidFill>
                  <a:prstClr val="black"/>
                </a:solidFill>
                <a:latin typeface="Liberation Sans Narrow"/>
                <a:cs typeface="Liberation Sans Narrow"/>
              </a:rPr>
              <a:t> </a:t>
            </a:r>
            <a:r>
              <a:rPr sz="1000" spc="-5" dirty="0">
                <a:solidFill>
                  <a:prstClr val="black"/>
                </a:solidFill>
                <a:latin typeface="Liberation Sans Narrow"/>
                <a:cs typeface="Liberation Sans Narrow"/>
              </a:rPr>
              <a:t>экземплярах;</a:t>
            </a:r>
            <a:endParaRPr sz="1000" dirty="0">
              <a:solidFill>
                <a:prstClr val="black"/>
              </a:solidFill>
              <a:latin typeface="Liberation Sans Narrow"/>
              <a:cs typeface="Liberation Sans Narrow"/>
            </a:endParaRPr>
          </a:p>
          <a:p>
            <a:pPr marL="12700" marR="51435">
              <a:spcBef>
                <a:spcPts val="700"/>
              </a:spcBef>
            </a:pPr>
            <a:r>
              <a:rPr sz="1000" spc="-5" dirty="0">
                <a:solidFill>
                  <a:prstClr val="black"/>
                </a:solidFill>
                <a:latin typeface="Liberation Sans Narrow"/>
                <a:cs typeface="Liberation Sans Narrow"/>
              </a:rPr>
              <a:t>д) копия документа, подтверждающего соответствие Товара, выданного уполномоченными органами  (организациями); </a:t>
            </a:r>
            <a:r>
              <a:rPr sz="1000" i="1" spc="-5" dirty="0">
                <a:solidFill>
                  <a:srgbClr val="C00000"/>
                </a:solidFill>
                <a:latin typeface="Liberation Sans Narrow"/>
                <a:cs typeface="Liberation Sans Narrow"/>
              </a:rPr>
              <a:t>Указывается в соответствии с постановлением Правительства</a:t>
            </a:r>
            <a:r>
              <a:rPr sz="1000" i="1" spc="-85" dirty="0">
                <a:solidFill>
                  <a:srgbClr val="C00000"/>
                </a:solidFill>
                <a:latin typeface="Liberation Sans Narrow"/>
                <a:cs typeface="Liberation Sans Narrow"/>
              </a:rPr>
              <a:t> </a:t>
            </a:r>
            <a:r>
              <a:rPr sz="1000" i="1" spc="-5" dirty="0">
                <a:solidFill>
                  <a:srgbClr val="C00000"/>
                </a:solidFill>
                <a:latin typeface="Liberation Sans Narrow"/>
                <a:cs typeface="Liberation Sans Narrow"/>
              </a:rPr>
              <a:t>Российской</a:t>
            </a:r>
            <a:endParaRPr sz="1000" dirty="0">
              <a:solidFill>
                <a:prstClr val="black"/>
              </a:solidFill>
              <a:latin typeface="Liberation Sans Narrow"/>
              <a:cs typeface="Liberation Sans Narrow"/>
            </a:endParaRPr>
          </a:p>
          <a:p>
            <a:pPr marL="12700" marR="577215"/>
            <a:r>
              <a:rPr sz="1000" i="1" spc="-5" dirty="0">
                <a:solidFill>
                  <a:srgbClr val="C00000"/>
                </a:solidFill>
                <a:latin typeface="Liberation Sans Narrow"/>
                <a:cs typeface="Liberation Sans Narrow"/>
              </a:rPr>
              <a:t>Федерации от 01.12.2009 N 982 "Об утверждении единого перечня </a:t>
            </a:r>
            <a:r>
              <a:rPr sz="1000" i="1" spc="-10" dirty="0">
                <a:solidFill>
                  <a:srgbClr val="C00000"/>
                </a:solidFill>
                <a:latin typeface="Liberation Sans Narrow"/>
                <a:cs typeface="Liberation Sans Narrow"/>
              </a:rPr>
              <a:t>продукции, </a:t>
            </a:r>
            <a:r>
              <a:rPr sz="1000" i="1" spc="-5" dirty="0">
                <a:solidFill>
                  <a:srgbClr val="C00000"/>
                </a:solidFill>
                <a:latin typeface="Liberation Sans Narrow"/>
                <a:cs typeface="Liberation Sans Narrow"/>
              </a:rPr>
              <a:t>подлежащей  обязательной сертификации, и единого перечня продукции, подтверждение соответствия  которой осуществляется в форме принятия декларации о</a:t>
            </a:r>
            <a:r>
              <a:rPr sz="1000" i="1" spc="-110" dirty="0">
                <a:solidFill>
                  <a:srgbClr val="C00000"/>
                </a:solidFill>
                <a:latin typeface="Liberation Sans Narrow"/>
                <a:cs typeface="Liberation Sans Narrow"/>
              </a:rPr>
              <a:t> </a:t>
            </a:r>
            <a:r>
              <a:rPr sz="1000" i="1" spc="-5" dirty="0">
                <a:solidFill>
                  <a:srgbClr val="C00000"/>
                </a:solidFill>
                <a:latin typeface="Liberation Sans Narrow"/>
                <a:cs typeface="Liberation Sans Narrow"/>
              </a:rPr>
              <a:t>соответствии"</a:t>
            </a:r>
            <a:endParaRPr sz="1000" dirty="0">
              <a:solidFill>
                <a:prstClr val="black"/>
              </a:solidFill>
              <a:latin typeface="Liberation Sans Narrow"/>
              <a:cs typeface="Liberation Sans Narrow"/>
            </a:endParaRPr>
          </a:p>
        </p:txBody>
      </p:sp>
      <p:sp>
        <p:nvSpPr>
          <p:cNvPr id="4" name="object 4"/>
          <p:cNvSpPr txBox="1"/>
          <p:nvPr/>
        </p:nvSpPr>
        <p:spPr>
          <a:xfrm>
            <a:off x="690168" y="4986273"/>
            <a:ext cx="1809750" cy="790601"/>
          </a:xfrm>
          <a:prstGeom prst="rect">
            <a:avLst/>
          </a:prstGeom>
        </p:spPr>
        <p:txBody>
          <a:bodyPr vert="horz" wrap="square" lIns="0" tIns="102235" rIns="0" bIns="0" rtlCol="0">
            <a:spAutoFit/>
          </a:bodyPr>
          <a:lstStyle/>
          <a:p>
            <a:pPr marL="12700">
              <a:spcBef>
                <a:spcPts val="805"/>
              </a:spcBef>
            </a:pPr>
            <a:r>
              <a:rPr sz="1100" spc="-10" dirty="0">
                <a:solidFill>
                  <a:prstClr val="black"/>
                </a:solidFill>
                <a:latin typeface="Liberation Sans Narrow"/>
                <a:cs typeface="Liberation Sans Narrow"/>
              </a:rPr>
              <a:t>Иные </a:t>
            </a:r>
            <a:r>
              <a:rPr sz="1100" spc="-5" dirty="0">
                <a:solidFill>
                  <a:prstClr val="black"/>
                </a:solidFill>
                <a:latin typeface="Liberation Sans Narrow"/>
                <a:cs typeface="Liberation Sans Narrow"/>
              </a:rPr>
              <a:t>документы</a:t>
            </a:r>
            <a:endParaRPr sz="1100" dirty="0">
              <a:solidFill>
                <a:prstClr val="black"/>
              </a:solidFill>
              <a:latin typeface="Liberation Sans Narrow"/>
              <a:cs typeface="Liberation Sans Narrow"/>
            </a:endParaRPr>
          </a:p>
          <a:p>
            <a:pPr marL="12700">
              <a:spcBef>
                <a:spcPts val="710"/>
              </a:spcBef>
            </a:pPr>
            <a:r>
              <a:rPr sz="1100" spc="-5" dirty="0">
                <a:solidFill>
                  <a:prstClr val="black"/>
                </a:solidFill>
                <a:latin typeface="Liberation Sans Narrow"/>
                <a:cs typeface="Liberation Sans Narrow"/>
              </a:rPr>
              <a:t>+</a:t>
            </a:r>
            <a:endParaRPr sz="1100" dirty="0">
              <a:solidFill>
                <a:prstClr val="black"/>
              </a:solidFill>
              <a:latin typeface="Liberation Sans Narrow"/>
              <a:cs typeface="Liberation Sans Narrow"/>
            </a:endParaRPr>
          </a:p>
          <a:p>
            <a:pPr marL="12700">
              <a:spcBef>
                <a:spcPts val="695"/>
              </a:spcBef>
            </a:pPr>
            <a:r>
              <a:rPr sz="1100" spc="-5" dirty="0">
                <a:solidFill>
                  <a:prstClr val="black"/>
                </a:solidFill>
                <a:latin typeface="Liberation Sans Narrow"/>
                <a:cs typeface="Liberation Sans Narrow"/>
              </a:rPr>
              <a:t>счета;</a:t>
            </a:r>
            <a:r>
              <a:rPr sz="1100" spc="310" dirty="0">
                <a:solidFill>
                  <a:prstClr val="black"/>
                </a:solidFill>
                <a:latin typeface="Liberation Sans Narrow"/>
                <a:cs typeface="Liberation Sans Narrow"/>
              </a:rPr>
              <a:t> </a:t>
            </a:r>
            <a:r>
              <a:rPr sz="1100" spc="-5" dirty="0">
                <a:solidFill>
                  <a:prstClr val="black"/>
                </a:solidFill>
                <a:latin typeface="Liberation Sans Narrow"/>
                <a:cs typeface="Liberation Sans Narrow"/>
              </a:rPr>
              <a:t>счета-фактуры;</a:t>
            </a:r>
            <a:endParaRPr sz="1100" dirty="0">
              <a:solidFill>
                <a:prstClr val="black"/>
              </a:solidFill>
              <a:latin typeface="Liberation Sans Narrow"/>
              <a:cs typeface="Liberation Sans Narrow"/>
            </a:endParaRPr>
          </a:p>
        </p:txBody>
      </p:sp>
      <p:sp>
        <p:nvSpPr>
          <p:cNvPr id="5" name="object 5"/>
          <p:cNvSpPr txBox="1"/>
          <p:nvPr/>
        </p:nvSpPr>
        <p:spPr>
          <a:xfrm>
            <a:off x="690168" y="5984469"/>
            <a:ext cx="6923405" cy="532197"/>
          </a:xfrm>
          <a:prstGeom prst="rect">
            <a:avLst/>
          </a:prstGeom>
        </p:spPr>
        <p:txBody>
          <a:bodyPr vert="horz" wrap="square" lIns="0" tIns="102870" rIns="0" bIns="0" rtlCol="0">
            <a:spAutoFit/>
          </a:bodyPr>
          <a:lstStyle/>
          <a:p>
            <a:pPr marL="12700">
              <a:spcBef>
                <a:spcPts val="810"/>
              </a:spcBef>
            </a:pPr>
            <a:r>
              <a:rPr sz="1100" spc="-5" dirty="0">
                <a:solidFill>
                  <a:prstClr val="black"/>
                </a:solidFill>
                <a:latin typeface="Liberation Sans Narrow"/>
                <a:cs typeface="Liberation Sans Narrow"/>
              </a:rPr>
              <a:t>сводный реестр товарных накладных на поставку Товара (пункт 9.3 Типового контракта)</a:t>
            </a:r>
            <a:endParaRPr sz="1100" dirty="0">
              <a:solidFill>
                <a:prstClr val="black"/>
              </a:solidFill>
              <a:latin typeface="Liberation Sans Narrow"/>
              <a:cs typeface="Liberation Sans Narrow"/>
            </a:endParaRPr>
          </a:p>
          <a:p>
            <a:pPr marL="12700">
              <a:spcBef>
                <a:spcPts val="710"/>
              </a:spcBef>
            </a:pPr>
            <a:r>
              <a:rPr sz="1100" spc="-10" dirty="0">
                <a:solidFill>
                  <a:prstClr val="black"/>
                </a:solidFill>
                <a:latin typeface="Liberation Sans Narrow"/>
                <a:cs typeface="Liberation Sans Narrow"/>
              </a:rPr>
              <a:t>Инструкция </a:t>
            </a:r>
            <a:r>
              <a:rPr sz="1100" spc="-5" dirty="0">
                <a:solidFill>
                  <a:prstClr val="black"/>
                </a:solidFill>
                <a:latin typeface="Liberation Sans Narrow"/>
                <a:cs typeface="Liberation Sans Narrow"/>
              </a:rPr>
              <a:t>по медицинскому применению (пункт 8.2 Типового</a:t>
            </a:r>
            <a:r>
              <a:rPr sz="1100" spc="45" dirty="0">
                <a:solidFill>
                  <a:prstClr val="black"/>
                </a:solidFill>
                <a:latin typeface="Liberation Sans Narrow"/>
                <a:cs typeface="Liberation Sans Narrow"/>
              </a:rPr>
              <a:t> </a:t>
            </a:r>
            <a:r>
              <a:rPr sz="1100" spc="-5" dirty="0">
                <a:solidFill>
                  <a:prstClr val="black"/>
                </a:solidFill>
                <a:latin typeface="Liberation Sans Narrow"/>
                <a:cs typeface="Liberation Sans Narrow"/>
              </a:rPr>
              <a:t>контракта)</a:t>
            </a:r>
            <a:endParaRPr sz="1100" dirty="0">
              <a:solidFill>
                <a:prstClr val="black"/>
              </a:solidFill>
              <a:latin typeface="Liberation Sans Narrow"/>
              <a:cs typeface="Liberation Sans Narrow"/>
            </a:endParaRPr>
          </a:p>
        </p:txBody>
      </p:sp>
      <p:sp>
        <p:nvSpPr>
          <p:cNvPr id="6" name="object 6"/>
          <p:cNvSpPr/>
          <p:nvPr/>
        </p:nvSpPr>
        <p:spPr>
          <a:xfrm>
            <a:off x="6632575" y="5121275"/>
            <a:ext cx="0" cy="612775"/>
          </a:xfrm>
          <a:custGeom>
            <a:avLst/>
            <a:gdLst/>
            <a:ahLst/>
            <a:cxnLst/>
            <a:rect l="l" t="t" r="r" b="b"/>
            <a:pathLst>
              <a:path h="612775">
                <a:moveTo>
                  <a:pt x="0" y="0"/>
                </a:moveTo>
                <a:lnTo>
                  <a:pt x="0" y="612775"/>
                </a:lnTo>
              </a:path>
            </a:pathLst>
          </a:custGeom>
          <a:ln w="19050">
            <a:solidFill>
              <a:srgbClr val="575757"/>
            </a:solidFill>
          </a:ln>
        </p:spPr>
        <p:txBody>
          <a:bodyPr wrap="square" lIns="0" tIns="0" rIns="0" bIns="0" rtlCol="0"/>
          <a:lstStyle/>
          <a:p>
            <a:endParaRPr>
              <a:solidFill>
                <a:prstClr val="black"/>
              </a:solidFill>
            </a:endParaRPr>
          </a:p>
        </p:txBody>
      </p:sp>
      <p:sp>
        <p:nvSpPr>
          <p:cNvPr id="7" name="object 7"/>
          <p:cNvSpPr/>
          <p:nvPr/>
        </p:nvSpPr>
        <p:spPr>
          <a:xfrm>
            <a:off x="5623686" y="5024882"/>
            <a:ext cx="1009015" cy="211454"/>
          </a:xfrm>
          <a:custGeom>
            <a:avLst/>
            <a:gdLst/>
            <a:ahLst/>
            <a:cxnLst/>
            <a:rect l="l" t="t" r="r" b="b"/>
            <a:pathLst>
              <a:path w="1009015" h="211454">
                <a:moveTo>
                  <a:pt x="1008888" y="211328"/>
                </a:moveTo>
                <a:lnTo>
                  <a:pt x="829437" y="211328"/>
                </a:lnTo>
                <a:lnTo>
                  <a:pt x="0" y="0"/>
                </a:lnTo>
              </a:path>
            </a:pathLst>
          </a:custGeom>
          <a:ln w="19050">
            <a:solidFill>
              <a:srgbClr val="575757"/>
            </a:solidFill>
          </a:ln>
        </p:spPr>
        <p:txBody>
          <a:bodyPr wrap="square" lIns="0" tIns="0" rIns="0" bIns="0" rtlCol="0"/>
          <a:lstStyle/>
          <a:p>
            <a:endParaRPr>
              <a:solidFill>
                <a:prstClr val="black"/>
              </a:solidFill>
            </a:endParaRPr>
          </a:p>
        </p:txBody>
      </p:sp>
      <p:sp>
        <p:nvSpPr>
          <p:cNvPr id="8" name="object 8"/>
          <p:cNvSpPr txBox="1"/>
          <p:nvPr/>
        </p:nvSpPr>
        <p:spPr>
          <a:xfrm>
            <a:off x="6812026" y="5121275"/>
            <a:ext cx="2152650" cy="612775"/>
          </a:xfrm>
          <a:prstGeom prst="rect">
            <a:avLst/>
          </a:prstGeom>
          <a:solidFill>
            <a:srgbClr val="797979"/>
          </a:solidFill>
          <a:ln w="19050">
            <a:solidFill>
              <a:srgbClr val="575757"/>
            </a:solidFill>
          </a:ln>
        </p:spPr>
        <p:txBody>
          <a:bodyPr vert="horz" wrap="square" lIns="0" tIns="28575" rIns="0" bIns="0" rtlCol="0">
            <a:spAutoFit/>
          </a:bodyPr>
          <a:lstStyle/>
          <a:p>
            <a:pPr marL="527050" marR="136525" indent="-382905">
              <a:spcBef>
                <a:spcPts val="225"/>
              </a:spcBef>
            </a:pPr>
            <a:r>
              <a:rPr spc="-5" dirty="0">
                <a:solidFill>
                  <a:srgbClr val="FFFFFF"/>
                </a:solidFill>
                <a:latin typeface="Liberation Sans Narrow"/>
                <a:cs typeface="Liberation Sans Narrow"/>
              </a:rPr>
              <a:t>Поставка по заявке </a:t>
            </a:r>
            <a:r>
              <a:rPr dirty="0">
                <a:solidFill>
                  <a:srgbClr val="FFFFFF"/>
                </a:solidFill>
                <a:latin typeface="Liberation Sans Narrow"/>
                <a:cs typeface="Liberation Sans Narrow"/>
              </a:rPr>
              <a:t>=  </a:t>
            </a:r>
            <a:r>
              <a:rPr spc="-5" dirty="0">
                <a:solidFill>
                  <a:srgbClr val="FFFFFF"/>
                </a:solidFill>
                <a:latin typeface="Liberation Sans Narrow"/>
                <a:cs typeface="Liberation Sans Narrow"/>
              </a:rPr>
              <a:t>ЭТАП (п.9.5)</a:t>
            </a:r>
            <a:endParaRPr>
              <a:solidFill>
                <a:prstClr val="black"/>
              </a:solidFill>
              <a:latin typeface="Liberation Sans Narrow"/>
              <a:cs typeface="Liberation Sans Narrow"/>
            </a:endParaRPr>
          </a:p>
        </p:txBody>
      </p:sp>
    </p:spTree>
    <p:extLst>
      <p:ext uri="{BB962C8B-B14F-4D97-AF65-F5344CB8AC3E}">
        <p14:creationId xmlns:p14="http://schemas.microsoft.com/office/powerpoint/2010/main" val="32077845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457200"/>
            <a:ext cx="3733165" cy="321242"/>
          </a:xfrm>
          <a:prstGeom prst="rect">
            <a:avLst/>
          </a:prstGeom>
        </p:spPr>
        <p:txBody>
          <a:bodyPr vert="horz" wrap="square" lIns="0" tIns="13335" rIns="0" bIns="0" rtlCol="0">
            <a:spAutoFit/>
          </a:bodyPr>
          <a:lstStyle/>
          <a:p>
            <a:pPr marL="12700">
              <a:lnSpc>
                <a:spcPct val="100000"/>
              </a:lnSpc>
              <a:spcBef>
                <a:spcPts val="105"/>
              </a:spcBef>
            </a:pPr>
            <a:r>
              <a:rPr lang="ru-RU" sz="2000" spc="-5" dirty="0" smtClean="0"/>
              <a:t>             </a:t>
            </a:r>
            <a:r>
              <a:rPr sz="2000" spc="-5" dirty="0" err="1" smtClean="0"/>
              <a:t>Особенности</a:t>
            </a:r>
            <a:r>
              <a:rPr sz="2000" spc="-50" dirty="0" smtClean="0"/>
              <a:t> </a:t>
            </a:r>
            <a:r>
              <a:rPr sz="2000" spc="-5" dirty="0"/>
              <a:t>приемки</a:t>
            </a:r>
          </a:p>
        </p:txBody>
      </p:sp>
      <p:sp>
        <p:nvSpPr>
          <p:cNvPr id="3" name="object 3"/>
          <p:cNvSpPr txBox="1">
            <a:spLocks noGrp="1"/>
          </p:cNvSpPr>
          <p:nvPr>
            <p:ph type="body" idx="1"/>
          </p:nvPr>
        </p:nvSpPr>
        <p:spPr>
          <a:xfrm>
            <a:off x="667207" y="1628901"/>
            <a:ext cx="7809585" cy="4430059"/>
          </a:xfrm>
          <a:prstGeom prst="rect">
            <a:avLst/>
          </a:prstGeom>
        </p:spPr>
        <p:txBody>
          <a:bodyPr vert="horz" wrap="square" lIns="0" tIns="13335" rIns="0" bIns="0" rtlCol="0">
            <a:spAutoFit/>
          </a:bodyPr>
          <a:lstStyle/>
          <a:p>
            <a:pPr marL="356870" marR="508634" indent="-320040">
              <a:lnSpc>
                <a:spcPct val="100000"/>
              </a:lnSpc>
              <a:spcBef>
                <a:spcPts val="105"/>
              </a:spcBef>
              <a:buClr>
                <a:srgbClr val="F5C200"/>
              </a:buClr>
              <a:buSzPct val="60714"/>
              <a:buFont typeface="Wingdings"/>
              <a:buChar char=""/>
              <a:tabLst>
                <a:tab pos="356870" algn="l"/>
                <a:tab pos="357505" algn="l"/>
              </a:tabLst>
            </a:pPr>
            <a:r>
              <a:rPr sz="1200" spc="-5" dirty="0"/>
              <a:t>Поставка может быть по адресу заказчика </a:t>
            </a:r>
            <a:r>
              <a:rPr sz="1200" dirty="0"/>
              <a:t>или </a:t>
            </a:r>
            <a:r>
              <a:rPr sz="1200" spc="-5" dirty="0"/>
              <a:t>по адресам грузополучателей </a:t>
            </a:r>
            <a:r>
              <a:rPr sz="1200" dirty="0"/>
              <a:t>(при </a:t>
            </a:r>
            <a:r>
              <a:rPr sz="1200" spc="-5" dirty="0"/>
              <a:t>централизованных  закупках).</a:t>
            </a:r>
          </a:p>
          <a:p>
            <a:pPr marL="356870" indent="-320040">
              <a:lnSpc>
                <a:spcPct val="100000"/>
              </a:lnSpc>
              <a:spcBef>
                <a:spcPts val="695"/>
              </a:spcBef>
              <a:buClr>
                <a:srgbClr val="F5C200"/>
              </a:buClr>
              <a:buSzPct val="60714"/>
              <a:buFont typeface="Wingdings"/>
              <a:buChar char=""/>
              <a:tabLst>
                <a:tab pos="356870" algn="l"/>
                <a:tab pos="357505" algn="l"/>
              </a:tabLst>
            </a:pPr>
            <a:r>
              <a:rPr sz="1200" spc="-5" dirty="0"/>
              <a:t>Поставка может осуществляться разово </a:t>
            </a:r>
            <a:r>
              <a:rPr sz="1200" dirty="0"/>
              <a:t>или по </a:t>
            </a:r>
            <a:r>
              <a:rPr sz="1200" spc="-5" dirty="0"/>
              <a:t>календарному</a:t>
            </a:r>
            <a:r>
              <a:rPr sz="1200" spc="5" dirty="0"/>
              <a:t> </a:t>
            </a:r>
            <a:r>
              <a:rPr sz="1200" spc="-5" dirty="0"/>
              <a:t>графику.</a:t>
            </a:r>
          </a:p>
          <a:p>
            <a:pPr marL="356870" indent="-320040">
              <a:lnSpc>
                <a:spcPct val="100000"/>
              </a:lnSpc>
              <a:spcBef>
                <a:spcPts val="710"/>
              </a:spcBef>
              <a:buClr>
                <a:srgbClr val="F5C200"/>
              </a:buClr>
              <a:buSzPct val="60714"/>
              <a:buFont typeface="Wingdings"/>
              <a:buChar char=""/>
              <a:tabLst>
                <a:tab pos="356870" algn="l"/>
                <a:tab pos="357505" algn="l"/>
              </a:tabLst>
            </a:pPr>
            <a:r>
              <a:rPr sz="1200" b="1" dirty="0"/>
              <a:t>Срок поставки </a:t>
            </a:r>
            <a:r>
              <a:rPr sz="1200" b="1" spc="-5" dirty="0"/>
              <a:t>устанавливает заказчик </a:t>
            </a:r>
            <a:r>
              <a:rPr sz="1200" dirty="0"/>
              <a:t>(или </a:t>
            </a:r>
            <a:r>
              <a:rPr sz="1200" spc="-5" dirty="0"/>
              <a:t>дату, </a:t>
            </a:r>
            <a:r>
              <a:rPr sz="1200" dirty="0"/>
              <a:t>или </a:t>
            </a:r>
            <a:r>
              <a:rPr sz="1200" spc="-5" dirty="0"/>
              <a:t>календарный</a:t>
            </a:r>
            <a:r>
              <a:rPr sz="1200" spc="-60" dirty="0"/>
              <a:t> </a:t>
            </a:r>
            <a:r>
              <a:rPr sz="1200" spc="-5" dirty="0"/>
              <a:t>график).</a:t>
            </a:r>
          </a:p>
          <a:p>
            <a:pPr marL="356870" indent="-320040">
              <a:lnSpc>
                <a:spcPct val="100000"/>
              </a:lnSpc>
              <a:spcBef>
                <a:spcPts val="695"/>
              </a:spcBef>
              <a:buClr>
                <a:srgbClr val="F5C200"/>
              </a:buClr>
              <a:buSzPct val="60714"/>
              <a:buFont typeface="Wingdings"/>
              <a:buChar char=""/>
              <a:tabLst>
                <a:tab pos="356870" algn="l"/>
                <a:tab pos="357505" algn="l"/>
              </a:tabLst>
            </a:pPr>
            <a:r>
              <a:rPr sz="1200" spc="-5" dirty="0"/>
              <a:t>Поставка </a:t>
            </a:r>
            <a:r>
              <a:rPr sz="1200" dirty="0"/>
              <a:t>по </a:t>
            </a:r>
            <a:r>
              <a:rPr sz="1200" spc="-5" dirty="0"/>
              <a:t>заявке </a:t>
            </a:r>
            <a:r>
              <a:rPr sz="1200" dirty="0"/>
              <a:t>=</a:t>
            </a:r>
            <a:r>
              <a:rPr sz="1200" spc="-10" dirty="0"/>
              <a:t> </a:t>
            </a:r>
            <a:r>
              <a:rPr sz="1200" spc="-5" dirty="0"/>
              <a:t>этап</a:t>
            </a:r>
          </a:p>
          <a:p>
            <a:pPr marL="356870" marR="13335" indent="-320040">
              <a:lnSpc>
                <a:spcPct val="100000"/>
              </a:lnSpc>
              <a:spcBef>
                <a:spcPts val="695"/>
              </a:spcBef>
              <a:buClr>
                <a:srgbClr val="F5C200"/>
              </a:buClr>
              <a:buSzPct val="60714"/>
              <a:buFont typeface="Wingdings"/>
              <a:buChar char=""/>
              <a:tabLst>
                <a:tab pos="356870" algn="l"/>
                <a:tab pos="357505" algn="l"/>
              </a:tabLst>
            </a:pPr>
            <a:r>
              <a:rPr sz="1200" b="1" dirty="0"/>
              <a:t>Приемка </a:t>
            </a:r>
            <a:r>
              <a:rPr sz="1200" b="1" spc="-5" dirty="0"/>
              <a:t>завершается подписанием </a:t>
            </a:r>
            <a:r>
              <a:rPr sz="1200" b="1" dirty="0"/>
              <a:t>Акта </a:t>
            </a:r>
            <a:r>
              <a:rPr sz="1200" b="1" spc="-5" dirty="0"/>
              <a:t>приема-передачи </a:t>
            </a:r>
            <a:r>
              <a:rPr sz="1200" b="1" dirty="0"/>
              <a:t>Товара </a:t>
            </a:r>
            <a:r>
              <a:rPr sz="1200" dirty="0"/>
              <a:t>(пункт </a:t>
            </a:r>
            <a:r>
              <a:rPr sz="1200" spc="-5" dirty="0"/>
              <a:t>6.1 Типового контракта).  Фактической датой поставки считается дата, указанная </a:t>
            </a:r>
            <a:r>
              <a:rPr sz="1200" dirty="0"/>
              <a:t>в Акте </a:t>
            </a:r>
            <a:r>
              <a:rPr sz="1200" spc="-5" dirty="0"/>
              <a:t>приема-передачи Товара (пункт 5.2 Типового  контракта).</a:t>
            </a:r>
          </a:p>
          <a:p>
            <a:pPr marL="356870" marR="62230" indent="-320040">
              <a:lnSpc>
                <a:spcPct val="100000"/>
              </a:lnSpc>
              <a:spcBef>
                <a:spcPts val="710"/>
              </a:spcBef>
              <a:buClr>
                <a:srgbClr val="F5C200"/>
              </a:buClr>
              <a:buSzPct val="60714"/>
              <a:buFont typeface="Wingdings"/>
              <a:buChar char=""/>
              <a:tabLst>
                <a:tab pos="356870" algn="l"/>
                <a:tab pos="357505" algn="l"/>
              </a:tabLst>
            </a:pPr>
            <a:r>
              <a:rPr sz="1200" b="1" dirty="0"/>
              <a:t>Срок приемки </a:t>
            </a:r>
            <a:r>
              <a:rPr sz="1200" spc="-5" dirty="0"/>
              <a:t>устанавливается заказчиком </a:t>
            </a:r>
            <a:r>
              <a:rPr sz="1200" dirty="0"/>
              <a:t>но </a:t>
            </a:r>
            <a:r>
              <a:rPr sz="1200" b="1" spc="-5" dirty="0"/>
              <a:t>не </a:t>
            </a:r>
            <a:r>
              <a:rPr sz="1200" b="1" dirty="0"/>
              <a:t>может составлять более </a:t>
            </a:r>
            <a:r>
              <a:rPr sz="1200" b="1" spc="-5" dirty="0"/>
              <a:t>15 </a:t>
            </a:r>
            <a:r>
              <a:rPr sz="1200" b="1" dirty="0"/>
              <a:t>рабочих дней</a:t>
            </a:r>
            <a:r>
              <a:rPr sz="1200" dirty="0"/>
              <a:t>. В </a:t>
            </a:r>
            <a:r>
              <a:rPr sz="1200" spc="-5" dirty="0"/>
              <a:t>этот срок  заказчик </a:t>
            </a:r>
            <a:r>
              <a:rPr sz="1200" dirty="0"/>
              <a:t>должен НАПРАВИТЬ </a:t>
            </a:r>
            <a:r>
              <a:rPr sz="1200" spc="-5" dirty="0"/>
              <a:t>поставщику подписанный </a:t>
            </a:r>
            <a:r>
              <a:rPr sz="1200" dirty="0"/>
              <a:t>Акт </a:t>
            </a:r>
            <a:r>
              <a:rPr sz="1200" spc="-5" dirty="0"/>
              <a:t>приема-передачи Товара </a:t>
            </a:r>
            <a:r>
              <a:rPr sz="1200" dirty="0"/>
              <a:t>или мотивированный  </a:t>
            </a:r>
            <a:r>
              <a:rPr sz="1200" spc="-5" dirty="0"/>
              <a:t>отказ от подписания, </a:t>
            </a:r>
            <a:r>
              <a:rPr sz="1200" dirty="0"/>
              <a:t>в </a:t>
            </a:r>
            <a:r>
              <a:rPr sz="1200" spc="-5" dirty="0"/>
              <a:t>котором указываются недостатки </a:t>
            </a:r>
            <a:r>
              <a:rPr sz="1200" dirty="0"/>
              <a:t>и </a:t>
            </a:r>
            <a:r>
              <a:rPr sz="1200" spc="-5" dirty="0"/>
              <a:t>сроки </a:t>
            </a:r>
            <a:r>
              <a:rPr sz="1200" dirty="0"/>
              <a:t>их </a:t>
            </a:r>
            <a:r>
              <a:rPr sz="1200" spc="-5" dirty="0"/>
              <a:t>устранения. Начало приемки </a:t>
            </a:r>
            <a:r>
              <a:rPr sz="1200" dirty="0"/>
              <a:t>– с даты  </a:t>
            </a:r>
            <a:r>
              <a:rPr sz="1200" spc="-5" dirty="0"/>
              <a:t>получения </a:t>
            </a:r>
            <a:r>
              <a:rPr sz="1200" dirty="0"/>
              <a:t>документов </a:t>
            </a:r>
            <a:r>
              <a:rPr sz="1200" spc="-5" dirty="0"/>
              <a:t>от Поставщика </a:t>
            </a:r>
            <a:r>
              <a:rPr sz="1200" dirty="0"/>
              <a:t>(пункт </a:t>
            </a:r>
            <a:r>
              <a:rPr sz="1200" spc="-5" dirty="0"/>
              <a:t>6.3 Типового контракта).</a:t>
            </a:r>
          </a:p>
          <a:p>
            <a:pPr marL="356870" marR="186055" indent="-320040">
              <a:lnSpc>
                <a:spcPct val="100000"/>
              </a:lnSpc>
              <a:spcBef>
                <a:spcPts val="700"/>
              </a:spcBef>
              <a:buClr>
                <a:srgbClr val="F5C200"/>
              </a:buClr>
              <a:buSzPct val="60714"/>
              <a:buFont typeface="Wingdings"/>
              <a:buChar char=""/>
              <a:tabLst>
                <a:tab pos="356870" algn="l"/>
                <a:tab pos="357505" algn="l"/>
              </a:tabLst>
            </a:pPr>
            <a:r>
              <a:rPr sz="1200" spc="-5" dirty="0"/>
              <a:t>Заказчик </a:t>
            </a:r>
            <a:r>
              <a:rPr sz="1200" b="1" spc="-5" dirty="0"/>
              <a:t>имеет </a:t>
            </a:r>
            <a:r>
              <a:rPr sz="1200" b="1" dirty="0"/>
              <a:t>право осуществлять выборочную проверку </a:t>
            </a:r>
            <a:r>
              <a:rPr sz="1200" spc="-5" dirty="0"/>
              <a:t>поставляемого Товара, </a:t>
            </a:r>
            <a:r>
              <a:rPr sz="1200" dirty="0"/>
              <a:t>в том </a:t>
            </a:r>
            <a:r>
              <a:rPr sz="1200" spc="-5" dirty="0"/>
              <a:t>числе после  приемки Товара (раздел </a:t>
            </a:r>
            <a:r>
              <a:rPr sz="1200" dirty="0"/>
              <a:t>7 </a:t>
            </a:r>
            <a:r>
              <a:rPr sz="1200" spc="-5" dirty="0"/>
              <a:t>Типового контракта).</a:t>
            </a:r>
          </a:p>
          <a:p>
            <a:pPr marL="356870" lvl="1">
              <a:lnSpc>
                <a:spcPct val="100000"/>
              </a:lnSpc>
              <a:buFont typeface="Liberation Sans Narrow"/>
              <a:buChar char="-"/>
              <a:tabLst>
                <a:tab pos="447675" algn="l"/>
              </a:tabLst>
            </a:pPr>
            <a:r>
              <a:rPr sz="1200" b="1" dirty="0">
                <a:latin typeface="Liberation Sans Narrow"/>
                <a:cs typeface="Liberation Sans Narrow"/>
              </a:rPr>
              <a:t>проверка Товара </a:t>
            </a:r>
            <a:r>
              <a:rPr sz="1200" b="1" spc="-5" dirty="0">
                <a:latin typeface="Liberation Sans Narrow"/>
                <a:cs typeface="Liberation Sans Narrow"/>
              </a:rPr>
              <a:t>проводится за счет </a:t>
            </a:r>
            <a:r>
              <a:rPr sz="1200" b="1" dirty="0">
                <a:latin typeface="Liberation Sans Narrow"/>
                <a:cs typeface="Liberation Sans Narrow"/>
              </a:rPr>
              <a:t>средств </a:t>
            </a:r>
            <a:r>
              <a:rPr sz="1200" b="1" spc="-5" dirty="0">
                <a:latin typeface="Liberation Sans Narrow"/>
                <a:cs typeface="Liberation Sans Narrow"/>
              </a:rPr>
              <a:t>Заказчика </a:t>
            </a:r>
            <a:r>
              <a:rPr sz="1200" spc="-5" dirty="0">
                <a:latin typeface="Liberation Sans Narrow"/>
                <a:cs typeface="Liberation Sans Narrow"/>
              </a:rPr>
              <a:t>(Получателя </a:t>
            </a:r>
            <a:r>
              <a:rPr sz="1200" dirty="0">
                <a:latin typeface="Liberation Sans Narrow"/>
                <a:cs typeface="Liberation Sans Narrow"/>
              </a:rPr>
              <a:t>– </a:t>
            </a:r>
            <a:r>
              <a:rPr sz="1200" spc="-5" dirty="0">
                <a:latin typeface="Liberation Sans Narrow"/>
                <a:cs typeface="Liberation Sans Narrow"/>
              </a:rPr>
              <a:t>при централизованной</a:t>
            </a:r>
            <a:r>
              <a:rPr sz="1200" spc="55" dirty="0">
                <a:latin typeface="Liberation Sans Narrow"/>
                <a:cs typeface="Liberation Sans Narrow"/>
              </a:rPr>
              <a:t> </a:t>
            </a:r>
            <a:r>
              <a:rPr sz="1200" spc="-5" dirty="0">
                <a:latin typeface="Liberation Sans Narrow"/>
                <a:cs typeface="Liberation Sans Narrow"/>
              </a:rPr>
              <a:t>закупке).</a:t>
            </a:r>
            <a:endParaRPr sz="1200" dirty="0">
              <a:latin typeface="Liberation Sans Narrow"/>
              <a:cs typeface="Liberation Sans Narrow"/>
            </a:endParaRPr>
          </a:p>
          <a:p>
            <a:pPr marL="356870" lvl="1">
              <a:lnSpc>
                <a:spcPct val="100000"/>
              </a:lnSpc>
              <a:buChar char="-"/>
              <a:tabLst>
                <a:tab pos="447675" algn="l"/>
              </a:tabLst>
            </a:pPr>
            <a:r>
              <a:rPr sz="1200" spc="-5" dirty="0">
                <a:latin typeface="Liberation Sans Narrow"/>
                <a:cs typeface="Liberation Sans Narrow"/>
              </a:rPr>
              <a:t>если </a:t>
            </a:r>
            <a:r>
              <a:rPr sz="1200" dirty="0">
                <a:latin typeface="Liberation Sans Narrow"/>
                <a:cs typeface="Liberation Sans Narrow"/>
              </a:rPr>
              <a:t>по </a:t>
            </a:r>
            <a:r>
              <a:rPr sz="1200" spc="-5" dirty="0">
                <a:latin typeface="Liberation Sans Narrow"/>
                <a:cs typeface="Liberation Sans Narrow"/>
              </a:rPr>
              <a:t>результатам проверки Товара определяется, что Товар </a:t>
            </a:r>
            <a:r>
              <a:rPr sz="1200" dirty="0">
                <a:latin typeface="Liberation Sans Narrow"/>
                <a:cs typeface="Liberation Sans Narrow"/>
              </a:rPr>
              <a:t>не </a:t>
            </a:r>
            <a:r>
              <a:rPr sz="1200" spc="-5" dirty="0">
                <a:latin typeface="Liberation Sans Narrow"/>
                <a:cs typeface="Liberation Sans Narrow"/>
              </a:rPr>
              <a:t>соответствует требованиям</a:t>
            </a:r>
            <a:r>
              <a:rPr sz="1200" spc="145" dirty="0">
                <a:latin typeface="Liberation Sans Narrow"/>
                <a:cs typeface="Liberation Sans Narrow"/>
              </a:rPr>
              <a:t> </a:t>
            </a:r>
            <a:r>
              <a:rPr sz="1200" spc="-5" dirty="0">
                <a:latin typeface="Liberation Sans Narrow"/>
                <a:cs typeface="Liberation Sans Narrow"/>
              </a:rPr>
              <a:t>Контракта,</a:t>
            </a:r>
            <a:endParaRPr sz="1200" dirty="0">
              <a:latin typeface="Liberation Sans Narrow"/>
              <a:cs typeface="Liberation Sans Narrow"/>
            </a:endParaRPr>
          </a:p>
          <a:p>
            <a:pPr marL="356870">
              <a:lnSpc>
                <a:spcPct val="100000"/>
              </a:lnSpc>
            </a:pPr>
            <a:r>
              <a:rPr sz="1200" b="1" spc="-5" dirty="0"/>
              <a:t>несоответствующий </a:t>
            </a:r>
            <a:r>
              <a:rPr sz="1200" b="1" dirty="0"/>
              <a:t>условиям </a:t>
            </a:r>
            <a:r>
              <a:rPr sz="1200" b="1" spc="-5" dirty="0"/>
              <a:t>Контракта </a:t>
            </a:r>
            <a:r>
              <a:rPr sz="1200" b="1" dirty="0"/>
              <a:t>Товар </a:t>
            </a:r>
            <a:r>
              <a:rPr sz="1200" b="1" spc="-5" dirty="0"/>
              <a:t>забраковывается </a:t>
            </a:r>
            <a:r>
              <a:rPr sz="1200" b="1" dirty="0"/>
              <a:t>в объеме </a:t>
            </a:r>
            <a:r>
              <a:rPr sz="1200" b="1" spc="-5" dirty="0"/>
              <a:t>всей</a:t>
            </a:r>
            <a:r>
              <a:rPr sz="1200" b="1" spc="-130" dirty="0"/>
              <a:t> </a:t>
            </a:r>
            <a:r>
              <a:rPr sz="1200" b="1" dirty="0"/>
              <a:t>серии.</a:t>
            </a:r>
          </a:p>
          <a:p>
            <a:pPr marL="356870" marR="375920" lvl="1">
              <a:lnSpc>
                <a:spcPct val="100000"/>
              </a:lnSpc>
              <a:buChar char="-"/>
              <a:tabLst>
                <a:tab pos="447675" algn="l"/>
              </a:tabLst>
            </a:pPr>
            <a:r>
              <a:rPr sz="1200" spc="-5" dirty="0">
                <a:latin typeface="Liberation Sans Narrow"/>
                <a:cs typeface="Liberation Sans Narrow"/>
              </a:rPr>
              <a:t>при этом </a:t>
            </a:r>
            <a:r>
              <a:rPr sz="1200" dirty="0">
                <a:latin typeface="Liberation Sans Narrow"/>
                <a:cs typeface="Liberation Sans Narrow"/>
              </a:rPr>
              <a:t>объем </a:t>
            </a:r>
            <a:r>
              <a:rPr sz="1200" spc="-5" dirty="0">
                <a:latin typeface="Liberation Sans Narrow"/>
                <a:cs typeface="Liberation Sans Narrow"/>
              </a:rPr>
              <a:t>поставки </a:t>
            </a:r>
            <a:r>
              <a:rPr sz="1200" dirty="0">
                <a:latin typeface="Liberation Sans Narrow"/>
                <a:cs typeface="Liberation Sans Narrow"/>
              </a:rPr>
              <a:t>и </a:t>
            </a:r>
            <a:r>
              <a:rPr sz="1200" spc="-5" dirty="0">
                <a:latin typeface="Liberation Sans Narrow"/>
                <a:cs typeface="Liberation Sans Narrow"/>
              </a:rPr>
              <a:t>сумма Контракта остаются неизменными, </a:t>
            </a:r>
            <a:r>
              <a:rPr sz="1200" dirty="0">
                <a:latin typeface="Liberation Sans Narrow"/>
                <a:cs typeface="Liberation Sans Narrow"/>
              </a:rPr>
              <a:t>а </a:t>
            </a:r>
            <a:r>
              <a:rPr sz="1200" b="1" dirty="0">
                <a:latin typeface="Liberation Sans Narrow"/>
                <a:cs typeface="Liberation Sans Narrow"/>
              </a:rPr>
              <a:t>Поставщик обязан </a:t>
            </a:r>
            <a:r>
              <a:rPr sz="1200" b="1" spc="-5" dirty="0">
                <a:latin typeface="Liberation Sans Narrow"/>
                <a:cs typeface="Liberation Sans Narrow"/>
              </a:rPr>
              <a:t>заменить  забракованную </a:t>
            </a:r>
            <a:r>
              <a:rPr sz="1200" b="1" dirty="0">
                <a:latin typeface="Liberation Sans Narrow"/>
                <a:cs typeface="Liberation Sans Narrow"/>
              </a:rPr>
              <a:t>серию</a:t>
            </a:r>
            <a:r>
              <a:rPr sz="1200" b="1" spc="-55" dirty="0">
                <a:latin typeface="Liberation Sans Narrow"/>
                <a:cs typeface="Liberation Sans Narrow"/>
              </a:rPr>
              <a:t> </a:t>
            </a:r>
            <a:r>
              <a:rPr sz="1200" b="1" dirty="0">
                <a:latin typeface="Liberation Sans Narrow"/>
                <a:cs typeface="Liberation Sans Narrow"/>
              </a:rPr>
              <a:t>Товара.</a:t>
            </a:r>
            <a:endParaRPr sz="1200" dirty="0">
              <a:latin typeface="Liberation Sans Narrow"/>
              <a:cs typeface="Liberation Sans Narrow"/>
            </a:endParaRPr>
          </a:p>
        </p:txBody>
      </p:sp>
    </p:spTree>
    <p:extLst>
      <p:ext uri="{BB962C8B-B14F-4D97-AF65-F5344CB8AC3E}">
        <p14:creationId xmlns:p14="http://schemas.microsoft.com/office/powerpoint/2010/main" val="296533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p:txBody>
          <a:bodyPr/>
          <a:lstStyle/>
          <a:p>
            <a:r>
              <a:rPr lang="ru-RU" smtClean="0"/>
              <a:t>НОВОЕ В ЗАКОНОДАТЕЛЬНОМ РЕГУЛИРОВАНИ ЗАКУПОК  ЛЕКАРСТВЕННЫХ ПРЕПАРАТОВ</a:t>
            </a:r>
            <a:endParaRPr lang="ru-RU" dirty="0"/>
          </a:p>
        </p:txBody>
      </p:sp>
      <p:sp>
        <p:nvSpPr>
          <p:cNvPr id="7" name="Текст 6"/>
          <p:cNvSpPr>
            <a:spLocks noGrp="1"/>
          </p:cNvSpPr>
          <p:nvPr>
            <p:ph type="body" idx="1"/>
          </p:nvPr>
        </p:nvSpPr>
        <p:spPr/>
        <p:txBody>
          <a:bodyPr/>
          <a:lstStyle/>
          <a:p>
            <a:endParaRPr lang="ru-RU"/>
          </a:p>
        </p:txBody>
      </p:sp>
      <p:sp>
        <p:nvSpPr>
          <p:cNvPr id="5" name="object 5"/>
          <p:cNvSpPr txBox="1"/>
          <p:nvPr/>
        </p:nvSpPr>
        <p:spPr>
          <a:xfrm>
            <a:off x="535940" y="1600200"/>
            <a:ext cx="8114665" cy="4285789"/>
          </a:xfrm>
          <a:prstGeom prst="rect">
            <a:avLst/>
          </a:prstGeom>
        </p:spPr>
        <p:txBody>
          <a:bodyPr vert="horz" wrap="square" lIns="0" tIns="0" rIns="0" bIns="0" rtlCol="0">
            <a:spAutoFit/>
          </a:bodyPr>
          <a:lstStyle/>
          <a:p>
            <a:pPr marL="12700"/>
            <a:r>
              <a:rPr sz="1600" b="1" spc="-5" dirty="0" smtClean="0">
                <a:solidFill>
                  <a:srgbClr val="0070C0"/>
                </a:solidFill>
                <a:latin typeface="Times New Roman"/>
                <a:cs typeface="Times New Roman"/>
              </a:rPr>
              <a:t>-</a:t>
            </a:r>
            <a:r>
              <a:rPr lang="ru-RU" sz="1600" b="1" spc="-5" dirty="0" smtClean="0">
                <a:solidFill>
                  <a:srgbClr val="0070C0"/>
                </a:solidFill>
                <a:latin typeface="Times New Roman"/>
                <a:cs typeface="Times New Roman"/>
              </a:rPr>
              <a:t>   ПОСТАНОВЛЕНИЕ ПРАВИТЕЛЬСТВА РФ ОТ 15 НОЯБРЯ 2017 ГОДА № 1380</a:t>
            </a:r>
          </a:p>
          <a:p>
            <a:pPr marL="12700"/>
            <a:endParaRPr lang="ru-RU" sz="1600" b="1" spc="-5" dirty="0" smtClean="0">
              <a:solidFill>
                <a:srgbClr val="0070C0"/>
              </a:solidFill>
              <a:latin typeface="Times New Roman"/>
              <a:cs typeface="Times New Roman"/>
            </a:endParaRPr>
          </a:p>
          <a:p>
            <a:pPr marL="12700"/>
            <a:r>
              <a:rPr lang="ru-RU" sz="1600" spc="-5" dirty="0" smtClean="0">
                <a:solidFill>
                  <a:prstClr val="black"/>
                </a:solidFill>
                <a:latin typeface="Times New Roman"/>
                <a:cs typeface="Times New Roman"/>
              </a:rPr>
              <a:t>«ОБ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a:t>
            </a:r>
            <a:endParaRPr sz="1600" dirty="0">
              <a:solidFill>
                <a:prstClr val="black"/>
              </a:solidFill>
              <a:latin typeface="Times New Roman"/>
              <a:cs typeface="Times New Roman"/>
            </a:endParaRPr>
          </a:p>
          <a:p>
            <a:pPr>
              <a:spcBef>
                <a:spcPts val="15"/>
              </a:spcBef>
            </a:pPr>
            <a:endParaRPr sz="1650" dirty="0">
              <a:solidFill>
                <a:prstClr val="black"/>
              </a:solidFill>
              <a:latin typeface="Times New Roman"/>
              <a:cs typeface="Times New Roman"/>
            </a:endParaRPr>
          </a:p>
          <a:p>
            <a:r>
              <a:rPr lang="ru-RU" b="1" dirty="0" smtClean="0">
                <a:solidFill>
                  <a:srgbClr val="0070C0"/>
                </a:solidFill>
                <a:latin typeface="Times New Roman"/>
                <a:cs typeface="Times New Roman"/>
              </a:rPr>
              <a:t>    ПРИКАЗ МИНИСТЕРСТВА ЗДРАВООХРАНЕНИЯ РФ № 871-Н</a:t>
            </a:r>
            <a:r>
              <a:rPr lang="ru-RU" b="1" dirty="0" smtClean="0">
                <a:solidFill>
                  <a:srgbClr val="C00000"/>
                </a:solidFill>
                <a:latin typeface="Times New Roman"/>
                <a:cs typeface="Times New Roman"/>
              </a:rPr>
              <a:t> </a:t>
            </a:r>
            <a:r>
              <a:rPr lang="ru-RU" dirty="0" smtClean="0">
                <a:latin typeface="Times New Roman"/>
                <a:cs typeface="Times New Roman"/>
              </a:rPr>
              <a:t>от </a:t>
            </a:r>
            <a:r>
              <a:rPr lang="ru-RU" dirty="0" smtClean="0">
                <a:solidFill>
                  <a:prstClr val="black"/>
                </a:solidFill>
                <a:latin typeface="Times New Roman"/>
                <a:cs typeface="Times New Roman"/>
              </a:rPr>
              <a:t>26.10.2017«Об утверждении Порядка определения НМЦК при осуществлении закупок лекарственных препаратов для медицинского применения»</a:t>
            </a:r>
          </a:p>
          <a:p>
            <a:endParaRPr lang="ru-RU" dirty="0">
              <a:solidFill>
                <a:prstClr val="black"/>
              </a:solidFill>
              <a:latin typeface="Times New Roman"/>
              <a:cs typeface="Times New Roman"/>
            </a:endParaRPr>
          </a:p>
          <a:p>
            <a:r>
              <a:rPr lang="ru-RU" b="1" dirty="0" smtClean="0">
                <a:solidFill>
                  <a:srgbClr val="0070C0"/>
                </a:solidFill>
                <a:latin typeface="Times New Roman"/>
                <a:cs typeface="Times New Roman"/>
              </a:rPr>
              <a:t>ПРИКАЗ МИНИСТЕРСТВА ЗДРАВООХРАНЕНИЯ РФ от 26.10.2017 № 870-Н</a:t>
            </a:r>
          </a:p>
          <a:p>
            <a:r>
              <a:rPr lang="ru-RU" dirty="0" smtClean="0">
                <a:solidFill>
                  <a:prstClr val="black"/>
                </a:solidFill>
                <a:latin typeface="Times New Roman"/>
                <a:cs typeface="Times New Roman"/>
              </a:rPr>
              <a:t>Об утверждении типового контракта на поставку лекарственных препаратов…»</a:t>
            </a:r>
          </a:p>
          <a:p>
            <a:r>
              <a:rPr lang="ru-RU" dirty="0" smtClean="0">
                <a:solidFill>
                  <a:prstClr val="black"/>
                </a:solidFill>
                <a:latin typeface="Times New Roman"/>
                <a:cs typeface="Times New Roman"/>
              </a:rPr>
              <a:t>                        </a:t>
            </a:r>
            <a:endParaRPr lang="ru-RU" b="1" dirty="0" smtClean="0">
              <a:solidFill>
                <a:srgbClr val="C00000"/>
              </a:solidFill>
              <a:latin typeface="Times New Roman"/>
              <a:cs typeface="Times New Roman"/>
            </a:endParaRPr>
          </a:p>
          <a:p>
            <a:endParaRPr lang="ru-RU" dirty="0" smtClean="0">
              <a:solidFill>
                <a:prstClr val="black"/>
              </a:solidFill>
              <a:latin typeface="Times New Roman"/>
              <a:cs typeface="Times New Roman"/>
            </a:endParaRPr>
          </a:p>
          <a:p>
            <a:pPr>
              <a:spcBef>
                <a:spcPts val="25"/>
              </a:spcBef>
            </a:pPr>
            <a:endParaRPr lang="ru-RU" sz="2000" b="1" dirty="0" smtClean="0">
              <a:solidFill>
                <a:srgbClr val="C00000"/>
              </a:solidFill>
              <a:latin typeface="Times New Roman"/>
              <a:cs typeface="Times New Roman"/>
            </a:endParaRPr>
          </a:p>
          <a:p>
            <a:pPr marL="12700" marR="61594" indent="50165"/>
            <a:endParaRPr dirty="0">
              <a:solidFill>
                <a:prstClr val="black"/>
              </a:solidFill>
              <a:latin typeface="Times New Roman"/>
              <a:cs typeface="Times New Roman"/>
            </a:endParaRPr>
          </a:p>
        </p:txBody>
      </p:sp>
    </p:spTree>
    <p:extLst>
      <p:ext uri="{BB962C8B-B14F-4D97-AF65-F5344CB8AC3E}">
        <p14:creationId xmlns:p14="http://schemas.microsoft.com/office/powerpoint/2010/main" val="1189734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692" y="458165"/>
            <a:ext cx="7838440" cy="321242"/>
          </a:xfrm>
          <a:prstGeom prst="rect">
            <a:avLst/>
          </a:prstGeom>
        </p:spPr>
        <p:txBody>
          <a:bodyPr vert="horz" wrap="square" lIns="0" tIns="13335" rIns="0" bIns="0" rtlCol="0">
            <a:spAutoFit/>
          </a:bodyPr>
          <a:lstStyle/>
          <a:p>
            <a:pPr marL="12700">
              <a:lnSpc>
                <a:spcPct val="100000"/>
              </a:lnSpc>
              <a:spcBef>
                <a:spcPts val="105"/>
              </a:spcBef>
            </a:pPr>
            <a:r>
              <a:rPr sz="2000" dirty="0"/>
              <a:t>Порядок оплаты. Раздел 9 Типового</a:t>
            </a:r>
            <a:r>
              <a:rPr sz="2000" spc="-130" dirty="0"/>
              <a:t> </a:t>
            </a:r>
            <a:r>
              <a:rPr sz="2000" spc="-5" dirty="0"/>
              <a:t>контракта</a:t>
            </a:r>
          </a:p>
        </p:txBody>
      </p:sp>
      <p:sp>
        <p:nvSpPr>
          <p:cNvPr id="3" name="object 3"/>
          <p:cNvSpPr txBox="1"/>
          <p:nvPr/>
        </p:nvSpPr>
        <p:spPr>
          <a:xfrm>
            <a:off x="691692" y="1628901"/>
            <a:ext cx="5431155" cy="3637915"/>
          </a:xfrm>
          <a:prstGeom prst="rect">
            <a:avLst/>
          </a:prstGeom>
        </p:spPr>
        <p:txBody>
          <a:bodyPr vert="horz" wrap="square" lIns="0" tIns="13335" rIns="0" bIns="0" rtlCol="0">
            <a:spAutoFit/>
          </a:bodyPr>
          <a:lstStyle/>
          <a:p>
            <a:pPr marL="332740" marR="5080" indent="-320040">
              <a:spcBef>
                <a:spcPts val="105"/>
              </a:spcBef>
              <a:buClr>
                <a:srgbClr val="F5C200"/>
              </a:buClr>
              <a:buSzPct val="60714"/>
              <a:buFont typeface="Wingdings"/>
              <a:buChar char=""/>
              <a:tabLst>
                <a:tab pos="332105" algn="l"/>
                <a:tab pos="332740" algn="l"/>
              </a:tabLst>
            </a:pPr>
            <a:r>
              <a:rPr sz="1400" b="1" spc="-5" dirty="0">
                <a:solidFill>
                  <a:prstClr val="black"/>
                </a:solidFill>
                <a:latin typeface="Liberation Sans Narrow"/>
                <a:cs typeface="Liberation Sans Narrow"/>
              </a:rPr>
              <a:t>Оплата по Контракту осуществляется по </a:t>
            </a:r>
            <a:r>
              <a:rPr sz="1400" b="1" dirty="0">
                <a:solidFill>
                  <a:prstClr val="black"/>
                </a:solidFill>
                <a:latin typeface="Liberation Sans Narrow"/>
                <a:cs typeface="Liberation Sans Narrow"/>
              </a:rPr>
              <a:t>факту поставки </a:t>
            </a:r>
            <a:r>
              <a:rPr sz="1400" dirty="0">
                <a:solidFill>
                  <a:prstClr val="black"/>
                </a:solidFill>
                <a:latin typeface="Liberation Sans Narrow"/>
                <a:cs typeface="Liberation Sans Narrow"/>
              </a:rPr>
              <a:t>всего </a:t>
            </a:r>
            <a:r>
              <a:rPr sz="1400" spc="-5" dirty="0">
                <a:solidFill>
                  <a:prstClr val="black"/>
                </a:solidFill>
                <a:latin typeface="Liberation Sans Narrow"/>
                <a:cs typeface="Liberation Sans Narrow"/>
              </a:rPr>
              <a:t>Товара  </a:t>
            </a:r>
            <a:r>
              <a:rPr sz="1400" dirty="0">
                <a:solidFill>
                  <a:prstClr val="black"/>
                </a:solidFill>
                <a:latin typeface="Liberation Sans Narrow"/>
                <a:cs typeface="Liberation Sans Narrow"/>
              </a:rPr>
              <a:t>(либо </a:t>
            </a:r>
            <a:r>
              <a:rPr sz="1400" spc="-5" dirty="0">
                <a:solidFill>
                  <a:prstClr val="black"/>
                </a:solidFill>
                <a:latin typeface="Liberation Sans Narrow"/>
                <a:cs typeface="Liberation Sans Narrow"/>
              </a:rPr>
              <a:t>по </a:t>
            </a:r>
            <a:r>
              <a:rPr sz="1400" dirty="0">
                <a:solidFill>
                  <a:prstClr val="black"/>
                </a:solidFill>
                <a:latin typeface="Liberation Sans Narrow"/>
                <a:cs typeface="Liberation Sans Narrow"/>
              </a:rPr>
              <a:t>факту </a:t>
            </a:r>
            <a:r>
              <a:rPr sz="1400" spc="-5" dirty="0">
                <a:solidFill>
                  <a:prstClr val="black"/>
                </a:solidFill>
                <a:latin typeface="Liberation Sans Narrow"/>
                <a:cs typeface="Liberation Sans Narrow"/>
              </a:rPr>
              <a:t>поставки Товара </a:t>
            </a:r>
            <a:r>
              <a:rPr sz="1400" dirty="0">
                <a:solidFill>
                  <a:prstClr val="black"/>
                </a:solidFill>
                <a:latin typeface="Liberation Sans Narrow"/>
                <a:cs typeface="Liberation Sans Narrow"/>
              </a:rPr>
              <a:t>по </a:t>
            </a:r>
            <a:r>
              <a:rPr sz="1400" spc="-5" dirty="0">
                <a:solidFill>
                  <a:prstClr val="black"/>
                </a:solidFill>
                <a:latin typeface="Liberation Sans Narrow"/>
                <a:cs typeface="Liberation Sans Narrow"/>
              </a:rPr>
              <a:t>каждому этапу поставки) </a:t>
            </a:r>
            <a:r>
              <a:rPr sz="1400" dirty="0">
                <a:solidFill>
                  <a:prstClr val="black"/>
                </a:solidFill>
                <a:latin typeface="Liberation Sans Narrow"/>
                <a:cs typeface="Liberation Sans Narrow"/>
              </a:rPr>
              <a:t>в </a:t>
            </a:r>
            <a:r>
              <a:rPr sz="1400" spc="-5" dirty="0">
                <a:solidFill>
                  <a:prstClr val="black"/>
                </a:solidFill>
                <a:latin typeface="Liberation Sans Narrow"/>
                <a:cs typeface="Liberation Sans Narrow"/>
              </a:rPr>
              <a:t>срок,  установленный заказчиком </a:t>
            </a:r>
            <a:r>
              <a:rPr sz="1400" dirty="0">
                <a:solidFill>
                  <a:prstClr val="black"/>
                </a:solidFill>
                <a:latin typeface="Liberation Sans Narrow"/>
                <a:cs typeface="Liberation Sans Narrow"/>
              </a:rPr>
              <a:t>на </a:t>
            </a:r>
            <a:r>
              <a:rPr sz="1400" spc="-5" dirty="0">
                <a:solidFill>
                  <a:prstClr val="black"/>
                </a:solidFill>
                <a:latin typeface="Liberation Sans Narrow"/>
                <a:cs typeface="Liberation Sans Narrow"/>
              </a:rPr>
              <a:t>основании представленных поставщиком  </a:t>
            </a:r>
            <a:r>
              <a:rPr sz="1400" dirty="0">
                <a:solidFill>
                  <a:prstClr val="black"/>
                </a:solidFill>
                <a:latin typeface="Liberation Sans Narrow"/>
                <a:cs typeface="Liberation Sans Narrow"/>
              </a:rPr>
              <a:t>документов.</a:t>
            </a:r>
            <a:endParaRPr sz="1400">
              <a:solidFill>
                <a:prstClr val="black"/>
              </a:solidFill>
              <a:latin typeface="Liberation Sans Narrow"/>
              <a:cs typeface="Liberation Sans Narrow"/>
            </a:endParaRPr>
          </a:p>
          <a:p>
            <a:pPr marL="332740" indent="-320040">
              <a:spcBef>
                <a:spcPts val="695"/>
              </a:spcBef>
              <a:buClr>
                <a:srgbClr val="F5C200"/>
              </a:buClr>
              <a:buSzPct val="60714"/>
              <a:buFont typeface="Wingdings"/>
              <a:buChar char=""/>
              <a:tabLst>
                <a:tab pos="332105" algn="l"/>
                <a:tab pos="332740" algn="l"/>
              </a:tabLst>
            </a:pPr>
            <a:r>
              <a:rPr sz="1400" spc="-5" dirty="0">
                <a:solidFill>
                  <a:prstClr val="black"/>
                </a:solidFill>
                <a:latin typeface="Liberation Sans Narrow"/>
                <a:cs typeface="Liberation Sans Narrow"/>
              </a:rPr>
              <a:t>Возможно</a:t>
            </a:r>
            <a:r>
              <a:rPr sz="1400" spc="-15" dirty="0">
                <a:solidFill>
                  <a:prstClr val="black"/>
                </a:solidFill>
                <a:latin typeface="Liberation Sans Narrow"/>
                <a:cs typeface="Liberation Sans Narrow"/>
              </a:rPr>
              <a:t> </a:t>
            </a:r>
            <a:r>
              <a:rPr sz="1400" spc="-5" dirty="0">
                <a:solidFill>
                  <a:prstClr val="black"/>
                </a:solidFill>
                <a:latin typeface="Liberation Sans Narrow"/>
                <a:cs typeface="Liberation Sans Narrow"/>
              </a:rPr>
              <a:t>авансирование.</a:t>
            </a:r>
            <a:endParaRPr sz="1400">
              <a:solidFill>
                <a:prstClr val="black"/>
              </a:solidFill>
              <a:latin typeface="Liberation Sans Narrow"/>
              <a:cs typeface="Liberation Sans Narrow"/>
            </a:endParaRPr>
          </a:p>
          <a:p>
            <a:pPr marL="332740" indent="-320040">
              <a:spcBef>
                <a:spcPts val="710"/>
              </a:spcBef>
              <a:buClr>
                <a:srgbClr val="F5C200"/>
              </a:buClr>
              <a:buSzPct val="60714"/>
              <a:buFont typeface="Wingdings"/>
              <a:buChar char=""/>
              <a:tabLst>
                <a:tab pos="332105" algn="l"/>
                <a:tab pos="332740" algn="l"/>
              </a:tabLst>
            </a:pPr>
            <a:r>
              <a:rPr sz="1400" b="1" dirty="0">
                <a:solidFill>
                  <a:srgbClr val="DC5823"/>
                </a:solidFill>
                <a:latin typeface="Liberation Sans Narrow"/>
                <a:cs typeface="Liberation Sans Narrow"/>
              </a:rPr>
              <a:t>С </a:t>
            </a:r>
            <a:r>
              <a:rPr sz="1400" b="1" spc="-5" dirty="0">
                <a:solidFill>
                  <a:srgbClr val="DC5823"/>
                </a:solidFill>
                <a:latin typeface="Liberation Sans Narrow"/>
                <a:cs typeface="Liberation Sans Narrow"/>
              </a:rPr>
              <a:t>какого срока осуществляется</a:t>
            </a:r>
            <a:r>
              <a:rPr sz="1400" b="1" spc="-40" dirty="0">
                <a:solidFill>
                  <a:srgbClr val="DC5823"/>
                </a:solidFill>
                <a:latin typeface="Liberation Sans Narrow"/>
                <a:cs typeface="Liberation Sans Narrow"/>
              </a:rPr>
              <a:t> </a:t>
            </a:r>
            <a:r>
              <a:rPr sz="1400" b="1" spc="-5" dirty="0">
                <a:solidFill>
                  <a:srgbClr val="DC5823"/>
                </a:solidFill>
                <a:latin typeface="Liberation Sans Narrow"/>
                <a:cs typeface="Liberation Sans Narrow"/>
              </a:rPr>
              <a:t>оплата:</a:t>
            </a:r>
            <a:endParaRPr sz="1400">
              <a:solidFill>
                <a:prstClr val="black"/>
              </a:solidFill>
              <a:latin typeface="Liberation Sans Narrow"/>
              <a:cs typeface="Liberation Sans Narrow"/>
            </a:endParaRPr>
          </a:p>
          <a:p>
            <a:pPr marL="375285" marR="713740" lvl="1">
              <a:lnSpc>
                <a:spcPts val="2380"/>
              </a:lnSpc>
              <a:spcBef>
                <a:spcPts val="190"/>
              </a:spcBef>
              <a:buFontTx/>
              <a:buChar char="-"/>
              <a:tabLst>
                <a:tab pos="465455" algn="l"/>
              </a:tabLst>
            </a:pPr>
            <a:r>
              <a:rPr sz="1400" dirty="0">
                <a:solidFill>
                  <a:prstClr val="black"/>
                </a:solidFill>
                <a:latin typeface="Liberation Sans Narrow"/>
                <a:cs typeface="Liberation Sans Narrow"/>
              </a:rPr>
              <a:t>с даты </a:t>
            </a:r>
            <a:r>
              <a:rPr sz="1400" spc="-5" dirty="0">
                <a:solidFill>
                  <a:prstClr val="black"/>
                </a:solidFill>
                <a:latin typeface="Liberation Sans Narrow"/>
                <a:cs typeface="Liberation Sans Narrow"/>
              </a:rPr>
              <a:t>подписания Заказчиком </a:t>
            </a:r>
            <a:r>
              <a:rPr sz="1400" dirty="0">
                <a:solidFill>
                  <a:prstClr val="black"/>
                </a:solidFill>
                <a:latin typeface="Liberation Sans Narrow"/>
                <a:cs typeface="Liberation Sans Narrow"/>
              </a:rPr>
              <a:t>Акта </a:t>
            </a:r>
            <a:r>
              <a:rPr sz="1400" spc="-5" dirty="0">
                <a:solidFill>
                  <a:prstClr val="black"/>
                </a:solidFill>
                <a:latin typeface="Liberation Sans Narrow"/>
                <a:cs typeface="Liberation Sans Narrow"/>
              </a:rPr>
              <a:t>приема-передачи Товара  </a:t>
            </a:r>
            <a:r>
              <a:rPr sz="1400" dirty="0">
                <a:solidFill>
                  <a:prstClr val="black"/>
                </a:solidFill>
                <a:latin typeface="Liberation Sans Narrow"/>
                <a:cs typeface="Liberation Sans Narrow"/>
              </a:rPr>
              <a:t>ИЛИ</a:t>
            </a:r>
            <a:endParaRPr sz="1400">
              <a:solidFill>
                <a:prstClr val="black"/>
              </a:solidFill>
              <a:latin typeface="Liberation Sans Narrow"/>
              <a:cs typeface="Liberation Sans Narrow"/>
            </a:endParaRPr>
          </a:p>
          <a:p>
            <a:pPr marL="375285" marR="273050" lvl="1">
              <a:spcBef>
                <a:spcPts val="509"/>
              </a:spcBef>
              <a:buFontTx/>
              <a:buChar char="-"/>
              <a:tabLst>
                <a:tab pos="465455" algn="l"/>
              </a:tabLst>
            </a:pPr>
            <a:r>
              <a:rPr sz="1400" dirty="0">
                <a:solidFill>
                  <a:prstClr val="black"/>
                </a:solidFill>
                <a:latin typeface="Liberation Sans Narrow"/>
                <a:cs typeface="Liberation Sans Narrow"/>
              </a:rPr>
              <a:t>с даты </a:t>
            </a:r>
            <a:r>
              <a:rPr sz="1400" spc="-5" dirty="0">
                <a:solidFill>
                  <a:prstClr val="black"/>
                </a:solidFill>
                <a:latin typeface="Liberation Sans Narrow"/>
                <a:cs typeface="Liberation Sans Narrow"/>
              </a:rPr>
              <a:t>подписания Заказчиком </a:t>
            </a:r>
            <a:r>
              <a:rPr sz="1400" dirty="0">
                <a:solidFill>
                  <a:prstClr val="black"/>
                </a:solidFill>
                <a:latin typeface="Liberation Sans Narrow"/>
                <a:cs typeface="Liberation Sans Narrow"/>
              </a:rPr>
              <a:t>Акта </a:t>
            </a:r>
            <a:r>
              <a:rPr sz="1400" spc="-5" dirty="0">
                <a:solidFill>
                  <a:prstClr val="black"/>
                </a:solidFill>
                <a:latin typeface="Liberation Sans Narrow"/>
                <a:cs typeface="Liberation Sans Narrow"/>
              </a:rPr>
              <a:t>об исполнении обязательств по  Контракту.</a:t>
            </a:r>
            <a:endParaRPr sz="1400">
              <a:solidFill>
                <a:prstClr val="black"/>
              </a:solidFill>
              <a:latin typeface="Liberation Sans Narrow"/>
              <a:cs typeface="Liberation Sans Narrow"/>
            </a:endParaRPr>
          </a:p>
          <a:p>
            <a:pPr marL="283845" marR="447040" indent="-271145">
              <a:spcBef>
                <a:spcPts val="700"/>
              </a:spcBef>
              <a:buClr>
                <a:srgbClr val="F5C200"/>
              </a:buClr>
              <a:buSzPct val="60714"/>
              <a:buFont typeface="Wingdings"/>
              <a:buChar char=""/>
              <a:tabLst>
                <a:tab pos="283845" algn="l"/>
                <a:tab pos="284480" algn="l"/>
              </a:tabLst>
            </a:pPr>
            <a:r>
              <a:rPr sz="1400" b="1" spc="-5" dirty="0">
                <a:solidFill>
                  <a:prstClr val="black"/>
                </a:solidFill>
                <a:latin typeface="Liberation Sans Narrow"/>
                <a:cs typeface="Liberation Sans Narrow"/>
              </a:rPr>
              <a:t>Датой оплаты </a:t>
            </a:r>
            <a:r>
              <a:rPr sz="1400" spc="-5" dirty="0">
                <a:solidFill>
                  <a:prstClr val="black"/>
                </a:solidFill>
                <a:latin typeface="Liberation Sans Narrow"/>
                <a:cs typeface="Liberation Sans Narrow"/>
              </a:rPr>
              <a:t>считается </a:t>
            </a:r>
            <a:r>
              <a:rPr sz="1400" dirty="0">
                <a:solidFill>
                  <a:prstClr val="black"/>
                </a:solidFill>
                <a:latin typeface="Liberation Sans Narrow"/>
                <a:cs typeface="Liberation Sans Narrow"/>
              </a:rPr>
              <a:t>дата </a:t>
            </a:r>
            <a:r>
              <a:rPr sz="1400" spc="-5" dirty="0">
                <a:solidFill>
                  <a:prstClr val="black"/>
                </a:solidFill>
                <a:latin typeface="Liberation Sans Narrow"/>
                <a:cs typeface="Liberation Sans Narrow"/>
              </a:rPr>
              <a:t>списания денежных средств со счета  Заказчика.</a:t>
            </a:r>
            <a:endParaRPr sz="1400">
              <a:solidFill>
                <a:prstClr val="black"/>
              </a:solidFill>
              <a:latin typeface="Liberation Sans Narrow"/>
              <a:cs typeface="Liberation Sans Narrow"/>
            </a:endParaRPr>
          </a:p>
          <a:p>
            <a:pPr marL="283845" indent="-271145">
              <a:spcBef>
                <a:spcPts val="695"/>
              </a:spcBef>
              <a:buClr>
                <a:srgbClr val="F5C200"/>
              </a:buClr>
              <a:buSzPct val="60714"/>
              <a:buFont typeface="Wingdings"/>
              <a:buChar char=""/>
              <a:tabLst>
                <a:tab pos="283845" algn="l"/>
                <a:tab pos="284480" algn="l"/>
              </a:tabLst>
            </a:pPr>
            <a:r>
              <a:rPr sz="1400" dirty="0">
                <a:solidFill>
                  <a:prstClr val="black"/>
                </a:solidFill>
                <a:latin typeface="Liberation Sans Narrow"/>
                <a:cs typeface="Liberation Sans Narrow"/>
              </a:rPr>
              <a:t>По </a:t>
            </a:r>
            <a:r>
              <a:rPr sz="1400" spc="-5" dirty="0">
                <a:solidFill>
                  <a:prstClr val="black"/>
                </a:solidFill>
                <a:latin typeface="Liberation Sans Narrow"/>
                <a:cs typeface="Liberation Sans Narrow"/>
              </a:rPr>
              <a:t>окончании исполнения Сторонами обязательств по Контракту</a:t>
            </a:r>
            <a:r>
              <a:rPr sz="1400" spc="75" dirty="0">
                <a:solidFill>
                  <a:prstClr val="black"/>
                </a:solidFill>
                <a:latin typeface="Liberation Sans Narrow"/>
                <a:cs typeface="Liberation Sans Narrow"/>
              </a:rPr>
              <a:t> </a:t>
            </a:r>
            <a:r>
              <a:rPr sz="1400" spc="-5" dirty="0">
                <a:solidFill>
                  <a:prstClr val="black"/>
                </a:solidFill>
                <a:latin typeface="Liberation Sans Narrow"/>
                <a:cs typeface="Liberation Sans Narrow"/>
              </a:rPr>
              <a:t>Стороны</a:t>
            </a:r>
            <a:endParaRPr sz="1400">
              <a:solidFill>
                <a:prstClr val="black"/>
              </a:solidFill>
              <a:latin typeface="Liberation Sans Narrow"/>
              <a:cs typeface="Liberation Sans Narrow"/>
            </a:endParaRPr>
          </a:p>
          <a:p>
            <a:pPr marL="283845">
              <a:spcBef>
                <a:spcPts val="15"/>
              </a:spcBef>
            </a:pPr>
            <a:r>
              <a:rPr sz="1400" b="1" spc="-5" dirty="0">
                <a:solidFill>
                  <a:prstClr val="black"/>
                </a:solidFill>
                <a:latin typeface="Liberation Sans Narrow"/>
                <a:cs typeface="Liberation Sans Narrow"/>
              </a:rPr>
              <a:t>подписывают Акт сверки</a:t>
            </a:r>
            <a:r>
              <a:rPr sz="1400" b="1" spc="-55" dirty="0">
                <a:solidFill>
                  <a:prstClr val="black"/>
                </a:solidFill>
                <a:latin typeface="Liberation Sans Narrow"/>
                <a:cs typeface="Liberation Sans Narrow"/>
              </a:rPr>
              <a:t> </a:t>
            </a:r>
            <a:r>
              <a:rPr sz="1400" b="1" spc="-5" dirty="0">
                <a:solidFill>
                  <a:prstClr val="black"/>
                </a:solidFill>
                <a:latin typeface="Liberation Sans Narrow"/>
                <a:cs typeface="Liberation Sans Narrow"/>
              </a:rPr>
              <a:t>расчетов.</a:t>
            </a:r>
            <a:endParaRPr sz="1400">
              <a:solidFill>
                <a:prstClr val="black"/>
              </a:solidFill>
              <a:latin typeface="Liberation Sans Narrow"/>
              <a:cs typeface="Liberation Sans Narrow"/>
            </a:endParaRPr>
          </a:p>
        </p:txBody>
      </p:sp>
      <p:sp>
        <p:nvSpPr>
          <p:cNvPr id="4" name="object 4"/>
          <p:cNvSpPr txBox="1"/>
          <p:nvPr/>
        </p:nvSpPr>
        <p:spPr>
          <a:xfrm>
            <a:off x="6372225" y="2205101"/>
            <a:ext cx="2580005" cy="1446530"/>
          </a:xfrm>
          <a:prstGeom prst="rect">
            <a:avLst/>
          </a:prstGeom>
          <a:ln w="25400">
            <a:solidFill>
              <a:srgbClr val="DC5823"/>
            </a:solidFill>
          </a:ln>
        </p:spPr>
        <p:txBody>
          <a:bodyPr vert="horz" wrap="square" lIns="0" tIns="43180" rIns="0" bIns="0" rtlCol="0">
            <a:spAutoFit/>
          </a:bodyPr>
          <a:lstStyle/>
          <a:p>
            <a:pPr marL="92075">
              <a:spcBef>
                <a:spcPts val="340"/>
              </a:spcBef>
            </a:pPr>
            <a:r>
              <a:rPr sz="1100" b="1" spc="-5" dirty="0">
                <a:solidFill>
                  <a:srgbClr val="DC5823"/>
                </a:solidFill>
                <a:latin typeface="Liberation Sans Narrow"/>
                <a:cs typeface="Liberation Sans Narrow"/>
              </a:rPr>
              <a:t>ОБРАТИТЕ</a:t>
            </a:r>
            <a:r>
              <a:rPr sz="1100" b="1" spc="-25" dirty="0">
                <a:solidFill>
                  <a:srgbClr val="DC5823"/>
                </a:solidFill>
                <a:latin typeface="Liberation Sans Narrow"/>
                <a:cs typeface="Liberation Sans Narrow"/>
              </a:rPr>
              <a:t> </a:t>
            </a:r>
            <a:r>
              <a:rPr sz="1100" b="1" spc="-5" dirty="0">
                <a:solidFill>
                  <a:srgbClr val="DC5823"/>
                </a:solidFill>
                <a:latin typeface="Liberation Sans Narrow"/>
                <a:cs typeface="Liberation Sans Narrow"/>
              </a:rPr>
              <a:t>ВНИМАНИЕ!</a:t>
            </a:r>
            <a:endParaRPr sz="1100">
              <a:solidFill>
                <a:prstClr val="black"/>
              </a:solidFill>
              <a:latin typeface="Liberation Sans Narrow"/>
              <a:cs typeface="Liberation Sans Narrow"/>
            </a:endParaRPr>
          </a:p>
          <a:p>
            <a:pPr marL="92075" marR="142875"/>
            <a:r>
              <a:rPr sz="1100" dirty="0">
                <a:solidFill>
                  <a:prstClr val="black"/>
                </a:solidFill>
                <a:latin typeface="Liberation Sans Narrow"/>
                <a:cs typeface="Liberation Sans Narrow"/>
              </a:rPr>
              <a:t>Согласно </a:t>
            </a:r>
            <a:r>
              <a:rPr sz="1100" spc="-5" dirty="0">
                <a:solidFill>
                  <a:prstClr val="black"/>
                </a:solidFill>
                <a:latin typeface="Liberation Sans Narrow"/>
                <a:cs typeface="Liberation Sans Narrow"/>
              </a:rPr>
              <a:t>ч.13.1 ст.34 Закона </a:t>
            </a:r>
            <a:r>
              <a:rPr sz="1100" dirty="0">
                <a:solidFill>
                  <a:prstClr val="black"/>
                </a:solidFill>
                <a:latin typeface="Liberation Sans Narrow"/>
                <a:cs typeface="Liberation Sans Narrow"/>
              </a:rPr>
              <a:t>44-ФЗ </a:t>
            </a:r>
            <a:r>
              <a:rPr sz="1100" spc="-5" dirty="0">
                <a:solidFill>
                  <a:prstClr val="black"/>
                </a:solidFill>
                <a:latin typeface="Liberation Sans Narrow"/>
                <a:cs typeface="Liberation Sans Narrow"/>
              </a:rPr>
              <a:t>оплата  осуществляется после подписания  </a:t>
            </a:r>
            <a:r>
              <a:rPr sz="1100" dirty="0">
                <a:solidFill>
                  <a:prstClr val="black"/>
                </a:solidFill>
                <a:latin typeface="Liberation Sans Narrow"/>
                <a:cs typeface="Liberation Sans Narrow"/>
              </a:rPr>
              <a:t>документа о </a:t>
            </a:r>
            <a:r>
              <a:rPr sz="1100" spc="-5" dirty="0">
                <a:solidFill>
                  <a:prstClr val="black"/>
                </a:solidFill>
                <a:latin typeface="Liberation Sans Narrow"/>
                <a:cs typeface="Liberation Sans Narrow"/>
              </a:rPr>
              <a:t>приемке. </a:t>
            </a:r>
            <a:r>
              <a:rPr sz="1100" dirty="0">
                <a:solidFill>
                  <a:prstClr val="black"/>
                </a:solidFill>
                <a:latin typeface="Liberation Sans Narrow"/>
                <a:cs typeface="Liberation Sans Narrow"/>
              </a:rPr>
              <a:t>Типовым </a:t>
            </a:r>
            <a:r>
              <a:rPr sz="1100" spc="-5" dirty="0">
                <a:solidFill>
                  <a:prstClr val="black"/>
                </a:solidFill>
                <a:latin typeface="Liberation Sans Narrow"/>
                <a:cs typeface="Liberation Sans Narrow"/>
              </a:rPr>
              <a:t>контрактом  установлено </a:t>
            </a:r>
            <a:r>
              <a:rPr sz="1100" dirty="0">
                <a:solidFill>
                  <a:prstClr val="black"/>
                </a:solidFill>
                <a:latin typeface="Liberation Sans Narrow"/>
                <a:cs typeface="Liberation Sans Narrow"/>
              </a:rPr>
              <a:t>,что документ о </a:t>
            </a:r>
            <a:r>
              <a:rPr sz="1100" spc="-5" dirty="0">
                <a:solidFill>
                  <a:prstClr val="black"/>
                </a:solidFill>
                <a:latin typeface="Liberation Sans Narrow"/>
                <a:cs typeface="Liberation Sans Narrow"/>
              </a:rPr>
              <a:t>приемке </a:t>
            </a:r>
            <a:r>
              <a:rPr sz="1100" dirty="0">
                <a:solidFill>
                  <a:prstClr val="black"/>
                </a:solidFill>
                <a:latin typeface="Liberation Sans Narrow"/>
                <a:cs typeface="Liberation Sans Narrow"/>
              </a:rPr>
              <a:t>– это  </a:t>
            </a:r>
            <a:r>
              <a:rPr sz="1100" spc="-5" dirty="0">
                <a:solidFill>
                  <a:prstClr val="black"/>
                </a:solidFill>
                <a:latin typeface="Liberation Sans Narrow"/>
                <a:cs typeface="Liberation Sans Narrow"/>
              </a:rPr>
              <a:t>Акт приема-передачи товара. </a:t>
            </a:r>
            <a:r>
              <a:rPr sz="1100" dirty="0">
                <a:solidFill>
                  <a:prstClr val="black"/>
                </a:solidFill>
                <a:latin typeface="Liberation Sans Narrow"/>
                <a:cs typeface="Liberation Sans Narrow"/>
              </a:rPr>
              <a:t>Таким  </a:t>
            </a:r>
            <a:r>
              <a:rPr sz="1100" spc="-5" dirty="0">
                <a:solidFill>
                  <a:prstClr val="black"/>
                </a:solidFill>
                <a:latin typeface="Liberation Sans Narrow"/>
                <a:cs typeface="Liberation Sans Narrow"/>
              </a:rPr>
              <a:t>образом оплата «привязана» </a:t>
            </a:r>
            <a:r>
              <a:rPr sz="1100" dirty="0">
                <a:solidFill>
                  <a:prstClr val="black"/>
                </a:solidFill>
                <a:latin typeface="Liberation Sans Narrow"/>
                <a:cs typeface="Liberation Sans Narrow"/>
              </a:rPr>
              <a:t>к </a:t>
            </a:r>
            <a:r>
              <a:rPr sz="1100" spc="-5" dirty="0">
                <a:solidFill>
                  <a:prstClr val="black"/>
                </a:solidFill>
                <a:latin typeface="Liberation Sans Narrow"/>
                <a:cs typeface="Liberation Sans Narrow"/>
              </a:rPr>
              <a:t>подписанию  </a:t>
            </a:r>
            <a:r>
              <a:rPr sz="1100" dirty="0">
                <a:solidFill>
                  <a:prstClr val="black"/>
                </a:solidFill>
                <a:latin typeface="Liberation Sans Narrow"/>
                <a:cs typeface="Liberation Sans Narrow"/>
              </a:rPr>
              <a:t>Акта</a:t>
            </a:r>
            <a:r>
              <a:rPr sz="1100" spc="-20" dirty="0">
                <a:solidFill>
                  <a:prstClr val="black"/>
                </a:solidFill>
                <a:latin typeface="Liberation Sans Narrow"/>
                <a:cs typeface="Liberation Sans Narrow"/>
              </a:rPr>
              <a:t> </a:t>
            </a:r>
            <a:r>
              <a:rPr sz="1100" spc="-5" dirty="0">
                <a:solidFill>
                  <a:prstClr val="black"/>
                </a:solidFill>
                <a:latin typeface="Liberation Sans Narrow"/>
                <a:cs typeface="Liberation Sans Narrow"/>
              </a:rPr>
              <a:t>приема-передачи</a:t>
            </a:r>
            <a:endParaRPr sz="1100">
              <a:solidFill>
                <a:prstClr val="black"/>
              </a:solidFill>
              <a:latin typeface="Liberation Sans Narrow"/>
              <a:cs typeface="Liberation Sans Narrow"/>
            </a:endParaRPr>
          </a:p>
        </p:txBody>
      </p:sp>
      <p:sp>
        <p:nvSpPr>
          <p:cNvPr id="5" name="object 5"/>
          <p:cNvSpPr/>
          <p:nvPr/>
        </p:nvSpPr>
        <p:spPr>
          <a:xfrm>
            <a:off x="5284723" y="2942589"/>
            <a:ext cx="1084580" cy="118110"/>
          </a:xfrm>
          <a:custGeom>
            <a:avLst/>
            <a:gdLst/>
            <a:ahLst/>
            <a:cxnLst/>
            <a:rect l="l" t="t" r="r" b="b"/>
            <a:pathLst>
              <a:path w="1084579" h="118110">
                <a:moveTo>
                  <a:pt x="100837" y="0"/>
                </a:moveTo>
                <a:lnTo>
                  <a:pt x="0" y="59309"/>
                </a:lnTo>
                <a:lnTo>
                  <a:pt x="95250" y="114426"/>
                </a:lnTo>
                <a:lnTo>
                  <a:pt x="101346" y="117856"/>
                </a:lnTo>
                <a:lnTo>
                  <a:pt x="109092" y="115824"/>
                </a:lnTo>
                <a:lnTo>
                  <a:pt x="112649" y="109727"/>
                </a:lnTo>
                <a:lnTo>
                  <a:pt x="116077" y="103632"/>
                </a:lnTo>
                <a:lnTo>
                  <a:pt x="114046" y="95885"/>
                </a:lnTo>
                <a:lnTo>
                  <a:pt x="72755" y="72009"/>
                </a:lnTo>
                <a:lnTo>
                  <a:pt x="25273" y="72009"/>
                </a:lnTo>
                <a:lnTo>
                  <a:pt x="25146" y="46609"/>
                </a:lnTo>
                <a:lnTo>
                  <a:pt x="72059" y="46400"/>
                </a:lnTo>
                <a:lnTo>
                  <a:pt x="113664" y="21844"/>
                </a:lnTo>
                <a:lnTo>
                  <a:pt x="115697" y="14097"/>
                </a:lnTo>
                <a:lnTo>
                  <a:pt x="112140" y="8000"/>
                </a:lnTo>
                <a:lnTo>
                  <a:pt x="108585" y="2032"/>
                </a:lnTo>
                <a:lnTo>
                  <a:pt x="100837" y="0"/>
                </a:lnTo>
                <a:close/>
              </a:path>
              <a:path w="1084579" h="118110">
                <a:moveTo>
                  <a:pt x="72059" y="46400"/>
                </a:moveTo>
                <a:lnTo>
                  <a:pt x="25146" y="46609"/>
                </a:lnTo>
                <a:lnTo>
                  <a:pt x="25273" y="72009"/>
                </a:lnTo>
                <a:lnTo>
                  <a:pt x="72393" y="71799"/>
                </a:lnTo>
                <a:lnTo>
                  <a:pt x="69676" y="70231"/>
                </a:lnTo>
                <a:lnTo>
                  <a:pt x="31623" y="70231"/>
                </a:lnTo>
                <a:lnTo>
                  <a:pt x="31623" y="48260"/>
                </a:lnTo>
                <a:lnTo>
                  <a:pt x="68905" y="48260"/>
                </a:lnTo>
                <a:lnTo>
                  <a:pt x="72059" y="46400"/>
                </a:lnTo>
                <a:close/>
              </a:path>
              <a:path w="1084579" h="118110">
                <a:moveTo>
                  <a:pt x="72393" y="71799"/>
                </a:moveTo>
                <a:lnTo>
                  <a:pt x="25273" y="72009"/>
                </a:lnTo>
                <a:lnTo>
                  <a:pt x="72755" y="72009"/>
                </a:lnTo>
                <a:lnTo>
                  <a:pt x="72393" y="71799"/>
                </a:lnTo>
                <a:close/>
              </a:path>
              <a:path w="1084579" h="118110">
                <a:moveTo>
                  <a:pt x="1084326" y="41910"/>
                </a:moveTo>
                <a:lnTo>
                  <a:pt x="72059" y="46400"/>
                </a:lnTo>
                <a:lnTo>
                  <a:pt x="50454" y="59133"/>
                </a:lnTo>
                <a:lnTo>
                  <a:pt x="72393" y="71799"/>
                </a:lnTo>
                <a:lnTo>
                  <a:pt x="1084326" y="67310"/>
                </a:lnTo>
                <a:lnTo>
                  <a:pt x="1084326" y="41910"/>
                </a:lnTo>
                <a:close/>
              </a:path>
              <a:path w="1084579" h="118110">
                <a:moveTo>
                  <a:pt x="31623" y="48260"/>
                </a:moveTo>
                <a:lnTo>
                  <a:pt x="31623" y="70231"/>
                </a:lnTo>
                <a:lnTo>
                  <a:pt x="50454" y="59133"/>
                </a:lnTo>
                <a:lnTo>
                  <a:pt x="31623" y="48260"/>
                </a:lnTo>
                <a:close/>
              </a:path>
              <a:path w="1084579" h="118110">
                <a:moveTo>
                  <a:pt x="50454" y="59133"/>
                </a:moveTo>
                <a:lnTo>
                  <a:pt x="31623" y="70231"/>
                </a:lnTo>
                <a:lnTo>
                  <a:pt x="69676" y="70231"/>
                </a:lnTo>
                <a:lnTo>
                  <a:pt x="50454" y="59133"/>
                </a:lnTo>
                <a:close/>
              </a:path>
              <a:path w="1084579" h="118110">
                <a:moveTo>
                  <a:pt x="68905" y="48260"/>
                </a:moveTo>
                <a:lnTo>
                  <a:pt x="31623" y="48260"/>
                </a:lnTo>
                <a:lnTo>
                  <a:pt x="50454" y="59133"/>
                </a:lnTo>
                <a:lnTo>
                  <a:pt x="68905" y="48260"/>
                </a:lnTo>
                <a:close/>
              </a:path>
            </a:pathLst>
          </a:custGeom>
          <a:solidFill>
            <a:srgbClr val="DC582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476423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027" y="214376"/>
            <a:ext cx="7895945" cy="320601"/>
          </a:xfrm>
          <a:prstGeom prst="rect">
            <a:avLst/>
          </a:prstGeom>
        </p:spPr>
        <p:txBody>
          <a:bodyPr vert="horz" wrap="square" lIns="0" tIns="12700" rIns="0" bIns="0" rtlCol="0">
            <a:spAutoFit/>
          </a:bodyPr>
          <a:lstStyle/>
          <a:p>
            <a:pPr marL="80010" marR="5080">
              <a:lnSpc>
                <a:spcPct val="100000"/>
              </a:lnSpc>
              <a:spcBef>
                <a:spcPts val="100"/>
              </a:spcBef>
            </a:pPr>
            <a:r>
              <a:rPr sz="2000" spc="-5" dirty="0"/>
              <a:t>Ответственность сторон. </a:t>
            </a:r>
            <a:r>
              <a:rPr sz="2000" dirty="0"/>
              <a:t>Раздел </a:t>
            </a:r>
            <a:r>
              <a:rPr sz="2000" spc="-75" dirty="0"/>
              <a:t>11 </a:t>
            </a:r>
            <a:r>
              <a:rPr sz="2000" dirty="0"/>
              <a:t>Типового  </a:t>
            </a:r>
            <a:r>
              <a:rPr sz="2000" spc="-5" dirty="0"/>
              <a:t>контракта</a:t>
            </a:r>
          </a:p>
        </p:txBody>
      </p:sp>
      <p:sp>
        <p:nvSpPr>
          <p:cNvPr id="3" name="object 3"/>
          <p:cNvSpPr txBox="1"/>
          <p:nvPr/>
        </p:nvSpPr>
        <p:spPr>
          <a:xfrm>
            <a:off x="691692" y="1625853"/>
            <a:ext cx="7945755" cy="2867452"/>
          </a:xfrm>
          <a:prstGeom prst="rect">
            <a:avLst/>
          </a:prstGeom>
        </p:spPr>
        <p:txBody>
          <a:bodyPr vert="horz" wrap="square" lIns="0" tIns="12700" rIns="0" bIns="0" rtlCol="0">
            <a:spAutoFit/>
          </a:bodyPr>
          <a:lstStyle/>
          <a:p>
            <a:pPr marL="332740" marR="823594" indent="-320040">
              <a:spcBef>
                <a:spcPts val="100"/>
              </a:spcBef>
              <a:buClr>
                <a:srgbClr val="F5C200"/>
              </a:buClr>
              <a:buSzPct val="60416"/>
              <a:buFont typeface="Wingdings"/>
              <a:buChar char=""/>
              <a:tabLst>
                <a:tab pos="332105" algn="l"/>
                <a:tab pos="332740" algn="l"/>
              </a:tabLst>
            </a:pPr>
            <a:r>
              <a:rPr spc="-5" dirty="0">
                <a:solidFill>
                  <a:prstClr val="black"/>
                </a:solidFill>
                <a:latin typeface="Liberation Sans Narrow"/>
                <a:cs typeface="Liberation Sans Narrow"/>
              </a:rPr>
              <a:t>Предусмотрены </a:t>
            </a:r>
            <a:r>
              <a:rPr dirty="0">
                <a:solidFill>
                  <a:prstClr val="black"/>
                </a:solidFill>
                <a:latin typeface="Liberation Sans Narrow"/>
                <a:cs typeface="Liberation Sans Narrow"/>
              </a:rPr>
              <a:t>все виды </a:t>
            </a:r>
            <a:r>
              <a:rPr spc="-5" dirty="0">
                <a:solidFill>
                  <a:prstClr val="black"/>
                </a:solidFill>
                <a:latin typeface="Liberation Sans Narrow"/>
                <a:cs typeface="Liberation Sans Narrow"/>
              </a:rPr>
              <a:t>штрафов согласно </a:t>
            </a:r>
            <a:r>
              <a:rPr dirty="0">
                <a:solidFill>
                  <a:prstClr val="black"/>
                </a:solidFill>
                <a:latin typeface="Liberation Sans Narrow"/>
                <a:cs typeface="Liberation Sans Narrow"/>
              </a:rPr>
              <a:t>ПП </a:t>
            </a:r>
            <a:r>
              <a:rPr spc="-10" dirty="0">
                <a:solidFill>
                  <a:prstClr val="black"/>
                </a:solidFill>
                <a:latin typeface="Liberation Sans Narrow"/>
                <a:cs typeface="Liberation Sans Narrow"/>
              </a:rPr>
              <a:t>1042.  </a:t>
            </a:r>
            <a:r>
              <a:rPr spc="-5" dirty="0">
                <a:solidFill>
                  <a:prstClr val="black"/>
                </a:solidFill>
                <a:latin typeface="Liberation Sans Narrow"/>
                <a:cs typeface="Liberation Sans Narrow"/>
              </a:rPr>
              <a:t>Конкретные </a:t>
            </a:r>
            <a:r>
              <a:rPr dirty="0">
                <a:solidFill>
                  <a:prstClr val="black"/>
                </a:solidFill>
                <a:latin typeface="Liberation Sans Narrow"/>
                <a:cs typeface="Liberation Sans Narrow"/>
              </a:rPr>
              <a:t>штрафы </a:t>
            </a:r>
            <a:r>
              <a:rPr spc="-5" dirty="0">
                <a:solidFill>
                  <a:prstClr val="black"/>
                </a:solidFill>
                <a:latin typeface="Liberation Sans Narrow"/>
                <a:cs typeface="Liberation Sans Narrow"/>
              </a:rPr>
              <a:t>указываются </a:t>
            </a:r>
            <a:r>
              <a:rPr dirty="0">
                <a:solidFill>
                  <a:prstClr val="black"/>
                </a:solidFill>
                <a:latin typeface="Liberation Sans Narrow"/>
                <a:cs typeface="Liberation Sans Narrow"/>
              </a:rPr>
              <a:t>в </a:t>
            </a:r>
            <a:r>
              <a:rPr spc="-5" dirty="0">
                <a:solidFill>
                  <a:prstClr val="black"/>
                </a:solidFill>
                <a:latin typeface="Liberation Sans Narrow"/>
                <a:cs typeface="Liberation Sans Narrow"/>
              </a:rPr>
              <a:t>зависимости от </a:t>
            </a:r>
            <a:r>
              <a:rPr dirty="0">
                <a:solidFill>
                  <a:prstClr val="black"/>
                </a:solidFill>
                <a:latin typeface="Liberation Sans Narrow"/>
                <a:cs typeface="Liberation Sans Narrow"/>
              </a:rPr>
              <a:t>цены  </a:t>
            </a:r>
            <a:r>
              <a:rPr spc="-5" dirty="0">
                <a:solidFill>
                  <a:prstClr val="black"/>
                </a:solidFill>
                <a:latin typeface="Liberation Sans Narrow"/>
                <a:cs typeface="Liberation Sans Narrow"/>
              </a:rPr>
              <a:t>контракта</a:t>
            </a:r>
            <a:endParaRPr dirty="0">
              <a:solidFill>
                <a:prstClr val="black"/>
              </a:solidFill>
              <a:latin typeface="Liberation Sans Narrow"/>
              <a:cs typeface="Liberation Sans Narrow"/>
            </a:endParaRPr>
          </a:p>
          <a:p>
            <a:pPr marL="332740" marR="158115" indent="-320040">
              <a:spcBef>
                <a:spcPts val="710"/>
              </a:spcBef>
              <a:buClr>
                <a:srgbClr val="F5C200"/>
              </a:buClr>
              <a:buSzPct val="60416"/>
              <a:buFont typeface="Wingdings"/>
              <a:buChar char=""/>
              <a:tabLst>
                <a:tab pos="332105" algn="l"/>
                <a:tab pos="332740" algn="l"/>
              </a:tabLst>
            </a:pPr>
            <a:r>
              <a:rPr spc="-5" dirty="0">
                <a:solidFill>
                  <a:prstClr val="black"/>
                </a:solidFill>
                <a:latin typeface="Liberation Sans Narrow"/>
                <a:cs typeface="Liberation Sans Narrow"/>
              </a:rPr>
              <a:t>Штрафы за «нарушения условий, </a:t>
            </a:r>
            <a:r>
              <a:rPr dirty="0">
                <a:solidFill>
                  <a:prstClr val="black"/>
                </a:solidFill>
                <a:latin typeface="Liberation Sans Narrow"/>
                <a:cs typeface="Liberation Sans Narrow"/>
              </a:rPr>
              <a:t>не имеющих </a:t>
            </a:r>
            <a:r>
              <a:rPr spc="-5" dirty="0">
                <a:solidFill>
                  <a:prstClr val="black"/>
                </a:solidFill>
                <a:latin typeface="Liberation Sans Narrow"/>
                <a:cs typeface="Liberation Sans Narrow"/>
              </a:rPr>
              <a:t>стоимостного  </a:t>
            </a:r>
            <a:r>
              <a:rPr dirty="0">
                <a:solidFill>
                  <a:prstClr val="black"/>
                </a:solidFill>
                <a:latin typeface="Liberation Sans Narrow"/>
                <a:cs typeface="Liberation Sans Narrow"/>
              </a:rPr>
              <a:t>выражения» </a:t>
            </a:r>
            <a:r>
              <a:rPr spc="-5" dirty="0">
                <a:solidFill>
                  <a:prstClr val="black"/>
                </a:solidFill>
                <a:latin typeface="Liberation Sans Narrow"/>
                <a:cs typeface="Liberation Sans Narrow"/>
              </a:rPr>
              <a:t>указываются если такие условия </a:t>
            </a:r>
            <a:r>
              <a:rPr dirty="0">
                <a:solidFill>
                  <a:prstClr val="black"/>
                </a:solidFill>
                <a:latin typeface="Liberation Sans Narrow"/>
                <a:cs typeface="Liberation Sans Narrow"/>
              </a:rPr>
              <a:t>в </a:t>
            </a:r>
            <a:r>
              <a:rPr spc="-5" dirty="0">
                <a:solidFill>
                  <a:prstClr val="black"/>
                </a:solidFill>
                <a:latin typeface="Liberation Sans Narrow"/>
                <a:cs typeface="Liberation Sans Narrow"/>
              </a:rPr>
              <a:t>контракте</a:t>
            </a:r>
            <a:r>
              <a:rPr spc="30" dirty="0">
                <a:solidFill>
                  <a:prstClr val="black"/>
                </a:solidFill>
                <a:latin typeface="Liberation Sans Narrow"/>
                <a:cs typeface="Liberation Sans Narrow"/>
              </a:rPr>
              <a:t> </a:t>
            </a:r>
            <a:r>
              <a:rPr spc="-5" dirty="0">
                <a:solidFill>
                  <a:prstClr val="black"/>
                </a:solidFill>
                <a:latin typeface="Liberation Sans Narrow"/>
                <a:cs typeface="Liberation Sans Narrow"/>
              </a:rPr>
              <a:t>есть.</a:t>
            </a:r>
            <a:endParaRPr dirty="0">
              <a:solidFill>
                <a:prstClr val="black"/>
              </a:solidFill>
              <a:latin typeface="Liberation Sans Narrow"/>
              <a:cs typeface="Liberation Sans Narrow"/>
            </a:endParaRPr>
          </a:p>
          <a:p>
            <a:pPr marL="332740" indent="-320040">
              <a:spcBef>
                <a:spcPts val="700"/>
              </a:spcBef>
              <a:buClr>
                <a:srgbClr val="F5C200"/>
              </a:buClr>
              <a:buSzPct val="60416"/>
              <a:buFont typeface="Wingdings"/>
              <a:buChar char=""/>
              <a:tabLst>
                <a:tab pos="332105" algn="l"/>
                <a:tab pos="332740" algn="l"/>
              </a:tabLst>
            </a:pPr>
            <a:r>
              <a:rPr spc="-5" dirty="0">
                <a:solidFill>
                  <a:prstClr val="black"/>
                </a:solidFill>
                <a:latin typeface="Liberation Sans Narrow"/>
                <a:cs typeface="Liberation Sans Narrow"/>
              </a:rPr>
              <a:t>Нет порядка «работы» </a:t>
            </a:r>
            <a:r>
              <a:rPr dirty="0">
                <a:solidFill>
                  <a:prstClr val="black"/>
                </a:solidFill>
                <a:latin typeface="Liberation Sans Narrow"/>
                <a:cs typeface="Liberation Sans Narrow"/>
              </a:rPr>
              <a:t>с </a:t>
            </a:r>
            <a:r>
              <a:rPr spc="-5" dirty="0">
                <a:solidFill>
                  <a:prstClr val="black"/>
                </a:solidFill>
                <a:latin typeface="Liberation Sans Narrow"/>
                <a:cs typeface="Liberation Sans Narrow"/>
              </a:rPr>
              <a:t>неустойкой, </a:t>
            </a:r>
            <a:r>
              <a:rPr dirty="0">
                <a:solidFill>
                  <a:prstClr val="black"/>
                </a:solidFill>
                <a:latin typeface="Liberation Sans Narrow"/>
                <a:cs typeface="Liberation Sans Narrow"/>
              </a:rPr>
              <a:t>нет </a:t>
            </a:r>
            <a:r>
              <a:rPr spc="-5" dirty="0">
                <a:solidFill>
                  <a:prstClr val="black"/>
                </a:solidFill>
                <a:latin typeface="Liberation Sans Narrow"/>
                <a:cs typeface="Liberation Sans Narrow"/>
              </a:rPr>
              <a:t>порядка</a:t>
            </a:r>
            <a:r>
              <a:rPr spc="125" dirty="0">
                <a:solidFill>
                  <a:prstClr val="black"/>
                </a:solidFill>
                <a:latin typeface="Liberation Sans Narrow"/>
                <a:cs typeface="Liberation Sans Narrow"/>
              </a:rPr>
              <a:t> </a:t>
            </a:r>
            <a:r>
              <a:rPr dirty="0">
                <a:solidFill>
                  <a:prstClr val="black"/>
                </a:solidFill>
                <a:latin typeface="Liberation Sans Narrow"/>
                <a:cs typeface="Liberation Sans Narrow"/>
              </a:rPr>
              <a:t>взыскания</a:t>
            </a:r>
          </a:p>
          <a:p>
            <a:pPr marL="332740"/>
            <a:r>
              <a:rPr spc="-5" dirty="0">
                <a:solidFill>
                  <a:prstClr val="black"/>
                </a:solidFill>
                <a:latin typeface="Liberation Sans Narrow"/>
                <a:cs typeface="Liberation Sans Narrow"/>
              </a:rPr>
              <a:t>неустойки. </a:t>
            </a:r>
            <a:r>
              <a:rPr b="1" dirty="0">
                <a:solidFill>
                  <a:prstClr val="black"/>
                </a:solidFill>
                <a:latin typeface="Liberation Sans Narrow"/>
                <a:cs typeface="Liberation Sans Narrow"/>
              </a:rPr>
              <a:t>Но и </a:t>
            </a:r>
            <a:r>
              <a:rPr b="1" spc="-5" dirty="0">
                <a:solidFill>
                  <a:prstClr val="black"/>
                </a:solidFill>
                <a:latin typeface="Liberation Sans Narrow"/>
                <a:cs typeface="Liberation Sans Narrow"/>
              </a:rPr>
              <a:t>дописать его</a:t>
            </a:r>
            <a:r>
              <a:rPr b="1" spc="55" dirty="0">
                <a:solidFill>
                  <a:prstClr val="black"/>
                </a:solidFill>
                <a:latin typeface="Liberation Sans Narrow"/>
                <a:cs typeface="Liberation Sans Narrow"/>
              </a:rPr>
              <a:t> </a:t>
            </a:r>
            <a:r>
              <a:rPr b="1" spc="-5" dirty="0">
                <a:solidFill>
                  <a:prstClr val="black"/>
                </a:solidFill>
                <a:latin typeface="Liberation Sans Narrow"/>
                <a:cs typeface="Liberation Sans Narrow"/>
              </a:rPr>
              <a:t>нельзя!</a:t>
            </a:r>
            <a:endParaRPr dirty="0">
              <a:solidFill>
                <a:prstClr val="black"/>
              </a:solidFill>
              <a:latin typeface="Liberation Sans Narrow"/>
              <a:cs typeface="Liberation Sans Narrow"/>
            </a:endParaRPr>
          </a:p>
          <a:p>
            <a:pPr marL="332740" marR="5080" indent="-320040">
              <a:spcBef>
                <a:spcPts val="695"/>
              </a:spcBef>
              <a:buClr>
                <a:srgbClr val="F5C200"/>
              </a:buClr>
              <a:buSzPct val="60416"/>
              <a:buFont typeface="Wingdings"/>
              <a:buChar char=""/>
              <a:tabLst>
                <a:tab pos="332105" algn="l"/>
                <a:tab pos="332740" algn="l"/>
              </a:tabLst>
            </a:pPr>
            <a:r>
              <a:rPr dirty="0">
                <a:solidFill>
                  <a:prstClr val="black"/>
                </a:solidFill>
                <a:latin typeface="Liberation Sans Narrow"/>
                <a:cs typeface="Liberation Sans Narrow"/>
              </a:rPr>
              <a:t>Не </a:t>
            </a:r>
            <a:r>
              <a:rPr spc="-5" dirty="0">
                <a:solidFill>
                  <a:prstClr val="black"/>
                </a:solidFill>
                <a:latin typeface="Liberation Sans Narrow"/>
                <a:cs typeface="Liberation Sans Narrow"/>
              </a:rPr>
              <a:t>предусмотрена </a:t>
            </a:r>
            <a:r>
              <a:rPr dirty="0">
                <a:solidFill>
                  <a:prstClr val="black"/>
                </a:solidFill>
                <a:latin typeface="Liberation Sans Narrow"/>
                <a:cs typeface="Liberation Sans Narrow"/>
              </a:rPr>
              <a:t>возможность </a:t>
            </a:r>
            <a:r>
              <a:rPr spc="-5" dirty="0">
                <a:solidFill>
                  <a:prstClr val="black"/>
                </a:solidFill>
                <a:latin typeface="Liberation Sans Narrow"/>
                <a:cs typeface="Liberation Sans Narrow"/>
              </a:rPr>
              <a:t>удержания неустойки из оплаты  по</a:t>
            </a:r>
            <a:r>
              <a:rPr spc="-10" dirty="0">
                <a:solidFill>
                  <a:prstClr val="black"/>
                </a:solidFill>
                <a:latin typeface="Liberation Sans Narrow"/>
                <a:cs typeface="Liberation Sans Narrow"/>
              </a:rPr>
              <a:t> </a:t>
            </a:r>
            <a:r>
              <a:rPr spc="-5" dirty="0">
                <a:solidFill>
                  <a:prstClr val="black"/>
                </a:solidFill>
                <a:latin typeface="Liberation Sans Narrow"/>
                <a:cs typeface="Liberation Sans Narrow"/>
              </a:rPr>
              <a:t>контракту</a:t>
            </a:r>
            <a:r>
              <a:rPr sz="2400" spc="-5" dirty="0">
                <a:solidFill>
                  <a:prstClr val="black"/>
                </a:solidFill>
                <a:latin typeface="Liberation Sans Narrow"/>
                <a:cs typeface="Liberation Sans Narrow"/>
              </a:rPr>
              <a:t>.</a:t>
            </a:r>
            <a:endParaRPr sz="2400" dirty="0">
              <a:solidFill>
                <a:prstClr val="black"/>
              </a:solidFill>
              <a:latin typeface="Liberation Sans Narrow"/>
              <a:cs typeface="Liberation Sans Narrow"/>
            </a:endParaRPr>
          </a:p>
        </p:txBody>
      </p:sp>
    </p:spTree>
    <p:extLst>
      <p:ext uri="{BB962C8B-B14F-4D97-AF65-F5344CB8AC3E}">
        <p14:creationId xmlns:p14="http://schemas.microsoft.com/office/powerpoint/2010/main" val="27887291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168" y="490220"/>
            <a:ext cx="4901565" cy="321242"/>
          </a:xfrm>
          <a:prstGeom prst="rect">
            <a:avLst/>
          </a:prstGeom>
        </p:spPr>
        <p:txBody>
          <a:bodyPr vert="horz" wrap="square" lIns="0" tIns="13335" rIns="0" bIns="0" rtlCol="0">
            <a:spAutoFit/>
          </a:bodyPr>
          <a:lstStyle/>
          <a:p>
            <a:pPr marL="12700">
              <a:lnSpc>
                <a:spcPct val="100000"/>
              </a:lnSpc>
              <a:spcBef>
                <a:spcPts val="105"/>
              </a:spcBef>
            </a:pPr>
            <a:r>
              <a:rPr lang="ru-RU" sz="2000" dirty="0" smtClean="0"/>
              <a:t>              </a:t>
            </a:r>
            <a:r>
              <a:rPr sz="2000" dirty="0" err="1" smtClean="0"/>
              <a:t>Прочие</a:t>
            </a:r>
            <a:r>
              <a:rPr sz="2000" dirty="0" smtClean="0"/>
              <a:t> </a:t>
            </a:r>
            <a:r>
              <a:rPr sz="2000" dirty="0"/>
              <a:t>важные</a:t>
            </a:r>
            <a:r>
              <a:rPr sz="2000" spc="-65" dirty="0"/>
              <a:t> </a:t>
            </a:r>
            <a:r>
              <a:rPr sz="2000" dirty="0"/>
              <a:t>особенности</a:t>
            </a:r>
          </a:p>
        </p:txBody>
      </p:sp>
      <p:sp>
        <p:nvSpPr>
          <p:cNvPr id="3" name="object 3"/>
          <p:cNvSpPr txBox="1"/>
          <p:nvPr/>
        </p:nvSpPr>
        <p:spPr>
          <a:xfrm>
            <a:off x="691692" y="2020646"/>
            <a:ext cx="7968615" cy="1244571"/>
          </a:xfrm>
          <a:prstGeom prst="rect">
            <a:avLst/>
          </a:prstGeom>
        </p:spPr>
        <p:txBody>
          <a:bodyPr vert="horz" wrap="square" lIns="0" tIns="13335" rIns="0" bIns="0" rtlCol="0">
            <a:spAutoFit/>
          </a:bodyPr>
          <a:lstStyle/>
          <a:p>
            <a:pPr marL="332740" marR="216535" indent="-320040">
              <a:spcBef>
                <a:spcPts val="105"/>
              </a:spcBef>
              <a:buClr>
                <a:srgbClr val="F5C200"/>
              </a:buClr>
              <a:buSzPct val="60000"/>
              <a:buFont typeface="Wingdings"/>
              <a:buChar char=""/>
              <a:tabLst>
                <a:tab pos="332105" algn="l"/>
                <a:tab pos="332740" algn="l"/>
              </a:tabLst>
            </a:pPr>
            <a:r>
              <a:rPr sz="2000" dirty="0">
                <a:solidFill>
                  <a:prstClr val="black"/>
                </a:solidFill>
                <a:latin typeface="Times New Roman" pitchFamily="18" charset="0"/>
                <a:cs typeface="Times New Roman" pitchFamily="18" charset="0"/>
              </a:rPr>
              <a:t>Нет </a:t>
            </a:r>
            <a:r>
              <a:rPr sz="2000" spc="-5" dirty="0">
                <a:solidFill>
                  <a:prstClr val="black"/>
                </a:solidFill>
                <a:latin typeface="Times New Roman" pitchFamily="18" charset="0"/>
                <a:cs typeface="Times New Roman" pitchFamily="18" charset="0"/>
              </a:rPr>
              <a:t>обязанности одностороннего отказа </a:t>
            </a:r>
            <a:r>
              <a:rPr sz="2000" dirty="0">
                <a:solidFill>
                  <a:prstClr val="black"/>
                </a:solidFill>
                <a:latin typeface="Times New Roman" pitchFamily="18" charset="0"/>
                <a:cs typeface="Times New Roman" pitchFamily="18" charset="0"/>
              </a:rPr>
              <a:t>в </a:t>
            </a:r>
            <a:r>
              <a:rPr sz="2000" spc="-5" dirty="0">
                <a:solidFill>
                  <a:prstClr val="black"/>
                </a:solidFill>
                <a:latin typeface="Times New Roman" pitchFamily="18" charset="0"/>
                <a:cs typeface="Times New Roman" pitchFamily="18" charset="0"/>
              </a:rPr>
              <a:t>случае если </a:t>
            </a:r>
            <a:r>
              <a:rPr sz="2000" dirty="0">
                <a:solidFill>
                  <a:prstClr val="black"/>
                </a:solidFill>
                <a:latin typeface="Times New Roman" pitchFamily="18" charset="0"/>
                <a:cs typeface="Times New Roman" pitchFamily="18" charset="0"/>
              </a:rPr>
              <a:t>в </a:t>
            </a:r>
            <a:r>
              <a:rPr sz="2000" spc="-5" dirty="0">
                <a:solidFill>
                  <a:prstClr val="black"/>
                </a:solidFill>
                <a:latin typeface="Times New Roman" pitchFamily="18" charset="0"/>
                <a:cs typeface="Times New Roman" pitchFamily="18" charset="0"/>
              </a:rPr>
              <a:t>ходе исполнения  установлено ,что товар </a:t>
            </a:r>
            <a:r>
              <a:rPr sz="2000" dirty="0">
                <a:solidFill>
                  <a:prstClr val="black"/>
                </a:solidFill>
                <a:latin typeface="Times New Roman" pitchFamily="18" charset="0"/>
                <a:cs typeface="Times New Roman" pitchFamily="18" charset="0"/>
              </a:rPr>
              <a:t>не </a:t>
            </a:r>
            <a:r>
              <a:rPr sz="2000" spc="-5" dirty="0">
                <a:solidFill>
                  <a:prstClr val="black"/>
                </a:solidFill>
                <a:latin typeface="Times New Roman" pitchFamily="18" charset="0"/>
                <a:cs typeface="Times New Roman" pitchFamily="18" charset="0"/>
              </a:rPr>
              <a:t>соответствует требованиям документации (часть  15 </a:t>
            </a:r>
            <a:r>
              <a:rPr sz="2000" spc="-10" dirty="0">
                <a:solidFill>
                  <a:prstClr val="black"/>
                </a:solidFill>
                <a:latin typeface="Times New Roman" pitchFamily="18" charset="0"/>
                <a:cs typeface="Times New Roman" pitchFamily="18" charset="0"/>
              </a:rPr>
              <a:t>ст. </a:t>
            </a:r>
            <a:r>
              <a:rPr sz="2000" spc="-5" dirty="0">
                <a:solidFill>
                  <a:prstClr val="black"/>
                </a:solidFill>
                <a:latin typeface="Times New Roman" pitchFamily="18" charset="0"/>
                <a:cs typeface="Times New Roman" pitchFamily="18" charset="0"/>
              </a:rPr>
              <a:t>95 Закона</a:t>
            </a:r>
            <a:r>
              <a:rPr sz="2000" spc="-50" dirty="0">
                <a:solidFill>
                  <a:prstClr val="black"/>
                </a:solidFill>
                <a:latin typeface="Times New Roman" pitchFamily="18" charset="0"/>
                <a:cs typeface="Times New Roman" pitchFamily="18" charset="0"/>
              </a:rPr>
              <a:t> </a:t>
            </a:r>
            <a:r>
              <a:rPr sz="2000" dirty="0">
                <a:solidFill>
                  <a:prstClr val="black"/>
                </a:solidFill>
                <a:latin typeface="Times New Roman" pitchFamily="18" charset="0"/>
                <a:cs typeface="Times New Roman" pitchFamily="18" charset="0"/>
              </a:rPr>
              <a:t>44-ФЗ).</a:t>
            </a:r>
          </a:p>
          <a:p>
            <a:pPr>
              <a:spcBef>
                <a:spcPts val="10"/>
              </a:spcBef>
              <a:buClr>
                <a:srgbClr val="F5C200"/>
              </a:buClr>
              <a:buFont typeface="Wingdings"/>
              <a:buChar char=""/>
            </a:pPr>
            <a:endParaRPr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871450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027" y="214376"/>
            <a:ext cx="7895945" cy="320601"/>
          </a:xfrm>
          <a:prstGeom prst="rect">
            <a:avLst/>
          </a:prstGeom>
        </p:spPr>
        <p:txBody>
          <a:bodyPr vert="horz" wrap="square" lIns="0" tIns="12700" rIns="0" bIns="0" rtlCol="0">
            <a:spAutoFit/>
          </a:bodyPr>
          <a:lstStyle/>
          <a:p>
            <a:pPr marL="80010" marR="5080">
              <a:lnSpc>
                <a:spcPct val="100000"/>
              </a:lnSpc>
              <a:spcBef>
                <a:spcPts val="100"/>
              </a:spcBef>
            </a:pPr>
            <a:r>
              <a:rPr sz="2000" spc="-5" dirty="0">
                <a:solidFill>
                  <a:srgbClr val="979AAC"/>
                </a:solidFill>
              </a:rPr>
              <a:t>Ответственность за</a:t>
            </a:r>
            <a:r>
              <a:rPr sz="2000" u="heavy" spc="-5" dirty="0">
                <a:solidFill>
                  <a:srgbClr val="979AAC"/>
                </a:solidFill>
                <a:uFill>
                  <a:solidFill>
                    <a:srgbClr val="979AAC"/>
                  </a:solidFill>
                </a:uFill>
              </a:rPr>
              <a:t> </a:t>
            </a:r>
            <a:r>
              <a:rPr sz="2000" u="heavy" dirty="0">
                <a:solidFill>
                  <a:srgbClr val="979AAC"/>
                </a:solidFill>
                <a:uFill>
                  <a:solidFill>
                    <a:srgbClr val="979AAC"/>
                  </a:solidFill>
                </a:uFill>
              </a:rPr>
              <a:t>НЕПРИМЕНЕНИЕ</a:t>
            </a:r>
            <a:r>
              <a:rPr sz="2000" dirty="0">
                <a:solidFill>
                  <a:srgbClr val="979AAC"/>
                </a:solidFill>
              </a:rPr>
              <a:t> типовых  </a:t>
            </a:r>
            <a:r>
              <a:rPr sz="2000" spc="-5" dirty="0">
                <a:solidFill>
                  <a:srgbClr val="979AAC"/>
                </a:solidFill>
              </a:rPr>
              <a:t>контрактов</a:t>
            </a:r>
          </a:p>
        </p:txBody>
      </p:sp>
      <p:sp>
        <p:nvSpPr>
          <p:cNvPr id="3" name="object 3"/>
          <p:cNvSpPr txBox="1"/>
          <p:nvPr/>
        </p:nvSpPr>
        <p:spPr>
          <a:xfrm>
            <a:off x="691515" y="1991995"/>
            <a:ext cx="7720965" cy="3406061"/>
          </a:xfrm>
          <a:prstGeom prst="rect">
            <a:avLst/>
          </a:prstGeom>
        </p:spPr>
        <p:txBody>
          <a:bodyPr vert="horz" wrap="square" lIns="0" tIns="12700" rIns="0" bIns="0" rtlCol="0">
            <a:spAutoFit/>
          </a:bodyPr>
          <a:lstStyle/>
          <a:p>
            <a:pPr marL="12700">
              <a:spcBef>
                <a:spcPts val="100"/>
              </a:spcBef>
            </a:pPr>
            <a:r>
              <a:rPr u="heavy" spc="-450" dirty="0">
                <a:solidFill>
                  <a:prstClr val="black"/>
                </a:solidFill>
                <a:uFill>
                  <a:solidFill>
                    <a:srgbClr val="000000"/>
                  </a:solidFill>
                </a:uFill>
                <a:latin typeface="Times New Roman"/>
                <a:cs typeface="Times New Roman"/>
              </a:rPr>
              <a:t> </a:t>
            </a:r>
            <a:r>
              <a:rPr b="1" u="heavy" dirty="0">
                <a:solidFill>
                  <a:prstClr val="black"/>
                </a:solidFill>
                <a:uFill>
                  <a:solidFill>
                    <a:srgbClr val="000000"/>
                  </a:solidFill>
                </a:uFill>
                <a:latin typeface="Liberation Sans Narrow"/>
                <a:cs typeface="Liberation Sans Narrow"/>
              </a:rPr>
              <a:t>При </a:t>
            </a:r>
            <a:r>
              <a:rPr b="1" u="heavy" spc="-5" dirty="0">
                <a:solidFill>
                  <a:prstClr val="black"/>
                </a:solidFill>
                <a:uFill>
                  <a:solidFill>
                    <a:srgbClr val="000000"/>
                  </a:solidFill>
                </a:uFill>
                <a:latin typeface="Liberation Sans Narrow"/>
                <a:cs typeface="Liberation Sans Narrow"/>
              </a:rPr>
              <a:t>проведении конкурентной закупки, если проект контракта не</a:t>
            </a:r>
            <a:r>
              <a:rPr b="1" u="heavy" spc="100" dirty="0">
                <a:solidFill>
                  <a:prstClr val="black"/>
                </a:solidFill>
                <a:uFill>
                  <a:solidFill>
                    <a:srgbClr val="000000"/>
                  </a:solidFill>
                </a:uFill>
                <a:latin typeface="Liberation Sans Narrow"/>
                <a:cs typeface="Liberation Sans Narrow"/>
              </a:rPr>
              <a:t> </a:t>
            </a:r>
            <a:r>
              <a:rPr b="1" u="heavy" spc="-5" dirty="0">
                <a:solidFill>
                  <a:prstClr val="black"/>
                </a:solidFill>
                <a:uFill>
                  <a:solidFill>
                    <a:srgbClr val="000000"/>
                  </a:solidFill>
                </a:uFill>
                <a:latin typeface="Liberation Sans Narrow"/>
                <a:cs typeface="Liberation Sans Narrow"/>
              </a:rPr>
              <a:t>соответствует</a:t>
            </a:r>
            <a:endParaRPr dirty="0">
              <a:solidFill>
                <a:prstClr val="black"/>
              </a:solidFill>
              <a:latin typeface="Liberation Sans Narrow"/>
              <a:cs typeface="Liberation Sans Narrow"/>
            </a:endParaRPr>
          </a:p>
          <a:p>
            <a:pPr marL="12700"/>
            <a:r>
              <a:rPr u="heavy" spc="-450" dirty="0">
                <a:solidFill>
                  <a:prstClr val="black"/>
                </a:solidFill>
                <a:uFill>
                  <a:solidFill>
                    <a:srgbClr val="000000"/>
                  </a:solidFill>
                </a:uFill>
                <a:latin typeface="Times New Roman"/>
                <a:cs typeface="Times New Roman"/>
              </a:rPr>
              <a:t> </a:t>
            </a:r>
            <a:r>
              <a:rPr b="1" u="heavy" dirty="0">
                <a:solidFill>
                  <a:prstClr val="black"/>
                </a:solidFill>
                <a:uFill>
                  <a:solidFill>
                    <a:srgbClr val="000000"/>
                  </a:solidFill>
                </a:uFill>
                <a:latin typeface="Liberation Sans Narrow"/>
                <a:cs typeface="Liberation Sans Narrow"/>
              </a:rPr>
              <a:t>типовому</a:t>
            </a:r>
            <a:r>
              <a:rPr b="1" u="heavy" spc="-5" dirty="0">
                <a:solidFill>
                  <a:prstClr val="black"/>
                </a:solidFill>
                <a:uFill>
                  <a:solidFill>
                    <a:srgbClr val="000000"/>
                  </a:solidFill>
                </a:uFill>
                <a:latin typeface="Liberation Sans Narrow"/>
                <a:cs typeface="Liberation Sans Narrow"/>
              </a:rPr>
              <a:t> контракту:</a:t>
            </a:r>
            <a:endParaRPr dirty="0">
              <a:solidFill>
                <a:prstClr val="black"/>
              </a:solidFill>
              <a:latin typeface="Liberation Sans Narrow"/>
              <a:cs typeface="Liberation Sans Narrow"/>
            </a:endParaRPr>
          </a:p>
          <a:p>
            <a:endParaRPr sz="2000" dirty="0">
              <a:solidFill>
                <a:prstClr val="black"/>
              </a:solidFill>
              <a:latin typeface="Times New Roman"/>
              <a:cs typeface="Times New Roman"/>
            </a:endParaRPr>
          </a:p>
          <a:p>
            <a:pPr marL="12700">
              <a:spcBef>
                <a:spcPts val="1265"/>
              </a:spcBef>
            </a:pPr>
            <a:r>
              <a:rPr sz="1400" b="1" spc="-10" dirty="0">
                <a:solidFill>
                  <a:srgbClr val="DC5823"/>
                </a:solidFill>
                <a:latin typeface="Liberation Sans Narrow"/>
                <a:cs typeface="Liberation Sans Narrow"/>
              </a:rPr>
              <a:t>Часть </a:t>
            </a:r>
            <a:r>
              <a:rPr sz="1400" b="1" spc="-5" dirty="0">
                <a:solidFill>
                  <a:srgbClr val="DC5823"/>
                </a:solidFill>
                <a:latin typeface="Liberation Sans Narrow"/>
                <a:cs typeface="Liberation Sans Narrow"/>
              </a:rPr>
              <a:t>4.2 статьи 7.30 </a:t>
            </a:r>
            <a:r>
              <a:rPr sz="1400" b="1" dirty="0">
                <a:solidFill>
                  <a:srgbClr val="DC5823"/>
                </a:solidFill>
                <a:latin typeface="Liberation Sans Narrow"/>
                <a:cs typeface="Liberation Sans Narrow"/>
              </a:rPr>
              <a:t>КоАП</a:t>
            </a:r>
            <a:r>
              <a:rPr sz="1400" b="1" spc="105" dirty="0">
                <a:solidFill>
                  <a:srgbClr val="DC5823"/>
                </a:solidFill>
                <a:latin typeface="Liberation Sans Narrow"/>
                <a:cs typeface="Liberation Sans Narrow"/>
              </a:rPr>
              <a:t> </a:t>
            </a:r>
            <a:r>
              <a:rPr sz="1400" b="1" dirty="0">
                <a:solidFill>
                  <a:srgbClr val="DC5823"/>
                </a:solidFill>
                <a:latin typeface="Liberation Sans Narrow"/>
                <a:cs typeface="Liberation Sans Narrow"/>
              </a:rPr>
              <a:t>РФ</a:t>
            </a:r>
            <a:endParaRPr sz="1400" dirty="0">
              <a:solidFill>
                <a:prstClr val="black"/>
              </a:solidFill>
              <a:latin typeface="Liberation Sans Narrow"/>
              <a:cs typeface="Liberation Sans Narrow"/>
            </a:endParaRPr>
          </a:p>
          <a:p>
            <a:pPr marL="12700">
              <a:spcBef>
                <a:spcPts val="695"/>
              </a:spcBef>
            </a:pPr>
            <a:r>
              <a:rPr sz="1400" b="1" spc="-5" dirty="0">
                <a:solidFill>
                  <a:prstClr val="black"/>
                </a:solidFill>
                <a:latin typeface="Liberation Sans Narrow"/>
                <a:cs typeface="Liberation Sans Narrow"/>
              </a:rPr>
              <a:t>Утверждение </a:t>
            </a:r>
            <a:r>
              <a:rPr sz="1400" spc="-5" dirty="0">
                <a:solidFill>
                  <a:prstClr val="black"/>
                </a:solidFill>
                <a:latin typeface="Liberation Sans Narrow"/>
                <a:cs typeface="Liberation Sans Narrow"/>
              </a:rPr>
              <a:t>конкурсной </a:t>
            </a:r>
            <a:r>
              <a:rPr sz="1400" b="1" spc="-5" dirty="0">
                <a:solidFill>
                  <a:prstClr val="black"/>
                </a:solidFill>
                <a:latin typeface="Liberation Sans Narrow"/>
                <a:cs typeface="Liberation Sans Narrow"/>
              </a:rPr>
              <a:t>документации</a:t>
            </a:r>
            <a:r>
              <a:rPr sz="1400" spc="-5" dirty="0">
                <a:solidFill>
                  <a:prstClr val="black"/>
                </a:solidFill>
                <a:latin typeface="Liberation Sans Narrow"/>
                <a:cs typeface="Liberation Sans Narrow"/>
              </a:rPr>
              <a:t>, документации об аукционе, документации</a:t>
            </a:r>
            <a:r>
              <a:rPr sz="1400" spc="204" dirty="0">
                <a:solidFill>
                  <a:prstClr val="black"/>
                </a:solidFill>
                <a:latin typeface="Liberation Sans Narrow"/>
                <a:cs typeface="Liberation Sans Narrow"/>
              </a:rPr>
              <a:t> </a:t>
            </a:r>
            <a:r>
              <a:rPr sz="1400" dirty="0">
                <a:solidFill>
                  <a:prstClr val="black"/>
                </a:solidFill>
                <a:latin typeface="Liberation Sans Narrow"/>
                <a:cs typeface="Liberation Sans Narrow"/>
              </a:rPr>
              <a:t>о</a:t>
            </a:r>
          </a:p>
          <a:p>
            <a:pPr marL="12700"/>
            <a:r>
              <a:rPr sz="1400" spc="-5" dirty="0">
                <a:solidFill>
                  <a:prstClr val="black"/>
                </a:solidFill>
                <a:latin typeface="Liberation Sans Narrow"/>
                <a:cs typeface="Liberation Sans Narrow"/>
              </a:rPr>
              <a:t>проведении запроса предложений, </a:t>
            </a:r>
            <a:r>
              <a:rPr sz="1400" b="1" spc="-5" dirty="0">
                <a:solidFill>
                  <a:prstClr val="black"/>
                </a:solidFill>
                <a:latin typeface="Liberation Sans Narrow"/>
                <a:cs typeface="Liberation Sans Narrow"/>
              </a:rPr>
              <a:t>определение содержания извещения</a:t>
            </a:r>
            <a:r>
              <a:rPr sz="1400" b="1" spc="195" dirty="0">
                <a:solidFill>
                  <a:prstClr val="black"/>
                </a:solidFill>
                <a:latin typeface="Liberation Sans Narrow"/>
                <a:cs typeface="Liberation Sans Narrow"/>
              </a:rPr>
              <a:t> </a:t>
            </a:r>
            <a:r>
              <a:rPr sz="1400" b="1" dirty="0">
                <a:solidFill>
                  <a:prstClr val="black"/>
                </a:solidFill>
                <a:latin typeface="Liberation Sans Narrow"/>
                <a:cs typeface="Liberation Sans Narrow"/>
              </a:rPr>
              <a:t>о</a:t>
            </a:r>
            <a:endParaRPr sz="1400" dirty="0">
              <a:solidFill>
                <a:prstClr val="black"/>
              </a:solidFill>
              <a:latin typeface="Liberation Sans Narrow"/>
              <a:cs typeface="Liberation Sans Narrow"/>
            </a:endParaRPr>
          </a:p>
          <a:p>
            <a:pPr marL="12700" marR="246379"/>
            <a:r>
              <a:rPr sz="1400" b="1" spc="-5" dirty="0">
                <a:solidFill>
                  <a:prstClr val="black"/>
                </a:solidFill>
                <a:latin typeface="Liberation Sans Narrow"/>
                <a:cs typeface="Liberation Sans Narrow"/>
              </a:rPr>
              <a:t>проведении </a:t>
            </a:r>
            <a:r>
              <a:rPr sz="1400" b="1" spc="-10" dirty="0">
                <a:solidFill>
                  <a:prstClr val="black"/>
                </a:solidFill>
                <a:latin typeface="Liberation Sans Narrow"/>
                <a:cs typeface="Liberation Sans Narrow"/>
              </a:rPr>
              <a:t>запроса </a:t>
            </a:r>
            <a:r>
              <a:rPr sz="1400" b="1" spc="-5" dirty="0">
                <a:solidFill>
                  <a:prstClr val="black"/>
                </a:solidFill>
                <a:latin typeface="Liberation Sans Narrow"/>
                <a:cs typeface="Liberation Sans Narrow"/>
              </a:rPr>
              <a:t>котировок </a:t>
            </a:r>
            <a:r>
              <a:rPr sz="1400" b="1" dirty="0">
                <a:solidFill>
                  <a:prstClr val="black"/>
                </a:solidFill>
                <a:latin typeface="Liberation Sans Narrow"/>
                <a:cs typeface="Liberation Sans Narrow"/>
              </a:rPr>
              <a:t>с </a:t>
            </a:r>
            <a:r>
              <a:rPr sz="1400" b="1" spc="-5" dirty="0">
                <a:solidFill>
                  <a:prstClr val="black"/>
                </a:solidFill>
                <a:latin typeface="Liberation Sans Narrow"/>
                <a:cs typeface="Liberation Sans Narrow"/>
              </a:rPr>
              <a:t>нарушением </a:t>
            </a:r>
            <a:r>
              <a:rPr sz="1400" spc="-10" dirty="0">
                <a:solidFill>
                  <a:prstClr val="black"/>
                </a:solidFill>
                <a:latin typeface="Liberation Sans Narrow"/>
                <a:cs typeface="Liberation Sans Narrow"/>
              </a:rPr>
              <a:t>требований, </a:t>
            </a:r>
            <a:r>
              <a:rPr sz="1400" spc="-5" dirty="0">
                <a:solidFill>
                  <a:prstClr val="black"/>
                </a:solidFill>
                <a:latin typeface="Liberation Sans Narrow"/>
                <a:cs typeface="Liberation Sans Narrow"/>
              </a:rPr>
              <a:t>предусмотренных  законодательством Российской </a:t>
            </a:r>
            <a:r>
              <a:rPr sz="1400" spc="-10" dirty="0">
                <a:solidFill>
                  <a:prstClr val="black"/>
                </a:solidFill>
                <a:latin typeface="Liberation Sans Narrow"/>
                <a:cs typeface="Liberation Sans Narrow"/>
              </a:rPr>
              <a:t>Федерации </a:t>
            </a:r>
            <a:r>
              <a:rPr sz="1400" dirty="0">
                <a:solidFill>
                  <a:prstClr val="black"/>
                </a:solidFill>
                <a:latin typeface="Liberation Sans Narrow"/>
                <a:cs typeface="Liberation Sans Narrow"/>
              </a:rPr>
              <a:t>о </a:t>
            </a:r>
            <a:r>
              <a:rPr sz="1400" spc="-5" dirty="0">
                <a:solidFill>
                  <a:prstClr val="black"/>
                </a:solidFill>
                <a:latin typeface="Liberation Sans Narrow"/>
                <a:cs typeface="Liberation Sans Narrow"/>
              </a:rPr>
              <a:t>контрактной системе </a:t>
            </a:r>
            <a:r>
              <a:rPr sz="1400" dirty="0">
                <a:solidFill>
                  <a:prstClr val="black"/>
                </a:solidFill>
                <a:latin typeface="Liberation Sans Narrow"/>
                <a:cs typeface="Liberation Sans Narrow"/>
              </a:rPr>
              <a:t>в </a:t>
            </a:r>
            <a:r>
              <a:rPr sz="1400" spc="-5" dirty="0">
                <a:solidFill>
                  <a:prstClr val="black"/>
                </a:solidFill>
                <a:latin typeface="Liberation Sans Narrow"/>
                <a:cs typeface="Liberation Sans Narrow"/>
              </a:rPr>
              <a:t>сфере закупок</a:t>
            </a:r>
            <a:r>
              <a:rPr sz="1400" spc="260" dirty="0">
                <a:solidFill>
                  <a:prstClr val="black"/>
                </a:solidFill>
                <a:latin typeface="Liberation Sans Narrow"/>
                <a:cs typeface="Liberation Sans Narrow"/>
              </a:rPr>
              <a:t> </a:t>
            </a:r>
            <a:r>
              <a:rPr sz="1400" dirty="0">
                <a:solidFill>
                  <a:prstClr val="black"/>
                </a:solidFill>
                <a:latin typeface="Liberation Sans Narrow"/>
                <a:cs typeface="Liberation Sans Narrow"/>
              </a:rPr>
              <a:t>-</a:t>
            </a:r>
          </a:p>
          <a:p>
            <a:pPr marL="3063875" marR="5080">
              <a:spcBef>
                <a:spcPts val="695"/>
              </a:spcBef>
            </a:pPr>
            <a:r>
              <a:rPr spc="-5" dirty="0">
                <a:solidFill>
                  <a:prstClr val="black"/>
                </a:solidFill>
                <a:latin typeface="Liberation Sans Narrow"/>
                <a:cs typeface="Liberation Sans Narrow"/>
              </a:rPr>
              <a:t>влечет </a:t>
            </a:r>
            <a:r>
              <a:rPr b="1" spc="-5" dirty="0">
                <a:solidFill>
                  <a:srgbClr val="DC5823"/>
                </a:solidFill>
                <a:latin typeface="Liberation Sans Narrow"/>
                <a:cs typeface="Liberation Sans Narrow"/>
              </a:rPr>
              <a:t>наложение административного штрафа </a:t>
            </a:r>
            <a:r>
              <a:rPr dirty="0">
                <a:solidFill>
                  <a:prstClr val="black"/>
                </a:solidFill>
                <a:latin typeface="Liberation Sans Narrow"/>
                <a:cs typeface="Liberation Sans Narrow"/>
              </a:rPr>
              <a:t>на  </a:t>
            </a:r>
            <a:r>
              <a:rPr spc="-5" dirty="0">
                <a:solidFill>
                  <a:prstClr val="black"/>
                </a:solidFill>
                <a:latin typeface="Liberation Sans Narrow"/>
                <a:cs typeface="Liberation Sans Narrow"/>
              </a:rPr>
              <a:t>должностных </a:t>
            </a:r>
            <a:r>
              <a:rPr dirty="0">
                <a:solidFill>
                  <a:prstClr val="black"/>
                </a:solidFill>
                <a:latin typeface="Liberation Sans Narrow"/>
                <a:cs typeface="Liberation Sans Narrow"/>
              </a:rPr>
              <a:t>лиц </a:t>
            </a:r>
            <a:r>
              <a:rPr b="1" dirty="0">
                <a:solidFill>
                  <a:srgbClr val="DC5823"/>
                </a:solidFill>
                <a:latin typeface="Liberation Sans Narrow"/>
                <a:cs typeface="Liberation Sans Narrow"/>
              </a:rPr>
              <a:t>в </a:t>
            </a:r>
            <a:r>
              <a:rPr b="1" spc="-5" dirty="0">
                <a:solidFill>
                  <a:srgbClr val="DC5823"/>
                </a:solidFill>
                <a:latin typeface="Liberation Sans Narrow"/>
                <a:cs typeface="Liberation Sans Narrow"/>
              </a:rPr>
              <a:t>размере </a:t>
            </a:r>
            <a:r>
              <a:rPr b="1" dirty="0">
                <a:solidFill>
                  <a:srgbClr val="DC5823"/>
                </a:solidFill>
                <a:latin typeface="Liberation Sans Narrow"/>
                <a:cs typeface="Liberation Sans Narrow"/>
              </a:rPr>
              <a:t>3 </a:t>
            </a:r>
            <a:r>
              <a:rPr b="1" spc="-5" dirty="0">
                <a:solidFill>
                  <a:srgbClr val="DC5823"/>
                </a:solidFill>
                <a:latin typeface="Liberation Sans Narrow"/>
                <a:cs typeface="Liberation Sans Narrow"/>
              </a:rPr>
              <a:t>000</a:t>
            </a:r>
            <a:r>
              <a:rPr b="1" spc="60" dirty="0">
                <a:solidFill>
                  <a:srgbClr val="DC5823"/>
                </a:solidFill>
                <a:latin typeface="Liberation Sans Narrow"/>
                <a:cs typeface="Liberation Sans Narrow"/>
              </a:rPr>
              <a:t> </a:t>
            </a:r>
            <a:r>
              <a:rPr b="1" spc="-5" dirty="0">
                <a:solidFill>
                  <a:srgbClr val="DC5823"/>
                </a:solidFill>
                <a:latin typeface="Liberation Sans Narrow"/>
                <a:cs typeface="Liberation Sans Narrow"/>
              </a:rPr>
              <a:t>рублей</a:t>
            </a:r>
            <a:endParaRPr dirty="0">
              <a:solidFill>
                <a:prstClr val="black"/>
              </a:solidFill>
              <a:latin typeface="Liberation Sans Narrow"/>
              <a:cs typeface="Liberation Sans Narrow"/>
            </a:endParaRPr>
          </a:p>
        </p:txBody>
      </p:sp>
      <p:sp>
        <p:nvSpPr>
          <p:cNvPr id="4" name="object 4"/>
          <p:cNvSpPr txBox="1"/>
          <p:nvPr/>
        </p:nvSpPr>
        <p:spPr>
          <a:xfrm>
            <a:off x="468312" y="5373687"/>
            <a:ext cx="8496300" cy="1079500"/>
          </a:xfrm>
          <a:prstGeom prst="rect">
            <a:avLst/>
          </a:prstGeom>
          <a:ln w="25400">
            <a:solidFill>
              <a:srgbClr val="DC5823"/>
            </a:solidFill>
          </a:ln>
        </p:spPr>
        <p:txBody>
          <a:bodyPr vert="horz" wrap="square" lIns="0" tIns="182245" rIns="0" bIns="0" rtlCol="0">
            <a:spAutoFit/>
          </a:bodyPr>
          <a:lstStyle/>
          <a:p>
            <a:pPr marR="48895" algn="ctr">
              <a:spcBef>
                <a:spcPts val="1435"/>
              </a:spcBef>
            </a:pPr>
            <a:r>
              <a:rPr i="1" spc="-10" dirty="0">
                <a:solidFill>
                  <a:prstClr val="black"/>
                </a:solidFill>
                <a:latin typeface="Liberation Sans Narrow"/>
                <a:cs typeface="Liberation Sans Narrow"/>
              </a:rPr>
              <a:t>Кто </a:t>
            </a:r>
            <a:r>
              <a:rPr i="1" spc="-5" dirty="0">
                <a:solidFill>
                  <a:prstClr val="black"/>
                </a:solidFill>
                <a:latin typeface="Liberation Sans Narrow"/>
                <a:cs typeface="Liberation Sans Narrow"/>
              </a:rPr>
              <a:t>является </a:t>
            </a:r>
            <a:r>
              <a:rPr i="1" spc="-10" dirty="0">
                <a:solidFill>
                  <a:prstClr val="black"/>
                </a:solidFill>
                <a:latin typeface="Liberation Sans Narrow"/>
                <a:cs typeface="Liberation Sans Narrow"/>
              </a:rPr>
              <a:t>таким </a:t>
            </a:r>
            <a:r>
              <a:rPr i="1" spc="-5" dirty="0">
                <a:solidFill>
                  <a:prstClr val="black"/>
                </a:solidFill>
                <a:latin typeface="Liberation Sans Narrow"/>
                <a:cs typeface="Liberation Sans Narrow"/>
              </a:rPr>
              <a:t>должностным</a:t>
            </a:r>
            <a:r>
              <a:rPr i="1" spc="50" dirty="0">
                <a:solidFill>
                  <a:prstClr val="black"/>
                </a:solidFill>
                <a:latin typeface="Liberation Sans Narrow"/>
                <a:cs typeface="Liberation Sans Narrow"/>
              </a:rPr>
              <a:t> </a:t>
            </a:r>
            <a:r>
              <a:rPr i="1" spc="-10" dirty="0">
                <a:solidFill>
                  <a:prstClr val="black"/>
                </a:solidFill>
                <a:latin typeface="Liberation Sans Narrow"/>
                <a:cs typeface="Liberation Sans Narrow"/>
              </a:rPr>
              <a:t>лицом?</a:t>
            </a:r>
            <a:endParaRPr>
              <a:solidFill>
                <a:prstClr val="black"/>
              </a:solidFill>
              <a:latin typeface="Liberation Sans Narrow"/>
              <a:cs typeface="Liberation Sans Narrow"/>
            </a:endParaRPr>
          </a:p>
          <a:p>
            <a:pPr marR="46355" algn="ctr">
              <a:spcBef>
                <a:spcPts val="695"/>
              </a:spcBef>
            </a:pPr>
            <a:r>
              <a:rPr i="1" spc="-5" dirty="0">
                <a:solidFill>
                  <a:prstClr val="black"/>
                </a:solidFill>
                <a:latin typeface="Liberation Sans Narrow"/>
                <a:cs typeface="Liberation Sans Narrow"/>
              </a:rPr>
              <a:t>Лицо, </a:t>
            </a:r>
            <a:r>
              <a:rPr i="1" spc="-10" dirty="0">
                <a:solidFill>
                  <a:prstClr val="black"/>
                </a:solidFill>
                <a:latin typeface="Liberation Sans Narrow"/>
                <a:cs typeface="Liberation Sans Narrow"/>
              </a:rPr>
              <a:t>утвердившее документацию </a:t>
            </a:r>
            <a:r>
              <a:rPr i="1" spc="-5" dirty="0">
                <a:solidFill>
                  <a:prstClr val="black"/>
                </a:solidFill>
                <a:latin typeface="Liberation Sans Narrow"/>
                <a:cs typeface="Liberation Sans Narrow"/>
              </a:rPr>
              <a:t>(</a:t>
            </a:r>
            <a:r>
              <a:rPr b="1" i="1" spc="-5" dirty="0">
                <a:solidFill>
                  <a:srgbClr val="DC5823"/>
                </a:solidFill>
                <a:latin typeface="Liberation Sans Narrow"/>
                <a:cs typeface="Liberation Sans Narrow"/>
              </a:rPr>
              <a:t>обычно </a:t>
            </a:r>
            <a:r>
              <a:rPr b="1" i="1" dirty="0">
                <a:solidFill>
                  <a:srgbClr val="DC5823"/>
                </a:solidFill>
                <a:latin typeface="Liberation Sans Narrow"/>
                <a:cs typeface="Liberation Sans Narrow"/>
              </a:rPr>
              <a:t>– </a:t>
            </a:r>
            <a:r>
              <a:rPr b="1" i="1" spc="-10" dirty="0">
                <a:solidFill>
                  <a:srgbClr val="DC5823"/>
                </a:solidFill>
                <a:latin typeface="Liberation Sans Narrow"/>
                <a:cs typeface="Liberation Sans Narrow"/>
              </a:rPr>
              <a:t>руководитель</a:t>
            </a:r>
            <a:r>
              <a:rPr b="1" i="1" spc="195" dirty="0">
                <a:solidFill>
                  <a:srgbClr val="DC5823"/>
                </a:solidFill>
                <a:latin typeface="Liberation Sans Narrow"/>
                <a:cs typeface="Liberation Sans Narrow"/>
              </a:rPr>
              <a:t> </a:t>
            </a:r>
            <a:r>
              <a:rPr b="1" i="1" spc="-5" dirty="0">
                <a:solidFill>
                  <a:srgbClr val="DC5823"/>
                </a:solidFill>
                <a:latin typeface="Liberation Sans Narrow"/>
                <a:cs typeface="Liberation Sans Narrow"/>
              </a:rPr>
              <a:t>заказчика</a:t>
            </a:r>
            <a:r>
              <a:rPr i="1" spc="-5" dirty="0">
                <a:solidFill>
                  <a:prstClr val="black"/>
                </a:solidFill>
                <a:latin typeface="Liberation Sans Narrow"/>
                <a:cs typeface="Liberation Sans Narrow"/>
              </a:rPr>
              <a:t>)</a:t>
            </a:r>
            <a:endParaRPr>
              <a:solidFill>
                <a:prstClr val="black"/>
              </a:solidFill>
              <a:latin typeface="Liberation Sans Narrow"/>
              <a:cs typeface="Liberation Sans Narrow"/>
            </a:endParaRPr>
          </a:p>
        </p:txBody>
      </p:sp>
    </p:spTree>
    <p:extLst>
      <p:ext uri="{BB962C8B-B14F-4D97-AF65-F5344CB8AC3E}">
        <p14:creationId xmlns:p14="http://schemas.microsoft.com/office/powerpoint/2010/main" val="211572341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19811"/>
            <a:ext cx="8072119" cy="615553"/>
          </a:xfrm>
        </p:spPr>
        <p:txBody>
          <a:bodyPr/>
          <a:lstStyle/>
          <a:p>
            <a:r>
              <a:rPr lang="ru-RU" dirty="0" smtClean="0">
                <a:solidFill>
                  <a:srgbClr val="C00000"/>
                </a:solidFill>
              </a:rPr>
              <a:t>                            ПРИКАЗ МЗ РФ  № 367 н от 19.06.2018 г</a:t>
            </a:r>
            <a:br>
              <a:rPr lang="ru-RU" dirty="0" smtClean="0">
                <a:solidFill>
                  <a:srgbClr val="C00000"/>
                </a:solidFill>
              </a:rPr>
            </a:br>
            <a:r>
              <a:rPr lang="ru-RU" dirty="0">
                <a:solidFill>
                  <a:srgbClr val="C00000"/>
                </a:solidFill>
              </a:rPr>
              <a:t> </a:t>
            </a:r>
            <a:r>
              <a:rPr lang="ru-RU" dirty="0" smtClean="0">
                <a:solidFill>
                  <a:srgbClr val="C00000"/>
                </a:solidFill>
              </a:rPr>
              <a:t>                               ( действует с 14 августа 2018 года)</a:t>
            </a:r>
            <a:endParaRPr lang="ru-RU" dirty="0">
              <a:solidFill>
                <a:srgbClr val="C00000"/>
              </a:solidFill>
            </a:endParaRPr>
          </a:p>
        </p:txBody>
      </p:sp>
      <p:sp>
        <p:nvSpPr>
          <p:cNvPr id="3" name="Текст 2"/>
          <p:cNvSpPr>
            <a:spLocks noGrp="1"/>
          </p:cNvSpPr>
          <p:nvPr>
            <p:ph type="body" idx="1"/>
          </p:nvPr>
        </p:nvSpPr>
        <p:spPr>
          <a:xfrm>
            <a:off x="535940" y="533400"/>
            <a:ext cx="8074710" cy="4431983"/>
          </a:xfrm>
        </p:spPr>
        <p:txBody>
          <a:bodyPr/>
          <a:lstStyle/>
          <a:p>
            <a:pPr algn="just"/>
            <a:endParaRPr lang="ru-RU" dirty="0">
              <a:solidFill>
                <a:schemeClr val="tx1"/>
              </a:solidFill>
            </a:endParaRPr>
          </a:p>
          <a:p>
            <a:pPr algn="just"/>
            <a:r>
              <a:rPr lang="ru-RU" b="1" dirty="0" smtClean="0">
                <a:solidFill>
                  <a:srgbClr val="002060"/>
                </a:solidFill>
              </a:rPr>
              <a:t>Типовой контракт на поставку ЛП обновили.</a:t>
            </a:r>
          </a:p>
          <a:p>
            <a:pPr algn="just"/>
            <a:endParaRPr lang="ru-RU" b="1" dirty="0" smtClean="0">
              <a:solidFill>
                <a:srgbClr val="002060"/>
              </a:solidFill>
            </a:endParaRPr>
          </a:p>
          <a:p>
            <a:pPr algn="just"/>
            <a:r>
              <a:rPr lang="ru-RU" b="1" dirty="0" smtClean="0">
                <a:solidFill>
                  <a:srgbClr val="002060"/>
                </a:solidFill>
              </a:rPr>
              <a:t>В спецификации к нему  теперь указывается наименование, лекарственная форма, дозировка и единица измерения по единому справочнику- каталогу ЛП</a:t>
            </a:r>
          </a:p>
          <a:p>
            <a:pPr algn="just"/>
            <a:endParaRPr lang="ru-RU" b="1" dirty="0" smtClean="0">
              <a:solidFill>
                <a:srgbClr val="002060"/>
              </a:solidFill>
            </a:endParaRPr>
          </a:p>
          <a:p>
            <a:pPr algn="just"/>
            <a:r>
              <a:rPr lang="ru-RU" b="1" dirty="0" smtClean="0">
                <a:solidFill>
                  <a:srgbClr val="002060"/>
                </a:solidFill>
              </a:rPr>
              <a:t>Торговое наименование, форма выпуска – в соответствии с регистрационным удостоверением</a:t>
            </a:r>
          </a:p>
          <a:p>
            <a:pPr algn="just"/>
            <a:endParaRPr lang="ru-RU" b="1" dirty="0">
              <a:solidFill>
                <a:srgbClr val="002060"/>
              </a:solidFill>
            </a:endParaRPr>
          </a:p>
          <a:p>
            <a:pPr algn="just"/>
            <a:r>
              <a:rPr lang="ru-RU" b="1" dirty="0" smtClean="0">
                <a:solidFill>
                  <a:srgbClr val="002060"/>
                </a:solidFill>
              </a:rPr>
              <a:t>Акт приема- передачи товара дополнили строкой для размера оптовой надбавки в случае ее применения</a:t>
            </a: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p:txBody>
      </p:sp>
    </p:spTree>
    <p:extLst>
      <p:ext uri="{BB962C8B-B14F-4D97-AF65-F5344CB8AC3E}">
        <p14:creationId xmlns:p14="http://schemas.microsoft.com/office/powerpoint/2010/main" val="30739919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9517" y="2766695"/>
            <a:ext cx="4766945" cy="559435"/>
          </a:xfrm>
          <a:prstGeom prst="rect">
            <a:avLst/>
          </a:prstGeom>
        </p:spPr>
        <p:txBody>
          <a:bodyPr vert="horz" wrap="square" lIns="0" tIns="0" rIns="0" bIns="0" rtlCol="0">
            <a:spAutoFit/>
          </a:bodyPr>
          <a:lstStyle/>
          <a:p>
            <a:pPr marL="12700">
              <a:lnSpc>
                <a:spcPct val="100000"/>
              </a:lnSpc>
            </a:pPr>
            <a:r>
              <a:rPr sz="3600" b="0" spc="-30" dirty="0">
                <a:latin typeface="Times New Roman"/>
                <a:cs typeface="Times New Roman"/>
              </a:rPr>
              <a:t>Благодарю </a:t>
            </a:r>
            <a:r>
              <a:rPr sz="3600" b="0" spc="5" dirty="0">
                <a:latin typeface="Times New Roman"/>
                <a:cs typeface="Times New Roman"/>
              </a:rPr>
              <a:t>за</a:t>
            </a:r>
            <a:r>
              <a:rPr sz="3600" b="0" spc="-5" dirty="0">
                <a:latin typeface="Times New Roman"/>
                <a:cs typeface="Times New Roman"/>
              </a:rPr>
              <a:t> внимание!</a:t>
            </a:r>
            <a:endParaRPr sz="360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p>
        </p:txBody>
      </p:sp>
      <p:sp>
        <p:nvSpPr>
          <p:cNvPr id="3" name="object 3"/>
          <p:cNvSpPr txBox="1"/>
          <p:nvPr/>
        </p:nvSpPr>
        <p:spPr>
          <a:xfrm>
            <a:off x="533400" y="1697584"/>
            <a:ext cx="8278875" cy="2603277"/>
          </a:xfrm>
          <a:prstGeom prst="rect">
            <a:avLst/>
          </a:prstGeom>
        </p:spPr>
        <p:txBody>
          <a:bodyPr vert="horz" wrap="square" lIns="0" tIns="0" rIns="0" bIns="0" rtlCol="0">
            <a:spAutoFit/>
          </a:bodyPr>
          <a:lstStyle/>
          <a:p>
            <a:pPr marL="12700" marR="552450">
              <a:lnSpc>
                <a:spcPct val="100000"/>
              </a:lnSpc>
              <a:buClr>
                <a:srgbClr val="E2465A"/>
              </a:buClr>
              <a:tabLst>
                <a:tab pos="355600" algn="l"/>
                <a:tab pos="356235" algn="l"/>
              </a:tabLst>
            </a:pPr>
            <a:r>
              <a:rPr lang="ru-RU"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Возможность</a:t>
            </a:r>
            <a:r>
              <a:rPr sz="1500" spc="-5" dirty="0" smtClean="0">
                <a:solidFill>
                  <a:srgbClr val="4A4A4A"/>
                </a:solidFill>
                <a:latin typeface="Trebuchet MS"/>
                <a:cs typeface="Trebuchet MS"/>
              </a:rPr>
              <a:t> </a:t>
            </a:r>
            <a:r>
              <a:rPr sz="1500" dirty="0">
                <a:solidFill>
                  <a:srgbClr val="4A4A4A"/>
                </a:solidFill>
                <a:latin typeface="Trebuchet MS"/>
                <a:cs typeface="Trebuchet MS"/>
              </a:rPr>
              <a:t>закупки ЛП по торговым </a:t>
            </a:r>
            <a:r>
              <a:rPr sz="1500" spc="-5" dirty="0">
                <a:solidFill>
                  <a:srgbClr val="4A4A4A"/>
                </a:solidFill>
                <a:latin typeface="Trebuchet MS"/>
                <a:cs typeface="Trebuchet MS"/>
              </a:rPr>
              <a:t>наименованиям регламентирована  Постановлением Правительства </a:t>
            </a:r>
            <a:r>
              <a:rPr sz="1500" dirty="0">
                <a:solidFill>
                  <a:srgbClr val="4A4A4A"/>
                </a:solidFill>
                <a:latin typeface="Trebuchet MS"/>
                <a:cs typeface="Trebuchet MS"/>
              </a:rPr>
              <a:t>РФ </a:t>
            </a:r>
            <a:r>
              <a:rPr sz="1500" spc="-5" dirty="0">
                <a:solidFill>
                  <a:srgbClr val="4A4A4A"/>
                </a:solidFill>
                <a:latin typeface="Trebuchet MS"/>
                <a:cs typeface="Trebuchet MS"/>
              </a:rPr>
              <a:t>от </a:t>
            </a:r>
            <a:r>
              <a:rPr sz="1500" dirty="0">
                <a:solidFill>
                  <a:srgbClr val="4A4A4A"/>
                </a:solidFill>
                <a:latin typeface="Trebuchet MS"/>
                <a:cs typeface="Trebuchet MS"/>
              </a:rPr>
              <a:t>28.11.2013г № 1086, </a:t>
            </a:r>
            <a:r>
              <a:rPr sz="1500" b="1" spc="-5" dirty="0" smtClean="0">
                <a:solidFill>
                  <a:srgbClr val="C00000"/>
                </a:solidFill>
                <a:latin typeface="Trebuchet MS"/>
                <a:cs typeface="Trebuchet MS"/>
              </a:rPr>
              <a:t>(</a:t>
            </a:r>
            <a:r>
              <a:rPr lang="ru-RU" sz="1500" b="1" spc="-5" dirty="0" smtClean="0">
                <a:solidFill>
                  <a:srgbClr val="C00000"/>
                </a:solidFill>
                <a:latin typeface="Trebuchet MS"/>
                <a:cs typeface="Trebuchet MS"/>
              </a:rPr>
              <a:t>однако перечень ЛП на сегодняшний день отсутствует</a:t>
            </a:r>
            <a:r>
              <a:rPr sz="1500" b="1" spc="-5" dirty="0" smtClean="0">
                <a:solidFill>
                  <a:srgbClr val="C00000"/>
                </a:solidFill>
                <a:latin typeface="Trebuchet MS"/>
                <a:cs typeface="Trebuchet MS"/>
              </a:rPr>
              <a:t>);</a:t>
            </a:r>
            <a:endParaRPr lang="ru-RU" sz="1500" b="1" spc="-5" dirty="0" smtClean="0">
              <a:solidFill>
                <a:srgbClr val="C00000"/>
              </a:solidFill>
              <a:latin typeface="Trebuchet MS"/>
              <a:cs typeface="Trebuchet MS"/>
            </a:endParaRPr>
          </a:p>
          <a:p>
            <a:pPr marL="12700" marR="552450">
              <a:lnSpc>
                <a:spcPct val="100000"/>
              </a:lnSpc>
              <a:buClr>
                <a:srgbClr val="E2465A"/>
              </a:buClr>
              <a:tabLst>
                <a:tab pos="355600" algn="l"/>
                <a:tab pos="356235" algn="l"/>
              </a:tabLst>
            </a:pPr>
            <a:r>
              <a:rPr lang="ru-RU" sz="1500" b="1" spc="-5" dirty="0">
                <a:solidFill>
                  <a:srgbClr val="4A4A4A"/>
                </a:solidFill>
                <a:latin typeface="Trebuchet MS"/>
                <a:cs typeface="Trebuchet MS"/>
              </a:rPr>
              <a:t> </a:t>
            </a:r>
            <a:r>
              <a:rPr lang="ru-RU" sz="1500" b="1" spc="-5" dirty="0" smtClean="0">
                <a:solidFill>
                  <a:srgbClr val="4A4A4A"/>
                </a:solidFill>
                <a:latin typeface="Trebuchet MS"/>
                <a:cs typeface="Trebuchet MS"/>
              </a:rPr>
              <a:t>  </a:t>
            </a:r>
            <a:endParaRPr sz="1500" dirty="0">
              <a:latin typeface="Trebuchet MS"/>
              <a:cs typeface="Trebuchet MS"/>
            </a:endParaRPr>
          </a:p>
          <a:p>
            <a:pPr marL="12700">
              <a:lnSpc>
                <a:spcPct val="100000"/>
              </a:lnSpc>
              <a:buClr>
                <a:srgbClr val="E2465A"/>
              </a:buClr>
              <a:tabLst>
                <a:tab pos="355600" algn="l"/>
                <a:tab pos="356235" algn="l"/>
                <a:tab pos="2189480" algn="l"/>
                <a:tab pos="3033395" algn="l"/>
                <a:tab pos="4387215" algn="l"/>
                <a:tab pos="4787900" algn="l"/>
                <a:tab pos="5042535" algn="l"/>
                <a:tab pos="5367020" algn="l"/>
                <a:tab pos="5624830" algn="l"/>
                <a:tab pos="6028690" algn="l"/>
                <a:tab pos="6382385" algn="l"/>
                <a:tab pos="6711315" algn="l"/>
                <a:tab pos="7531734" algn="l"/>
              </a:tabLst>
            </a:pPr>
            <a:endParaRPr sz="1500" dirty="0">
              <a:latin typeface="Trebuchet MS"/>
              <a:cs typeface="Trebuchet MS"/>
            </a:endParaRPr>
          </a:p>
          <a:p>
            <a:pPr marL="12700">
              <a:lnSpc>
                <a:spcPts val="1795"/>
              </a:lnSpc>
              <a:spcBef>
                <a:spcPts val="505"/>
              </a:spcBef>
              <a:buClr>
                <a:srgbClr val="E2465A"/>
              </a:buClr>
              <a:tabLst>
                <a:tab pos="354965" algn="l"/>
                <a:tab pos="356235" algn="l"/>
              </a:tabLst>
            </a:pPr>
            <a:r>
              <a:rPr lang="ru-RU" sz="1500" spc="-375" dirty="0">
                <a:solidFill>
                  <a:srgbClr val="FF0000"/>
                </a:solidFill>
                <a:latin typeface="Times New Roman"/>
                <a:cs typeface="Times New Roman"/>
              </a:rPr>
              <a:t> </a:t>
            </a:r>
            <a:r>
              <a:rPr lang="ru-RU" sz="1500" spc="-375" dirty="0" smtClean="0">
                <a:solidFill>
                  <a:srgbClr val="FF0000"/>
                </a:solidFill>
                <a:latin typeface="Times New Roman"/>
                <a:cs typeface="Times New Roman"/>
              </a:rPr>
              <a:t>                                       </a:t>
            </a:r>
            <a:r>
              <a:rPr lang="ru-RU" sz="1500" spc="15" dirty="0" smtClean="0">
                <a:solidFill>
                  <a:srgbClr val="FF0000"/>
                </a:solidFill>
                <a:latin typeface="Trebuchet MS"/>
                <a:cs typeface="Trebuchet MS"/>
              </a:rPr>
              <a:t>        З</a:t>
            </a:r>
            <a:r>
              <a:rPr sz="1500" spc="15" dirty="0" err="1" smtClean="0">
                <a:solidFill>
                  <a:srgbClr val="FF0000"/>
                </a:solidFill>
                <a:latin typeface="Trebuchet MS"/>
                <a:cs typeface="Trebuchet MS"/>
              </a:rPr>
              <a:t>акупка</a:t>
            </a:r>
            <a:r>
              <a:rPr sz="1500" spc="15" dirty="0" smtClean="0">
                <a:solidFill>
                  <a:srgbClr val="FF0000"/>
                </a:solidFill>
                <a:latin typeface="Trebuchet MS"/>
                <a:cs typeface="Trebuchet MS"/>
              </a:rPr>
              <a:t> </a:t>
            </a:r>
            <a:r>
              <a:rPr sz="1500" spc="10" dirty="0">
                <a:solidFill>
                  <a:srgbClr val="FF0000"/>
                </a:solidFill>
                <a:latin typeface="Trebuchet MS"/>
                <a:cs typeface="Trebuchet MS"/>
              </a:rPr>
              <a:t>ЛП </a:t>
            </a:r>
            <a:r>
              <a:rPr sz="1500" spc="-5" dirty="0">
                <a:solidFill>
                  <a:srgbClr val="FF0000"/>
                </a:solidFill>
                <a:latin typeface="Trebuchet MS"/>
                <a:cs typeface="Trebuchet MS"/>
              </a:rPr>
              <a:t>у единственного</a:t>
            </a:r>
            <a:r>
              <a:rPr sz="1500" spc="65" dirty="0">
                <a:solidFill>
                  <a:srgbClr val="FF0000"/>
                </a:solidFill>
                <a:latin typeface="Trebuchet MS"/>
                <a:cs typeface="Trebuchet MS"/>
              </a:rPr>
              <a:t> </a:t>
            </a:r>
            <a:r>
              <a:rPr sz="1500" spc="-5" dirty="0">
                <a:solidFill>
                  <a:srgbClr val="FF0000"/>
                </a:solidFill>
                <a:latin typeface="Trebuchet MS"/>
                <a:cs typeface="Trebuchet MS"/>
              </a:rPr>
              <a:t>поставщика</a:t>
            </a:r>
            <a:r>
              <a:rPr sz="1500" spc="-5" dirty="0">
                <a:solidFill>
                  <a:srgbClr val="4A4A4A"/>
                </a:solidFill>
                <a:latin typeface="Trebuchet MS"/>
                <a:cs typeface="Trebuchet MS"/>
              </a:rPr>
              <a:t>:</a:t>
            </a:r>
            <a:endParaRPr sz="1500" dirty="0">
              <a:latin typeface="Trebuchet MS"/>
              <a:cs typeface="Trebuchet MS"/>
            </a:endParaRPr>
          </a:p>
          <a:p>
            <a:pPr marL="552450" lvl="1" indent="-182880" algn="just">
              <a:lnSpc>
                <a:spcPts val="1795"/>
              </a:lnSpc>
              <a:buClr>
                <a:srgbClr val="E2465A"/>
              </a:buClr>
              <a:buFont typeface="Arial"/>
              <a:buChar char="•"/>
              <a:tabLst>
                <a:tab pos="553085" algn="l"/>
              </a:tabLst>
            </a:pPr>
            <a:r>
              <a:rPr sz="1500" spc="-5" dirty="0">
                <a:solidFill>
                  <a:srgbClr val="4A4A4A"/>
                </a:solidFill>
                <a:latin typeface="Trebuchet MS"/>
                <a:cs typeface="Trebuchet MS"/>
              </a:rPr>
              <a:t>закупаем  </a:t>
            </a:r>
            <a:r>
              <a:rPr sz="1500" dirty="0">
                <a:solidFill>
                  <a:srgbClr val="4A4A4A"/>
                </a:solidFill>
                <a:latin typeface="Trebuchet MS"/>
                <a:cs typeface="Trebuchet MS"/>
              </a:rPr>
              <a:t>лекарственный  </a:t>
            </a:r>
            <a:r>
              <a:rPr sz="1500" spc="-5" dirty="0">
                <a:solidFill>
                  <a:srgbClr val="4A4A4A"/>
                </a:solidFill>
                <a:latin typeface="Trebuchet MS"/>
                <a:cs typeface="Trebuchet MS"/>
              </a:rPr>
              <a:t>препарат  </a:t>
            </a:r>
            <a:r>
              <a:rPr sz="1500" u="sng" spc="-10" dirty="0">
                <a:solidFill>
                  <a:srgbClr val="4A4A4A"/>
                </a:solidFill>
                <a:latin typeface="Trebuchet MS"/>
                <a:cs typeface="Trebuchet MS"/>
              </a:rPr>
              <a:t>на  </a:t>
            </a:r>
            <a:r>
              <a:rPr sz="1500" u="sng" spc="-15" dirty="0">
                <a:solidFill>
                  <a:srgbClr val="4A4A4A"/>
                </a:solidFill>
                <a:latin typeface="Trebuchet MS"/>
                <a:cs typeface="Trebuchet MS"/>
              </a:rPr>
              <a:t>одного  пациента,   </a:t>
            </a:r>
            <a:r>
              <a:rPr sz="1500" u="sng" spc="-10" dirty="0">
                <a:solidFill>
                  <a:srgbClr val="4A4A4A"/>
                </a:solidFill>
                <a:latin typeface="Trebuchet MS"/>
                <a:cs typeface="Trebuchet MS"/>
              </a:rPr>
              <a:t>при  </a:t>
            </a:r>
            <a:r>
              <a:rPr sz="1500" u="sng" spc="-10" dirty="0" err="1">
                <a:solidFill>
                  <a:srgbClr val="4A4A4A"/>
                </a:solidFill>
                <a:latin typeface="Trebuchet MS"/>
                <a:cs typeface="Trebuchet MS"/>
              </a:rPr>
              <a:t>наличии</a:t>
            </a:r>
            <a:r>
              <a:rPr sz="1500" u="sng" spc="-10" dirty="0">
                <a:solidFill>
                  <a:srgbClr val="4A4A4A"/>
                </a:solidFill>
                <a:latin typeface="Trebuchet MS"/>
                <a:cs typeface="Trebuchet MS"/>
              </a:rPr>
              <a:t>  </a:t>
            </a:r>
            <a:r>
              <a:rPr sz="1500" u="sng" spc="5" dirty="0">
                <a:solidFill>
                  <a:srgbClr val="4A4A4A"/>
                </a:solidFill>
                <a:latin typeface="Trebuchet MS"/>
                <a:cs typeface="Trebuchet MS"/>
              </a:rPr>
              <a:t> </a:t>
            </a:r>
            <a:r>
              <a:rPr sz="1500" u="sng" spc="-15" dirty="0" err="1" smtClean="0">
                <a:solidFill>
                  <a:srgbClr val="4A4A4A"/>
                </a:solidFill>
                <a:latin typeface="Trebuchet MS"/>
                <a:cs typeface="Trebuchet MS"/>
              </a:rPr>
              <a:t>медицински</a:t>
            </a:r>
            <a:r>
              <a:rPr lang="ru-RU" sz="1500" u="sng" spc="-15" dirty="0" smtClean="0">
                <a:solidFill>
                  <a:srgbClr val="4A4A4A"/>
                </a:solidFill>
                <a:latin typeface="Trebuchet MS"/>
                <a:cs typeface="Trebuchet MS"/>
              </a:rPr>
              <a:t>х </a:t>
            </a:r>
            <a:r>
              <a:rPr sz="1500" u="sng" spc="-5" dirty="0" err="1" smtClean="0">
                <a:solidFill>
                  <a:srgbClr val="4A4A4A"/>
                </a:solidFill>
                <a:latin typeface="Trebuchet MS"/>
                <a:cs typeface="Trebuchet MS"/>
              </a:rPr>
              <a:t>показаний</a:t>
            </a:r>
            <a:r>
              <a:rPr sz="1500" spc="-5" dirty="0">
                <a:solidFill>
                  <a:srgbClr val="4A4A4A"/>
                </a:solidFill>
                <a:latin typeface="Trebuchet MS"/>
                <a:cs typeface="Trebuchet MS"/>
              </a:rPr>
              <a:t>	(индивидуальная	</a:t>
            </a:r>
            <a:r>
              <a:rPr sz="1500" dirty="0">
                <a:solidFill>
                  <a:srgbClr val="4A4A4A"/>
                </a:solidFill>
                <a:latin typeface="Trebuchet MS"/>
                <a:cs typeface="Trebuchet MS"/>
              </a:rPr>
              <a:t>непереносимость,	</a:t>
            </a:r>
            <a:r>
              <a:rPr sz="1500" spc="-5" dirty="0">
                <a:solidFill>
                  <a:srgbClr val="4A4A4A"/>
                </a:solidFill>
                <a:latin typeface="Trebuchet MS"/>
                <a:cs typeface="Trebuchet MS"/>
              </a:rPr>
              <a:t>по	жизненным	</a:t>
            </a:r>
            <a:r>
              <a:rPr sz="1500" spc="-15" dirty="0" err="1" smtClean="0">
                <a:solidFill>
                  <a:srgbClr val="4A4A4A"/>
                </a:solidFill>
                <a:latin typeface="Trebuchet MS"/>
                <a:cs typeface="Trebuchet MS"/>
              </a:rPr>
              <a:t>показаниям</a:t>
            </a:r>
            <a:r>
              <a:rPr sz="1500" spc="-15" dirty="0" smtClean="0">
                <a:solidFill>
                  <a:srgbClr val="4A4A4A"/>
                </a:solidFill>
                <a:latin typeface="Trebuchet MS"/>
                <a:cs typeface="Trebuchet MS"/>
              </a:rPr>
              <a:t>)</a:t>
            </a:r>
            <a:r>
              <a:rPr lang="ru-RU" sz="1500" dirty="0">
                <a:latin typeface="Trebuchet MS"/>
                <a:cs typeface="Trebuchet MS"/>
              </a:rPr>
              <a:t> </a:t>
            </a:r>
            <a:r>
              <a:rPr sz="1500" b="1" dirty="0" err="1" smtClean="0">
                <a:solidFill>
                  <a:srgbClr val="4A4A4A"/>
                </a:solidFill>
                <a:latin typeface="Trebuchet MS"/>
                <a:cs typeface="Trebuchet MS"/>
              </a:rPr>
              <a:t>по</a:t>
            </a:r>
            <a:r>
              <a:rPr sz="1500" b="1" dirty="0" smtClean="0">
                <a:solidFill>
                  <a:srgbClr val="4A4A4A"/>
                </a:solidFill>
                <a:latin typeface="Trebuchet MS"/>
                <a:cs typeface="Trebuchet MS"/>
              </a:rPr>
              <a:t>  </a:t>
            </a:r>
            <a:r>
              <a:rPr sz="1500" b="1" spc="-10" dirty="0">
                <a:solidFill>
                  <a:srgbClr val="4A4A4A"/>
                </a:solidFill>
                <a:latin typeface="Trebuchet MS"/>
                <a:cs typeface="Trebuchet MS"/>
              </a:rPr>
              <a:t>решению  врачебной  комиссии,  </a:t>
            </a:r>
            <a:r>
              <a:rPr sz="1500" spc="-10" dirty="0">
                <a:solidFill>
                  <a:srgbClr val="4A4A4A"/>
                </a:solidFill>
                <a:latin typeface="Trebuchet MS"/>
                <a:cs typeface="Trebuchet MS"/>
              </a:rPr>
              <a:t>которое  </a:t>
            </a:r>
            <a:r>
              <a:rPr sz="1500" spc="-5" dirty="0" err="1">
                <a:solidFill>
                  <a:srgbClr val="4A4A4A"/>
                </a:solidFill>
                <a:latin typeface="Trebuchet MS"/>
                <a:cs typeface="Trebuchet MS"/>
              </a:rPr>
              <a:t>отражается</a:t>
            </a:r>
            <a:r>
              <a:rPr sz="1500" spc="-5" dirty="0">
                <a:solidFill>
                  <a:srgbClr val="4A4A4A"/>
                </a:solidFill>
                <a:latin typeface="Trebuchet MS"/>
                <a:cs typeface="Trebuchet MS"/>
              </a:rPr>
              <a:t>  </a:t>
            </a:r>
            <a:r>
              <a:rPr sz="1500" spc="-5" dirty="0" smtClean="0">
                <a:solidFill>
                  <a:srgbClr val="4A4A4A"/>
                </a:solidFill>
                <a:latin typeface="Trebuchet MS"/>
                <a:cs typeface="Trebuchet MS"/>
              </a:rPr>
              <a:t>в</a:t>
            </a:r>
            <a:r>
              <a:rPr lang="ru-RU" sz="1500" spc="-5" dirty="0" smtClean="0">
                <a:solidFill>
                  <a:srgbClr val="4A4A4A"/>
                </a:solidFill>
                <a:latin typeface="Trebuchet MS"/>
                <a:cs typeface="Trebuchet MS"/>
              </a:rPr>
              <a:t> </a:t>
            </a:r>
            <a:r>
              <a:rPr sz="1500" spc="-15" dirty="0" err="1" smtClean="0">
                <a:solidFill>
                  <a:srgbClr val="4A4A4A"/>
                </a:solidFill>
                <a:latin typeface="Trebuchet MS"/>
                <a:cs typeface="Trebuchet MS"/>
              </a:rPr>
              <a:t>медицинских</a:t>
            </a:r>
            <a:r>
              <a:rPr sz="1500" spc="280" dirty="0" smtClean="0">
                <a:solidFill>
                  <a:srgbClr val="4A4A4A"/>
                </a:solidFill>
                <a:latin typeface="Trebuchet MS"/>
                <a:cs typeface="Trebuchet MS"/>
              </a:rPr>
              <a:t> </a:t>
            </a:r>
            <a:r>
              <a:rPr sz="1500" spc="-15" dirty="0" err="1" smtClean="0">
                <a:solidFill>
                  <a:srgbClr val="4A4A4A"/>
                </a:solidFill>
                <a:latin typeface="Trebuchet MS"/>
                <a:cs typeface="Trebuchet MS"/>
              </a:rPr>
              <a:t>документах</a:t>
            </a:r>
            <a:r>
              <a:rPr lang="ru-RU" sz="1500" dirty="0">
                <a:latin typeface="Trebuchet MS"/>
                <a:cs typeface="Trebuchet MS"/>
              </a:rPr>
              <a:t> </a:t>
            </a:r>
            <a:r>
              <a:rPr sz="1500" u="sng" spc="-5" dirty="0" err="1" smtClean="0">
                <a:solidFill>
                  <a:srgbClr val="4A4A4A"/>
                </a:solidFill>
                <a:latin typeface="Trebuchet MS"/>
                <a:cs typeface="Trebuchet MS"/>
              </a:rPr>
              <a:t>пациента</a:t>
            </a:r>
            <a:r>
              <a:rPr sz="1500" u="sng" spc="-5" dirty="0" smtClean="0">
                <a:solidFill>
                  <a:srgbClr val="4A4A4A"/>
                </a:solidFill>
                <a:latin typeface="Trebuchet MS"/>
                <a:cs typeface="Trebuchet MS"/>
              </a:rPr>
              <a:t> </a:t>
            </a:r>
            <a:r>
              <a:rPr sz="1500" u="sng" dirty="0">
                <a:solidFill>
                  <a:srgbClr val="4A4A4A"/>
                </a:solidFill>
                <a:latin typeface="Trebuchet MS"/>
                <a:cs typeface="Trebuchet MS"/>
              </a:rPr>
              <a:t>и </a:t>
            </a:r>
            <a:r>
              <a:rPr sz="1500" u="sng" spc="-5" dirty="0">
                <a:solidFill>
                  <a:srgbClr val="4A4A4A"/>
                </a:solidFill>
                <a:latin typeface="Trebuchet MS"/>
                <a:cs typeface="Trebuchet MS"/>
              </a:rPr>
              <a:t>журнале врачебной комиссии. </a:t>
            </a:r>
            <a:r>
              <a:rPr lang="ru-RU" sz="1500" u="sng" spc="-5" dirty="0" smtClean="0">
                <a:solidFill>
                  <a:srgbClr val="4A4A4A"/>
                </a:solidFill>
                <a:latin typeface="Trebuchet MS"/>
                <a:cs typeface="Trebuchet MS"/>
              </a:rPr>
              <a:t/>
            </a:r>
            <a:br>
              <a:rPr lang="ru-RU" sz="1500" u="sng" spc="-5" dirty="0" smtClean="0">
                <a:solidFill>
                  <a:srgbClr val="4A4A4A"/>
                </a:solidFill>
                <a:latin typeface="Trebuchet MS"/>
                <a:cs typeface="Trebuchet MS"/>
              </a:rPr>
            </a:br>
            <a:r>
              <a:rPr lang="ru-RU" sz="1500" b="1" dirty="0">
                <a:solidFill>
                  <a:srgbClr val="4A4A4A"/>
                </a:solidFill>
                <a:latin typeface="Trebuchet MS"/>
                <a:cs typeface="Trebuchet MS"/>
              </a:rPr>
              <a:t>н</a:t>
            </a:r>
            <a:r>
              <a:rPr sz="1500" b="1" dirty="0" smtClean="0">
                <a:solidFill>
                  <a:srgbClr val="4A4A4A"/>
                </a:solidFill>
                <a:latin typeface="Trebuchet MS"/>
                <a:cs typeface="Trebuchet MS"/>
              </a:rPr>
              <a:t>а </a:t>
            </a:r>
            <a:r>
              <a:rPr sz="1500" b="1" spc="-5" dirty="0">
                <a:solidFill>
                  <a:srgbClr val="4A4A4A"/>
                </a:solidFill>
                <a:latin typeface="Trebuchet MS"/>
                <a:cs typeface="Trebuchet MS"/>
              </a:rPr>
              <a:t>сумму,   </a:t>
            </a:r>
            <a:r>
              <a:rPr sz="1500" b="1" spc="20" dirty="0">
                <a:solidFill>
                  <a:srgbClr val="4A4A4A"/>
                </a:solidFill>
                <a:latin typeface="Trebuchet MS"/>
                <a:cs typeface="Trebuchet MS"/>
              </a:rPr>
              <a:t> </a:t>
            </a:r>
            <a:r>
              <a:rPr sz="1500" b="1" spc="-5" dirty="0">
                <a:solidFill>
                  <a:srgbClr val="4A4A4A"/>
                </a:solidFill>
                <a:latin typeface="Trebuchet MS"/>
                <a:cs typeface="Trebuchet MS"/>
              </a:rPr>
              <a:t>не</a:t>
            </a:r>
            <a:r>
              <a:rPr sz="1500" b="1" spc="165" dirty="0">
                <a:solidFill>
                  <a:srgbClr val="4A4A4A"/>
                </a:solidFill>
                <a:latin typeface="Trebuchet MS"/>
                <a:cs typeface="Trebuchet MS"/>
              </a:rPr>
              <a:t> </a:t>
            </a:r>
            <a:r>
              <a:rPr sz="1500" b="1" spc="-5" dirty="0">
                <a:solidFill>
                  <a:srgbClr val="4A4A4A"/>
                </a:solidFill>
                <a:latin typeface="Trebuchet MS"/>
                <a:cs typeface="Trebuchet MS"/>
              </a:rPr>
              <a:t>превышающую	</a:t>
            </a:r>
            <a:r>
              <a:rPr sz="1500" b="1" spc="-10" dirty="0">
                <a:solidFill>
                  <a:srgbClr val="4A4A4A"/>
                </a:solidFill>
                <a:latin typeface="Trebuchet MS"/>
                <a:cs typeface="Trebuchet MS"/>
              </a:rPr>
              <a:t>200</a:t>
            </a:r>
            <a:r>
              <a:rPr sz="1500" b="1" spc="30" dirty="0">
                <a:solidFill>
                  <a:srgbClr val="4A4A4A"/>
                </a:solidFill>
                <a:latin typeface="Trebuchet MS"/>
                <a:cs typeface="Trebuchet MS"/>
              </a:rPr>
              <a:t> </a:t>
            </a:r>
            <a:r>
              <a:rPr sz="1500" b="1" spc="-15" dirty="0" smtClean="0">
                <a:solidFill>
                  <a:srgbClr val="4A4A4A"/>
                </a:solidFill>
                <a:latin typeface="Trebuchet MS"/>
                <a:cs typeface="Trebuchet MS"/>
              </a:rPr>
              <a:t>000,00</a:t>
            </a:r>
            <a:r>
              <a:rPr lang="ru-RU" sz="1500" b="1" spc="-15" dirty="0" smtClean="0">
                <a:solidFill>
                  <a:srgbClr val="4A4A4A"/>
                </a:solidFill>
                <a:latin typeface="Trebuchet MS"/>
                <a:cs typeface="Trebuchet MS"/>
              </a:rPr>
              <a:t> рублей. </a:t>
            </a:r>
            <a:endParaRPr sz="1500" dirty="0">
              <a:latin typeface="Trebuchet MS"/>
              <a:cs typeface="Trebuchet MS"/>
            </a:endParaRPr>
          </a:p>
        </p:txBody>
      </p:sp>
      <p:sp>
        <p:nvSpPr>
          <p:cNvPr id="10" name="object 10"/>
          <p:cNvSpPr txBox="1">
            <a:spLocks noGrp="1"/>
          </p:cNvSpPr>
          <p:nvPr>
            <p:ph type="title"/>
          </p:nvPr>
        </p:nvSpPr>
        <p:spPr>
          <a:xfrm>
            <a:off x="772159" y="153542"/>
            <a:ext cx="7398384" cy="571500"/>
          </a:xfrm>
          <a:prstGeom prst="rect">
            <a:avLst/>
          </a:prstGeom>
        </p:spPr>
        <p:txBody>
          <a:bodyPr vert="horz" wrap="square" lIns="0" tIns="0" rIns="0" bIns="0" rtlCol="0">
            <a:spAutoFit/>
          </a:bodyPr>
          <a:lstStyle/>
          <a:p>
            <a:pPr marL="12700">
              <a:lnSpc>
                <a:spcPts val="2250"/>
              </a:lnSpc>
              <a:tabLst>
                <a:tab pos="1080770" algn="l"/>
                <a:tab pos="2189480" algn="l"/>
              </a:tabLst>
            </a:pPr>
            <a:r>
              <a:rPr spc="-10" dirty="0">
                <a:solidFill>
                  <a:srgbClr val="E2465A"/>
                </a:solidFill>
                <a:latin typeface="Arial"/>
                <a:cs typeface="Arial"/>
              </a:rPr>
              <a:t>Случаи	закупок	</a:t>
            </a:r>
            <a:r>
              <a:rPr spc="-5" dirty="0">
                <a:solidFill>
                  <a:srgbClr val="E2465A"/>
                </a:solidFill>
                <a:latin typeface="Arial"/>
                <a:cs typeface="Arial"/>
              </a:rPr>
              <a:t>лекарственных препаратов </a:t>
            </a:r>
            <a:r>
              <a:rPr dirty="0">
                <a:solidFill>
                  <a:srgbClr val="E2465A"/>
                </a:solidFill>
                <a:latin typeface="Arial"/>
                <a:cs typeface="Arial"/>
              </a:rPr>
              <a:t>по</a:t>
            </a:r>
            <a:r>
              <a:rPr spc="-40" dirty="0">
                <a:solidFill>
                  <a:srgbClr val="E2465A"/>
                </a:solidFill>
                <a:latin typeface="Arial"/>
                <a:cs typeface="Arial"/>
              </a:rPr>
              <a:t> </a:t>
            </a:r>
            <a:r>
              <a:rPr spc="-10" dirty="0">
                <a:solidFill>
                  <a:srgbClr val="E2465A"/>
                </a:solidFill>
                <a:latin typeface="Arial"/>
                <a:cs typeface="Arial"/>
              </a:rPr>
              <a:t>торговым</a:t>
            </a:r>
          </a:p>
          <a:p>
            <a:pPr marL="3352165">
              <a:lnSpc>
                <a:spcPts val="2250"/>
              </a:lnSpc>
            </a:pPr>
            <a:r>
              <a:rPr spc="-5" dirty="0">
                <a:solidFill>
                  <a:srgbClr val="E2465A"/>
                </a:solidFill>
                <a:latin typeface="Arial"/>
                <a:cs typeface="Arial"/>
              </a:rPr>
              <a:t>наименованиям </a:t>
            </a:r>
            <a:r>
              <a:rPr dirty="0">
                <a:solidFill>
                  <a:srgbClr val="E2465A"/>
                </a:solidFill>
                <a:latin typeface="Arial"/>
                <a:cs typeface="Arial"/>
              </a:rPr>
              <a:t>в рамках</a:t>
            </a:r>
            <a:r>
              <a:rPr spc="-114" dirty="0">
                <a:solidFill>
                  <a:srgbClr val="E2465A"/>
                </a:solidFill>
                <a:latin typeface="Arial"/>
                <a:cs typeface="Arial"/>
              </a:rPr>
              <a:t> </a:t>
            </a:r>
            <a:r>
              <a:rPr spc="5" dirty="0">
                <a:solidFill>
                  <a:srgbClr val="E2465A"/>
                </a:solidFill>
                <a:latin typeface="Arial"/>
                <a:cs typeface="Arial"/>
              </a:rPr>
              <a:t>ФЗ-44</a:t>
            </a:r>
          </a:p>
        </p:txBody>
      </p:sp>
      <p:sp>
        <p:nvSpPr>
          <p:cNvPr id="11" name="object 11"/>
          <p:cNvSpPr txBox="1"/>
          <p:nvPr/>
        </p:nvSpPr>
        <p:spPr>
          <a:xfrm>
            <a:off x="717295" y="728598"/>
            <a:ext cx="7453630" cy="511175"/>
          </a:xfrm>
          <a:prstGeom prst="rect">
            <a:avLst/>
          </a:prstGeom>
        </p:spPr>
        <p:txBody>
          <a:bodyPr vert="horz" wrap="square" lIns="0" tIns="0" rIns="0" bIns="0" rtlCol="0">
            <a:spAutoFit/>
          </a:bodyPr>
          <a:lstStyle/>
          <a:p>
            <a:pPr marL="12700">
              <a:lnSpc>
                <a:spcPct val="100000"/>
              </a:lnSpc>
            </a:pPr>
            <a:r>
              <a:rPr sz="1600" b="1" spc="-10" dirty="0">
                <a:solidFill>
                  <a:srgbClr val="00AF50"/>
                </a:solidFill>
                <a:latin typeface="Times New Roman"/>
                <a:cs typeface="Times New Roman"/>
              </a:rPr>
              <a:t>Письмо </a:t>
            </a:r>
            <a:r>
              <a:rPr sz="1600" b="1" spc="-5" dirty="0">
                <a:solidFill>
                  <a:srgbClr val="00AF50"/>
                </a:solidFill>
                <a:latin typeface="Times New Roman"/>
                <a:cs typeface="Times New Roman"/>
              </a:rPr>
              <a:t>Министерства </a:t>
            </a:r>
            <a:r>
              <a:rPr sz="1600" b="1" spc="-10" dirty="0">
                <a:solidFill>
                  <a:srgbClr val="00AF50"/>
                </a:solidFill>
                <a:latin typeface="Times New Roman"/>
                <a:cs typeface="Times New Roman"/>
              </a:rPr>
              <a:t>экономического развития </a:t>
            </a:r>
            <a:r>
              <a:rPr sz="1600" b="1" spc="-20" dirty="0">
                <a:solidFill>
                  <a:srgbClr val="00AF50"/>
                </a:solidFill>
                <a:latin typeface="Times New Roman"/>
                <a:cs typeface="Times New Roman"/>
              </a:rPr>
              <a:t>РФ </a:t>
            </a:r>
            <a:r>
              <a:rPr sz="1600" b="1" spc="-15" dirty="0">
                <a:solidFill>
                  <a:srgbClr val="00AF50"/>
                </a:solidFill>
                <a:latin typeface="Times New Roman"/>
                <a:cs typeface="Times New Roman"/>
              </a:rPr>
              <a:t>от </a:t>
            </a:r>
            <a:r>
              <a:rPr sz="1600" b="1" spc="-5" dirty="0">
                <a:solidFill>
                  <a:srgbClr val="00AF50"/>
                </a:solidFill>
                <a:latin typeface="Times New Roman"/>
                <a:cs typeface="Times New Roman"/>
              </a:rPr>
              <a:t>04.09.2015г №</a:t>
            </a:r>
            <a:r>
              <a:rPr sz="1600" b="1" spc="165" dirty="0">
                <a:solidFill>
                  <a:srgbClr val="00AF50"/>
                </a:solidFill>
                <a:latin typeface="Times New Roman"/>
                <a:cs typeface="Times New Roman"/>
              </a:rPr>
              <a:t> </a:t>
            </a:r>
            <a:r>
              <a:rPr sz="1600" b="1" spc="5" dirty="0">
                <a:solidFill>
                  <a:srgbClr val="00AF50"/>
                </a:solidFill>
                <a:latin typeface="Times New Roman"/>
                <a:cs typeface="Times New Roman"/>
              </a:rPr>
              <a:t>Д28н-2581</a:t>
            </a:r>
            <a:endParaRPr sz="1600">
              <a:latin typeface="Times New Roman"/>
              <a:cs typeface="Times New Roman"/>
            </a:endParaRPr>
          </a:p>
          <a:p>
            <a:pPr marL="884555">
              <a:lnSpc>
                <a:spcPct val="100000"/>
              </a:lnSpc>
              <a:spcBef>
                <a:spcPts val="180"/>
              </a:spcBef>
            </a:pPr>
            <a:r>
              <a:rPr sz="1600" b="1" spc="-5" dirty="0">
                <a:solidFill>
                  <a:srgbClr val="00AF50"/>
                </a:solidFill>
                <a:latin typeface="Times New Roman"/>
                <a:cs typeface="Times New Roman"/>
              </a:rPr>
              <a:t>«О способах </a:t>
            </a:r>
            <a:r>
              <a:rPr sz="1600" b="1" spc="-10" dirty="0">
                <a:solidFill>
                  <a:srgbClr val="00AF50"/>
                </a:solidFill>
                <a:latin typeface="Times New Roman"/>
                <a:cs typeface="Times New Roman"/>
              </a:rPr>
              <a:t>осуществления закупок </a:t>
            </a:r>
            <a:r>
              <a:rPr sz="1600" b="1" spc="-5" dirty="0">
                <a:solidFill>
                  <a:srgbClr val="00AF50"/>
                </a:solidFill>
                <a:latin typeface="Times New Roman"/>
                <a:cs typeface="Times New Roman"/>
              </a:rPr>
              <a:t>ЛС по </a:t>
            </a:r>
            <a:r>
              <a:rPr sz="1600" b="1" spc="-20" dirty="0">
                <a:solidFill>
                  <a:srgbClr val="00AF50"/>
                </a:solidFill>
                <a:latin typeface="Times New Roman"/>
                <a:cs typeface="Times New Roman"/>
              </a:rPr>
              <a:t>торговым</a:t>
            </a:r>
            <a:r>
              <a:rPr sz="1600" b="1" spc="150" dirty="0">
                <a:solidFill>
                  <a:srgbClr val="00AF50"/>
                </a:solidFill>
                <a:latin typeface="Times New Roman"/>
                <a:cs typeface="Times New Roman"/>
              </a:rPr>
              <a:t> </a:t>
            </a:r>
            <a:r>
              <a:rPr sz="1600" b="1" spc="-5" dirty="0">
                <a:solidFill>
                  <a:srgbClr val="00AF50"/>
                </a:solidFill>
                <a:latin typeface="Times New Roman"/>
                <a:cs typeface="Times New Roman"/>
              </a:rPr>
              <a:t>наименованиям»</a:t>
            </a:r>
            <a:endParaRPr sz="16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txBox="1"/>
          <p:nvPr/>
        </p:nvSpPr>
        <p:spPr>
          <a:xfrm>
            <a:off x="367690" y="1876297"/>
            <a:ext cx="8425815" cy="1756891"/>
          </a:xfrm>
          <a:prstGeom prst="rect">
            <a:avLst/>
          </a:prstGeom>
        </p:spPr>
        <p:txBody>
          <a:bodyPr vert="horz" wrap="square" lIns="0" tIns="0" rIns="0" bIns="0" rtlCol="0">
            <a:spAutoFit/>
          </a:bodyPr>
          <a:lstStyle/>
          <a:p>
            <a:pPr>
              <a:spcBef>
                <a:spcPts val="5"/>
              </a:spcBef>
              <a:buClr>
                <a:srgbClr val="E2465A"/>
              </a:buClr>
              <a:buFont typeface="Trebuchet MS"/>
              <a:buAutoNum type="arabicPeriod"/>
            </a:pPr>
            <a:endParaRPr sz="2000" dirty="0">
              <a:solidFill>
                <a:prstClr val="black"/>
              </a:solidFill>
              <a:latin typeface="Times New Roman"/>
              <a:cs typeface="Times New Roman"/>
            </a:endParaRPr>
          </a:p>
          <a:p>
            <a:pPr marL="12700">
              <a:buClr>
                <a:srgbClr val="E2465A"/>
              </a:buClr>
              <a:tabLst>
                <a:tab pos="355600" algn="l"/>
                <a:tab pos="356235" algn="l"/>
                <a:tab pos="2189480" algn="l"/>
                <a:tab pos="3033395" algn="l"/>
                <a:tab pos="4387215" algn="l"/>
                <a:tab pos="4787900" algn="l"/>
                <a:tab pos="5042535" algn="l"/>
                <a:tab pos="5367020" algn="l"/>
                <a:tab pos="5624830" algn="l"/>
                <a:tab pos="6028690" algn="l"/>
                <a:tab pos="6382385" algn="l"/>
                <a:tab pos="6711315" algn="l"/>
                <a:tab pos="7531734" algn="l"/>
              </a:tabLst>
            </a:pPr>
            <a:r>
              <a:rPr lang="ru-RU" sz="1500" spc="-10" dirty="0" smtClean="0">
                <a:solidFill>
                  <a:srgbClr val="4A4A4A"/>
                </a:solidFill>
                <a:latin typeface="Trebuchet MS"/>
                <a:cs typeface="Trebuchet MS"/>
              </a:rPr>
              <a:t>      3.</a:t>
            </a:r>
            <a:r>
              <a:rPr sz="1500" spc="-10" dirty="0" err="1" smtClean="0">
                <a:solidFill>
                  <a:srgbClr val="4A4A4A"/>
                </a:solidFill>
                <a:latin typeface="Trebuchet MS"/>
                <a:cs typeface="Trebuchet MS"/>
              </a:rPr>
              <a:t>Закупка</a:t>
            </a:r>
            <a:r>
              <a:rPr sz="1500" spc="160" dirty="0" smtClean="0">
                <a:solidFill>
                  <a:srgbClr val="4A4A4A"/>
                </a:solidFill>
                <a:latin typeface="Trebuchet MS"/>
                <a:cs typeface="Trebuchet MS"/>
              </a:rPr>
              <a:t> </a:t>
            </a:r>
            <a:r>
              <a:rPr sz="1500" spc="-10" dirty="0" smtClean="0">
                <a:solidFill>
                  <a:srgbClr val="4A4A4A"/>
                </a:solidFill>
                <a:latin typeface="Trebuchet MS"/>
                <a:cs typeface="Trebuchet MS"/>
              </a:rPr>
              <a:t>ЛП</a:t>
            </a:r>
            <a:r>
              <a:rPr sz="1500" spc="160" dirty="0" smtClean="0">
                <a:solidFill>
                  <a:srgbClr val="4A4A4A"/>
                </a:solidFill>
                <a:latin typeface="Trebuchet MS"/>
                <a:cs typeface="Trebuchet MS"/>
              </a:rPr>
              <a:t> </a:t>
            </a:r>
            <a:r>
              <a:rPr sz="1500" spc="-10" dirty="0" err="1" smtClean="0">
                <a:solidFill>
                  <a:srgbClr val="FF0000"/>
                </a:solidFill>
                <a:latin typeface="Trebuchet MS"/>
                <a:cs typeface="Trebuchet MS"/>
              </a:rPr>
              <a:t>путем</a:t>
            </a:r>
            <a:r>
              <a:rPr sz="1500" spc="-10" dirty="0" smtClean="0">
                <a:solidFill>
                  <a:srgbClr val="FF0000"/>
                </a:solidFill>
                <a:latin typeface="Trebuchet MS"/>
                <a:cs typeface="Trebuchet MS"/>
              </a:rPr>
              <a:t>	</a:t>
            </a:r>
            <a:r>
              <a:rPr sz="1500" spc="-5" dirty="0" err="1" smtClean="0">
                <a:solidFill>
                  <a:srgbClr val="FF0000"/>
                </a:solidFill>
                <a:latin typeface="Trebuchet MS"/>
                <a:cs typeface="Trebuchet MS"/>
              </a:rPr>
              <a:t>запроса</a:t>
            </a:r>
            <a:r>
              <a:rPr sz="1500" spc="-5" dirty="0" smtClean="0">
                <a:solidFill>
                  <a:srgbClr val="FF0000"/>
                </a:solidFill>
                <a:latin typeface="Trebuchet MS"/>
                <a:cs typeface="Trebuchet MS"/>
              </a:rPr>
              <a:t>	</a:t>
            </a:r>
            <a:r>
              <a:rPr sz="1500" spc="-10" dirty="0" err="1" smtClean="0">
                <a:solidFill>
                  <a:srgbClr val="FF0000"/>
                </a:solidFill>
                <a:latin typeface="Trebuchet MS"/>
                <a:cs typeface="Trebuchet MS"/>
              </a:rPr>
              <a:t>предложений</a:t>
            </a:r>
            <a:r>
              <a:rPr sz="1500" spc="-10" dirty="0" smtClean="0">
                <a:solidFill>
                  <a:srgbClr val="FF0000"/>
                </a:solidFill>
                <a:latin typeface="Trebuchet MS"/>
                <a:cs typeface="Trebuchet MS"/>
              </a:rPr>
              <a:t>	</a:t>
            </a:r>
            <a:r>
              <a:rPr sz="1500" spc="-5" dirty="0" smtClean="0">
                <a:solidFill>
                  <a:srgbClr val="4A4A4A"/>
                </a:solidFill>
                <a:latin typeface="Trebuchet MS"/>
                <a:cs typeface="Trebuchet MS"/>
              </a:rPr>
              <a:t>(п.	</a:t>
            </a:r>
            <a:r>
              <a:rPr sz="1500" dirty="0" smtClean="0">
                <a:solidFill>
                  <a:srgbClr val="4A4A4A"/>
                </a:solidFill>
                <a:latin typeface="Trebuchet MS"/>
                <a:cs typeface="Trebuchet MS"/>
              </a:rPr>
              <a:t>7	</a:t>
            </a:r>
            <a:r>
              <a:rPr sz="1500" spc="-10" dirty="0" smtClean="0">
                <a:solidFill>
                  <a:srgbClr val="4A4A4A"/>
                </a:solidFill>
                <a:latin typeface="Trebuchet MS"/>
                <a:cs typeface="Trebuchet MS"/>
              </a:rPr>
              <a:t>ч.	</a:t>
            </a:r>
            <a:r>
              <a:rPr sz="1500" dirty="0" smtClean="0">
                <a:solidFill>
                  <a:srgbClr val="4A4A4A"/>
                </a:solidFill>
                <a:latin typeface="Trebuchet MS"/>
                <a:cs typeface="Trebuchet MS"/>
              </a:rPr>
              <a:t>2	</a:t>
            </a:r>
            <a:r>
              <a:rPr sz="1500" spc="-10" dirty="0" err="1" smtClean="0">
                <a:solidFill>
                  <a:srgbClr val="4A4A4A"/>
                </a:solidFill>
                <a:latin typeface="Trebuchet MS"/>
                <a:cs typeface="Trebuchet MS"/>
              </a:rPr>
              <a:t>ст</a:t>
            </a:r>
            <a:r>
              <a:rPr sz="1500" spc="-10" dirty="0" smtClean="0">
                <a:solidFill>
                  <a:srgbClr val="4A4A4A"/>
                </a:solidFill>
                <a:latin typeface="Trebuchet MS"/>
                <a:cs typeface="Trebuchet MS"/>
              </a:rPr>
              <a:t>.	</a:t>
            </a:r>
            <a:r>
              <a:rPr sz="1500" spc="-5" dirty="0" smtClean="0">
                <a:solidFill>
                  <a:srgbClr val="4A4A4A"/>
                </a:solidFill>
                <a:latin typeface="Trebuchet MS"/>
                <a:cs typeface="Trebuchet MS"/>
              </a:rPr>
              <a:t>83	</a:t>
            </a:r>
            <a:r>
              <a:rPr sz="1500" dirty="0" smtClean="0">
                <a:solidFill>
                  <a:srgbClr val="4A4A4A"/>
                </a:solidFill>
                <a:latin typeface="Trebuchet MS"/>
                <a:cs typeface="Trebuchet MS"/>
              </a:rPr>
              <a:t>№	44-ФЗ)	</a:t>
            </a:r>
            <a:r>
              <a:rPr sz="1500" spc="-10" dirty="0" err="1" smtClean="0">
                <a:solidFill>
                  <a:srgbClr val="4A4A4A"/>
                </a:solidFill>
                <a:latin typeface="Trebuchet MS"/>
                <a:cs typeface="Trebuchet MS"/>
              </a:rPr>
              <a:t>на</a:t>
            </a:r>
            <a:r>
              <a:rPr sz="1500" spc="110" dirty="0" smtClean="0">
                <a:solidFill>
                  <a:srgbClr val="4A4A4A"/>
                </a:solidFill>
                <a:latin typeface="Trebuchet MS"/>
                <a:cs typeface="Trebuchet MS"/>
              </a:rPr>
              <a:t> </a:t>
            </a:r>
            <a:r>
              <a:rPr sz="1500" u="sng" spc="-20" dirty="0" err="1" smtClean="0">
                <a:solidFill>
                  <a:srgbClr val="4A4A4A"/>
                </a:solidFill>
                <a:latin typeface="Trebuchet MS"/>
                <a:cs typeface="Trebuchet MS"/>
              </a:rPr>
              <a:t>одного</a:t>
            </a:r>
            <a:endParaRPr sz="1500" dirty="0" smtClean="0">
              <a:solidFill>
                <a:prstClr val="black"/>
              </a:solidFill>
              <a:latin typeface="Trebuchet MS"/>
              <a:cs typeface="Trebuchet MS"/>
            </a:endParaRPr>
          </a:p>
          <a:p>
            <a:pPr marL="355600" marR="5715" indent="-635" algn="just"/>
            <a:r>
              <a:rPr sz="1500" u="sng" spc="-375" dirty="0" smtClean="0">
                <a:solidFill>
                  <a:srgbClr val="4A4A4A"/>
                </a:solidFill>
                <a:latin typeface="Times New Roman"/>
                <a:cs typeface="Times New Roman"/>
              </a:rPr>
              <a:t> </a:t>
            </a:r>
            <a:r>
              <a:rPr sz="1500" u="sng" spc="-5" dirty="0" err="1" smtClean="0">
                <a:solidFill>
                  <a:srgbClr val="4A4A4A"/>
                </a:solidFill>
                <a:latin typeface="Trebuchet MS"/>
                <a:cs typeface="Trebuchet MS"/>
              </a:rPr>
              <a:t>пациента</a:t>
            </a:r>
            <a:r>
              <a:rPr sz="1500" u="sng" spc="-5" dirty="0" smtClean="0">
                <a:solidFill>
                  <a:srgbClr val="4A4A4A"/>
                </a:solidFill>
                <a:latin typeface="Trebuchet MS"/>
                <a:cs typeface="Trebuchet MS"/>
              </a:rPr>
              <a:t>, </a:t>
            </a:r>
            <a:r>
              <a:rPr sz="1500" u="sng" dirty="0" err="1" smtClean="0">
                <a:solidFill>
                  <a:srgbClr val="4A4A4A"/>
                </a:solidFill>
                <a:latin typeface="Trebuchet MS"/>
                <a:cs typeface="Trebuchet MS"/>
              </a:rPr>
              <a:t>при</a:t>
            </a:r>
            <a:r>
              <a:rPr sz="1500" u="sng" dirty="0" smtClean="0">
                <a:solidFill>
                  <a:srgbClr val="4A4A4A"/>
                </a:solidFill>
                <a:latin typeface="Trebuchet MS"/>
                <a:cs typeface="Trebuchet MS"/>
              </a:rPr>
              <a:t> </a:t>
            </a:r>
            <a:r>
              <a:rPr sz="1500" u="sng" dirty="0" err="1" smtClean="0">
                <a:solidFill>
                  <a:srgbClr val="4A4A4A"/>
                </a:solidFill>
                <a:latin typeface="Trebuchet MS"/>
                <a:cs typeface="Trebuchet MS"/>
              </a:rPr>
              <a:t>наличии</a:t>
            </a:r>
            <a:r>
              <a:rPr sz="1500" u="sng" dirty="0" smtClean="0">
                <a:solidFill>
                  <a:srgbClr val="4A4A4A"/>
                </a:solidFill>
                <a:latin typeface="Trebuchet MS"/>
                <a:cs typeface="Trebuchet MS"/>
              </a:rPr>
              <a:t> </a:t>
            </a:r>
            <a:r>
              <a:rPr sz="1500" u="sng" spc="-5" dirty="0" err="1" smtClean="0">
                <a:solidFill>
                  <a:srgbClr val="4A4A4A"/>
                </a:solidFill>
                <a:latin typeface="Trebuchet MS"/>
                <a:cs typeface="Trebuchet MS"/>
              </a:rPr>
              <a:t>медицинских</a:t>
            </a:r>
            <a:r>
              <a:rPr sz="1500" u="sng" spc="-5" dirty="0" smtClean="0">
                <a:solidFill>
                  <a:srgbClr val="4A4A4A"/>
                </a:solidFill>
                <a:latin typeface="Trebuchet MS"/>
                <a:cs typeface="Trebuchet MS"/>
              </a:rPr>
              <a:t> </a:t>
            </a:r>
            <a:r>
              <a:rPr sz="1500" u="sng" spc="-5" dirty="0" err="1" smtClean="0">
                <a:solidFill>
                  <a:srgbClr val="4A4A4A"/>
                </a:solidFill>
                <a:latin typeface="Trebuchet MS"/>
                <a:cs typeface="Trebuchet MS"/>
              </a:rPr>
              <a:t>показаний</a:t>
            </a:r>
            <a:r>
              <a:rPr sz="1500" u="sng" spc="-5" dirty="0" smtClean="0">
                <a:solidFill>
                  <a:srgbClr val="4A4A4A"/>
                </a:solidFill>
                <a:latin typeface="Trebuchet MS"/>
                <a:cs typeface="Trebuchet MS"/>
              </a:rPr>
              <a:t> </a:t>
            </a:r>
            <a:r>
              <a:rPr sz="1500" spc="-5" dirty="0" smtClean="0">
                <a:solidFill>
                  <a:srgbClr val="4A4A4A"/>
                </a:solidFill>
                <a:latin typeface="Trebuchet MS"/>
                <a:cs typeface="Trebuchet MS"/>
              </a:rPr>
              <a:t>(</a:t>
            </a:r>
            <a:r>
              <a:rPr sz="1500" spc="-5" dirty="0" err="1" smtClean="0">
                <a:solidFill>
                  <a:srgbClr val="4A4A4A"/>
                </a:solidFill>
                <a:latin typeface="Trebuchet MS"/>
                <a:cs typeface="Trebuchet MS"/>
              </a:rPr>
              <a:t>индивидуальная</a:t>
            </a:r>
            <a:r>
              <a:rPr sz="1500" spc="-5" dirty="0" smtClean="0">
                <a:solidFill>
                  <a:srgbClr val="4A4A4A"/>
                </a:solidFill>
                <a:latin typeface="Trebuchet MS"/>
                <a:cs typeface="Trebuchet MS"/>
              </a:rPr>
              <a:t> </a:t>
            </a:r>
            <a:r>
              <a:rPr sz="1500" spc="-15" dirty="0" err="1" smtClean="0">
                <a:solidFill>
                  <a:srgbClr val="4A4A4A"/>
                </a:solidFill>
                <a:latin typeface="Trebuchet MS"/>
                <a:cs typeface="Trebuchet MS"/>
              </a:rPr>
              <a:t>непереносимость</a:t>
            </a:r>
            <a:r>
              <a:rPr sz="1500" spc="-15" dirty="0" smtClean="0">
                <a:solidFill>
                  <a:srgbClr val="4A4A4A"/>
                </a:solidFill>
                <a:latin typeface="Trebuchet MS"/>
                <a:cs typeface="Trebuchet MS"/>
              </a:rPr>
              <a:t>, </a:t>
            </a:r>
            <a:r>
              <a:rPr sz="1500" spc="-10" dirty="0" err="1" smtClean="0">
                <a:solidFill>
                  <a:srgbClr val="4A4A4A"/>
                </a:solidFill>
                <a:latin typeface="Trebuchet MS"/>
                <a:cs typeface="Trebuchet MS"/>
              </a:rPr>
              <a:t>по</a:t>
            </a:r>
            <a:r>
              <a:rPr sz="1500" spc="-10" dirty="0" smtClean="0">
                <a:solidFill>
                  <a:srgbClr val="4A4A4A"/>
                </a:solidFill>
                <a:latin typeface="Trebuchet MS"/>
                <a:cs typeface="Trebuchet MS"/>
              </a:rPr>
              <a:t>  </a:t>
            </a:r>
            <a:r>
              <a:rPr sz="1500" spc="-5" dirty="0" err="1" smtClean="0">
                <a:solidFill>
                  <a:srgbClr val="4A4A4A"/>
                </a:solidFill>
                <a:latin typeface="Trebuchet MS"/>
                <a:cs typeface="Trebuchet MS"/>
              </a:rPr>
              <a:t>жизненным</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показаниям</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по</a:t>
            </a:r>
            <a:r>
              <a:rPr sz="1500" spc="-5" dirty="0" smtClean="0">
                <a:solidFill>
                  <a:srgbClr val="4A4A4A"/>
                </a:solidFill>
                <a:latin typeface="Trebuchet MS"/>
                <a:cs typeface="Trebuchet MS"/>
              </a:rPr>
              <a:t> </a:t>
            </a:r>
            <a:r>
              <a:rPr sz="1500" u="sng" dirty="0" err="1" smtClean="0">
                <a:solidFill>
                  <a:srgbClr val="4A4A4A"/>
                </a:solidFill>
                <a:latin typeface="Trebuchet MS"/>
                <a:cs typeface="Trebuchet MS"/>
              </a:rPr>
              <a:t>решению</a:t>
            </a:r>
            <a:r>
              <a:rPr sz="1500" u="sng" dirty="0" smtClean="0">
                <a:solidFill>
                  <a:srgbClr val="4A4A4A"/>
                </a:solidFill>
                <a:latin typeface="Trebuchet MS"/>
                <a:cs typeface="Trebuchet MS"/>
              </a:rPr>
              <a:t> </a:t>
            </a:r>
            <a:r>
              <a:rPr sz="1500" u="sng" spc="-5" dirty="0" err="1" smtClean="0">
                <a:solidFill>
                  <a:srgbClr val="4A4A4A"/>
                </a:solidFill>
                <a:latin typeface="Trebuchet MS"/>
                <a:cs typeface="Trebuchet MS"/>
              </a:rPr>
              <a:t>врачебной</a:t>
            </a:r>
            <a:r>
              <a:rPr sz="1500" u="sng" spc="-5" dirty="0" smtClean="0">
                <a:solidFill>
                  <a:srgbClr val="4A4A4A"/>
                </a:solidFill>
                <a:latin typeface="Trebuchet MS"/>
                <a:cs typeface="Trebuchet MS"/>
              </a:rPr>
              <a:t> </a:t>
            </a:r>
            <a:r>
              <a:rPr sz="1500" u="sng" spc="-5" dirty="0" err="1" smtClean="0">
                <a:solidFill>
                  <a:srgbClr val="4A4A4A"/>
                </a:solidFill>
                <a:latin typeface="Trebuchet MS"/>
                <a:cs typeface="Trebuchet MS"/>
              </a:rPr>
              <a:t>комиссии</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которое</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фиксируется</a:t>
            </a:r>
            <a:r>
              <a:rPr sz="1500" spc="-5" dirty="0" smtClean="0">
                <a:solidFill>
                  <a:srgbClr val="4A4A4A"/>
                </a:solidFill>
                <a:latin typeface="Trebuchet MS"/>
                <a:cs typeface="Trebuchet MS"/>
              </a:rPr>
              <a:t> в  </a:t>
            </a:r>
            <a:r>
              <a:rPr sz="1500" spc="-5" dirty="0" err="1" smtClean="0">
                <a:solidFill>
                  <a:srgbClr val="4A4A4A"/>
                </a:solidFill>
                <a:latin typeface="Trebuchet MS"/>
                <a:cs typeface="Trebuchet MS"/>
              </a:rPr>
              <a:t>медицинских</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документах</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пациента</a:t>
            </a:r>
            <a:r>
              <a:rPr sz="1500" spc="-5" dirty="0" smtClean="0">
                <a:solidFill>
                  <a:srgbClr val="4A4A4A"/>
                </a:solidFill>
                <a:latin typeface="Trebuchet MS"/>
                <a:cs typeface="Trebuchet MS"/>
              </a:rPr>
              <a:t>    </a:t>
            </a:r>
            <a:r>
              <a:rPr sz="1500" dirty="0" smtClean="0">
                <a:solidFill>
                  <a:srgbClr val="4A4A4A"/>
                </a:solidFill>
                <a:latin typeface="Trebuchet MS"/>
                <a:cs typeface="Trebuchet MS"/>
              </a:rPr>
              <a:t>и    </a:t>
            </a:r>
            <a:r>
              <a:rPr sz="1500" dirty="0" err="1" smtClean="0">
                <a:solidFill>
                  <a:srgbClr val="4A4A4A"/>
                </a:solidFill>
                <a:latin typeface="Trebuchet MS"/>
                <a:cs typeface="Trebuchet MS"/>
              </a:rPr>
              <a:t>журнале</a:t>
            </a:r>
            <a:r>
              <a:rPr sz="1500" dirty="0" smtClean="0">
                <a:solidFill>
                  <a:srgbClr val="4A4A4A"/>
                </a:solidFill>
                <a:latin typeface="Trebuchet MS"/>
                <a:cs typeface="Trebuchet MS"/>
              </a:rPr>
              <a:t>    </a:t>
            </a:r>
            <a:r>
              <a:rPr sz="1500" spc="-5" dirty="0" err="1" smtClean="0">
                <a:solidFill>
                  <a:srgbClr val="4A4A4A"/>
                </a:solidFill>
                <a:latin typeface="Trebuchet MS"/>
                <a:cs typeface="Trebuchet MS"/>
              </a:rPr>
              <a:t>врачебной</a:t>
            </a:r>
            <a:r>
              <a:rPr sz="1500" spc="-5" dirty="0" smtClean="0">
                <a:solidFill>
                  <a:srgbClr val="4A4A4A"/>
                </a:solidFill>
                <a:latin typeface="Trebuchet MS"/>
                <a:cs typeface="Trebuchet MS"/>
              </a:rPr>
              <a:t>    </a:t>
            </a:r>
            <a:r>
              <a:rPr sz="1500" spc="-5" dirty="0" err="1" smtClean="0">
                <a:solidFill>
                  <a:srgbClr val="4A4A4A"/>
                </a:solidFill>
                <a:latin typeface="Trebuchet MS"/>
                <a:cs typeface="Trebuchet MS"/>
              </a:rPr>
              <a:t>комиссии</a:t>
            </a:r>
            <a:r>
              <a:rPr sz="1500" spc="-5" dirty="0" smtClean="0">
                <a:solidFill>
                  <a:prstClr val="black"/>
                </a:solidFill>
                <a:latin typeface="Trebuchet MS"/>
                <a:cs typeface="Trebuchet MS"/>
              </a:rPr>
              <a:t>.  </a:t>
            </a:r>
            <a:r>
              <a:rPr sz="1500" spc="-5" dirty="0" err="1" smtClean="0">
                <a:solidFill>
                  <a:prstClr val="black"/>
                </a:solidFill>
                <a:latin typeface="Trebuchet MS"/>
                <a:cs typeface="Trebuchet MS"/>
              </a:rPr>
              <a:t>Только</a:t>
            </a:r>
            <a:r>
              <a:rPr sz="1500" spc="-5" dirty="0" smtClean="0">
                <a:solidFill>
                  <a:prstClr val="black"/>
                </a:solidFill>
                <a:latin typeface="Trebuchet MS"/>
                <a:cs typeface="Trebuchet MS"/>
              </a:rPr>
              <a:t> </a:t>
            </a:r>
            <a:r>
              <a:rPr sz="1500" spc="160" dirty="0" smtClean="0">
                <a:solidFill>
                  <a:prstClr val="black"/>
                </a:solidFill>
                <a:latin typeface="Trebuchet MS"/>
                <a:cs typeface="Trebuchet MS"/>
              </a:rPr>
              <a:t> </a:t>
            </a:r>
            <a:r>
              <a:rPr sz="1500" u="sng" spc="-15" dirty="0" smtClean="0">
                <a:solidFill>
                  <a:prstClr val="black"/>
                </a:solidFill>
                <a:latin typeface="Trebuchet MS"/>
                <a:cs typeface="Trebuchet MS"/>
              </a:rPr>
              <a:t>в</a:t>
            </a:r>
            <a:endParaRPr sz="1500" dirty="0" smtClean="0">
              <a:solidFill>
                <a:prstClr val="black"/>
              </a:solidFill>
              <a:latin typeface="Trebuchet MS"/>
              <a:cs typeface="Trebuchet MS"/>
            </a:endParaRPr>
          </a:p>
          <a:p>
            <a:pPr marL="355600" algn="just"/>
            <a:r>
              <a:rPr sz="1500" u="sng" spc="-375" dirty="0" smtClean="0">
                <a:solidFill>
                  <a:prstClr val="black"/>
                </a:solidFill>
                <a:latin typeface="Times New Roman"/>
                <a:cs typeface="Times New Roman"/>
              </a:rPr>
              <a:t> </a:t>
            </a:r>
            <a:r>
              <a:rPr sz="1500" u="sng" spc="-10" dirty="0" err="1" smtClean="0">
                <a:solidFill>
                  <a:prstClr val="black"/>
                </a:solidFill>
                <a:latin typeface="Trebuchet MS"/>
                <a:cs typeface="Trebuchet MS"/>
              </a:rPr>
              <a:t>объеме</a:t>
            </a:r>
            <a:r>
              <a:rPr sz="1500" u="sng" spc="-10" dirty="0" smtClean="0">
                <a:solidFill>
                  <a:prstClr val="black"/>
                </a:solidFill>
                <a:latin typeface="Trebuchet MS"/>
                <a:cs typeface="Trebuchet MS"/>
              </a:rPr>
              <a:t>, </a:t>
            </a:r>
            <a:r>
              <a:rPr sz="1500" u="sng" spc="-5" dirty="0" err="1" smtClean="0">
                <a:solidFill>
                  <a:prstClr val="black"/>
                </a:solidFill>
                <a:latin typeface="Trebuchet MS"/>
                <a:cs typeface="Trebuchet MS"/>
              </a:rPr>
              <a:t>необходимых</a:t>
            </a:r>
            <a:r>
              <a:rPr sz="1500" u="sng" spc="-5" dirty="0" smtClean="0">
                <a:solidFill>
                  <a:prstClr val="black"/>
                </a:solidFill>
                <a:latin typeface="Trebuchet MS"/>
                <a:cs typeface="Trebuchet MS"/>
              </a:rPr>
              <a:t> </a:t>
            </a:r>
            <a:r>
              <a:rPr sz="1500" u="sng" spc="-5" dirty="0" err="1" smtClean="0">
                <a:solidFill>
                  <a:prstClr val="black"/>
                </a:solidFill>
                <a:latin typeface="Trebuchet MS"/>
                <a:cs typeface="Trebuchet MS"/>
              </a:rPr>
              <a:t>пациенту</a:t>
            </a:r>
            <a:r>
              <a:rPr sz="1500" u="sng" spc="-5" dirty="0" smtClean="0">
                <a:solidFill>
                  <a:prstClr val="black"/>
                </a:solidFill>
                <a:latin typeface="Trebuchet MS"/>
                <a:cs typeface="Trebuchet MS"/>
              </a:rPr>
              <a:t> в </a:t>
            </a:r>
            <a:r>
              <a:rPr sz="1500" u="sng" spc="-5" dirty="0" err="1" smtClean="0">
                <a:solidFill>
                  <a:prstClr val="black"/>
                </a:solidFill>
                <a:latin typeface="Trebuchet MS"/>
                <a:cs typeface="Trebuchet MS"/>
              </a:rPr>
              <a:t>течение</a:t>
            </a:r>
            <a:r>
              <a:rPr sz="1500" u="sng" spc="-5" dirty="0" smtClean="0">
                <a:solidFill>
                  <a:prstClr val="black"/>
                </a:solidFill>
                <a:latin typeface="Trebuchet MS"/>
                <a:cs typeface="Trebuchet MS"/>
              </a:rPr>
              <a:t> </a:t>
            </a:r>
            <a:r>
              <a:rPr sz="1500" u="sng" dirty="0" err="1" smtClean="0">
                <a:solidFill>
                  <a:prstClr val="black"/>
                </a:solidFill>
                <a:latin typeface="Trebuchet MS"/>
                <a:cs typeface="Trebuchet MS"/>
              </a:rPr>
              <a:t>срока</a:t>
            </a:r>
            <a:r>
              <a:rPr sz="1500" u="sng" spc="135" dirty="0" smtClean="0">
                <a:solidFill>
                  <a:prstClr val="black"/>
                </a:solidFill>
                <a:latin typeface="Trebuchet MS"/>
                <a:cs typeface="Trebuchet MS"/>
              </a:rPr>
              <a:t> </a:t>
            </a:r>
            <a:r>
              <a:rPr sz="1500" u="sng" spc="-10" dirty="0" err="1" smtClean="0">
                <a:solidFill>
                  <a:prstClr val="black"/>
                </a:solidFill>
                <a:latin typeface="Trebuchet MS"/>
                <a:cs typeface="Trebuchet MS"/>
              </a:rPr>
              <a:t>лечения</a:t>
            </a:r>
            <a:endParaRPr sz="1500" dirty="0" smtClean="0">
              <a:solidFill>
                <a:prstClr val="black"/>
              </a:solidFill>
              <a:latin typeface="Trebuchet MS"/>
              <a:cs typeface="Trebuchet MS"/>
            </a:endParaRPr>
          </a:p>
          <a:p>
            <a:pPr marL="12700">
              <a:lnSpc>
                <a:spcPts val="1795"/>
              </a:lnSpc>
              <a:spcBef>
                <a:spcPts val="505"/>
              </a:spcBef>
              <a:buClr>
                <a:srgbClr val="E2465A"/>
              </a:buClr>
              <a:tabLst>
                <a:tab pos="354965" algn="l"/>
                <a:tab pos="356235" algn="l"/>
              </a:tabLst>
            </a:pPr>
            <a:r>
              <a:rPr sz="1500" u="sng" spc="-375" dirty="0" smtClean="0">
                <a:solidFill>
                  <a:srgbClr val="FF0000"/>
                </a:solidFill>
                <a:latin typeface="Times New Roman"/>
                <a:cs typeface="Times New Roman"/>
              </a:rPr>
              <a:t> </a:t>
            </a:r>
            <a:endParaRPr sz="1500" dirty="0">
              <a:solidFill>
                <a:prstClr val="black"/>
              </a:solidFill>
              <a:latin typeface="Trebuchet MS"/>
              <a:cs typeface="Trebuchet MS"/>
            </a:endParaRPr>
          </a:p>
        </p:txBody>
      </p:sp>
      <p:sp>
        <p:nvSpPr>
          <p:cNvPr id="6" name="object 6"/>
          <p:cNvSpPr txBox="1"/>
          <p:nvPr/>
        </p:nvSpPr>
        <p:spPr>
          <a:xfrm>
            <a:off x="3592448" y="5251703"/>
            <a:ext cx="1210310" cy="230832"/>
          </a:xfrm>
          <a:prstGeom prst="rect">
            <a:avLst/>
          </a:prstGeom>
        </p:spPr>
        <p:txBody>
          <a:bodyPr vert="horz" wrap="square" lIns="0" tIns="0" rIns="0" bIns="0" rtlCol="0">
            <a:spAutoFit/>
          </a:bodyPr>
          <a:lstStyle/>
          <a:p>
            <a:pPr marL="12700" marR="5080" indent="146050"/>
            <a:r>
              <a:rPr sz="1500" spc="-5" dirty="0" smtClean="0">
                <a:solidFill>
                  <a:srgbClr val="4A4A4A"/>
                </a:solidFill>
                <a:latin typeface="Trebuchet MS"/>
                <a:cs typeface="Trebuchet MS"/>
              </a:rPr>
              <a:t>,</a:t>
            </a:r>
            <a:endParaRPr sz="1500" dirty="0">
              <a:solidFill>
                <a:prstClr val="black"/>
              </a:solidFill>
              <a:latin typeface="Trebuchet MS"/>
              <a:cs typeface="Trebuchet MS"/>
            </a:endParaRPr>
          </a:p>
        </p:txBody>
      </p:sp>
      <p:sp>
        <p:nvSpPr>
          <p:cNvPr id="7" name="object 7"/>
          <p:cNvSpPr txBox="1"/>
          <p:nvPr/>
        </p:nvSpPr>
        <p:spPr>
          <a:xfrm>
            <a:off x="4854955" y="5251703"/>
            <a:ext cx="3957320" cy="230832"/>
          </a:xfrm>
          <a:prstGeom prst="rect">
            <a:avLst/>
          </a:prstGeom>
        </p:spPr>
        <p:txBody>
          <a:bodyPr vert="horz" wrap="square" lIns="0" tIns="0" rIns="0" bIns="0" rtlCol="0">
            <a:spAutoFit/>
          </a:bodyPr>
          <a:lstStyle/>
          <a:p>
            <a:pPr marL="12700" marR="5080" indent="107950">
              <a:tabLst>
                <a:tab pos="1475740" algn="l"/>
                <a:tab pos="1643380" algn="l"/>
                <a:tab pos="1974214" algn="l"/>
                <a:tab pos="2834005" algn="l"/>
                <a:tab pos="3134360" algn="l"/>
                <a:tab pos="3235960" algn="l"/>
              </a:tabLst>
            </a:pPr>
            <a:r>
              <a:rPr sz="1500" b="1" dirty="0">
                <a:solidFill>
                  <a:srgbClr val="4A4A4A"/>
                </a:solidFill>
                <a:latin typeface="Trebuchet MS"/>
                <a:cs typeface="Trebuchet MS"/>
              </a:rPr>
              <a:t>		</a:t>
            </a:r>
            <a:endParaRPr sz="1500" dirty="0">
              <a:solidFill>
                <a:prstClr val="black"/>
              </a:solidFill>
              <a:latin typeface="Trebuchet MS"/>
              <a:cs typeface="Trebuchet MS"/>
            </a:endParaRPr>
          </a:p>
        </p:txBody>
      </p:sp>
      <p:sp>
        <p:nvSpPr>
          <p:cNvPr id="10" name="object 10"/>
          <p:cNvSpPr txBox="1">
            <a:spLocks noGrp="1"/>
          </p:cNvSpPr>
          <p:nvPr>
            <p:ph type="title"/>
          </p:nvPr>
        </p:nvSpPr>
        <p:spPr>
          <a:xfrm>
            <a:off x="772159" y="153542"/>
            <a:ext cx="7398384" cy="571500"/>
          </a:xfrm>
          <a:prstGeom prst="rect">
            <a:avLst/>
          </a:prstGeom>
        </p:spPr>
        <p:txBody>
          <a:bodyPr vert="horz" wrap="square" lIns="0" tIns="0" rIns="0" bIns="0" rtlCol="0">
            <a:spAutoFit/>
          </a:bodyPr>
          <a:lstStyle/>
          <a:p>
            <a:pPr marL="12700">
              <a:lnSpc>
                <a:spcPts val="2250"/>
              </a:lnSpc>
              <a:tabLst>
                <a:tab pos="1080770" algn="l"/>
                <a:tab pos="2189480" algn="l"/>
              </a:tabLst>
            </a:pPr>
            <a:r>
              <a:rPr spc="-10" dirty="0">
                <a:solidFill>
                  <a:srgbClr val="E2465A"/>
                </a:solidFill>
                <a:latin typeface="Arial"/>
                <a:cs typeface="Arial"/>
              </a:rPr>
              <a:t>Случаи	закупок	</a:t>
            </a:r>
            <a:r>
              <a:rPr spc="-5" dirty="0">
                <a:solidFill>
                  <a:srgbClr val="E2465A"/>
                </a:solidFill>
                <a:latin typeface="Arial"/>
                <a:cs typeface="Arial"/>
              </a:rPr>
              <a:t>лекарственных препаратов </a:t>
            </a:r>
            <a:r>
              <a:rPr dirty="0">
                <a:solidFill>
                  <a:srgbClr val="E2465A"/>
                </a:solidFill>
                <a:latin typeface="Arial"/>
                <a:cs typeface="Arial"/>
              </a:rPr>
              <a:t>по</a:t>
            </a:r>
            <a:r>
              <a:rPr spc="-40" dirty="0">
                <a:solidFill>
                  <a:srgbClr val="E2465A"/>
                </a:solidFill>
                <a:latin typeface="Arial"/>
                <a:cs typeface="Arial"/>
              </a:rPr>
              <a:t> </a:t>
            </a:r>
            <a:r>
              <a:rPr spc="-10" dirty="0">
                <a:solidFill>
                  <a:srgbClr val="E2465A"/>
                </a:solidFill>
                <a:latin typeface="Arial"/>
                <a:cs typeface="Arial"/>
              </a:rPr>
              <a:t>торговым</a:t>
            </a:r>
          </a:p>
          <a:p>
            <a:pPr marL="3352165">
              <a:lnSpc>
                <a:spcPts val="2250"/>
              </a:lnSpc>
            </a:pPr>
            <a:r>
              <a:rPr spc="-5" dirty="0">
                <a:solidFill>
                  <a:srgbClr val="E2465A"/>
                </a:solidFill>
                <a:latin typeface="Arial"/>
                <a:cs typeface="Arial"/>
              </a:rPr>
              <a:t>наименованиям </a:t>
            </a:r>
            <a:r>
              <a:rPr dirty="0">
                <a:solidFill>
                  <a:srgbClr val="E2465A"/>
                </a:solidFill>
                <a:latin typeface="Arial"/>
                <a:cs typeface="Arial"/>
              </a:rPr>
              <a:t>в рамках</a:t>
            </a:r>
            <a:r>
              <a:rPr spc="-114" dirty="0">
                <a:solidFill>
                  <a:srgbClr val="E2465A"/>
                </a:solidFill>
                <a:latin typeface="Arial"/>
                <a:cs typeface="Arial"/>
              </a:rPr>
              <a:t> </a:t>
            </a:r>
            <a:r>
              <a:rPr spc="5" dirty="0">
                <a:solidFill>
                  <a:srgbClr val="E2465A"/>
                </a:solidFill>
                <a:latin typeface="Arial"/>
                <a:cs typeface="Arial"/>
              </a:rPr>
              <a:t>ФЗ-44</a:t>
            </a:r>
          </a:p>
        </p:txBody>
      </p:sp>
      <p:sp>
        <p:nvSpPr>
          <p:cNvPr id="11" name="object 11"/>
          <p:cNvSpPr txBox="1"/>
          <p:nvPr/>
        </p:nvSpPr>
        <p:spPr>
          <a:xfrm>
            <a:off x="717295" y="728598"/>
            <a:ext cx="7453630" cy="511175"/>
          </a:xfrm>
          <a:prstGeom prst="rect">
            <a:avLst/>
          </a:prstGeom>
        </p:spPr>
        <p:txBody>
          <a:bodyPr vert="horz" wrap="square" lIns="0" tIns="0" rIns="0" bIns="0" rtlCol="0">
            <a:spAutoFit/>
          </a:bodyPr>
          <a:lstStyle/>
          <a:p>
            <a:pPr marL="12700"/>
            <a:r>
              <a:rPr sz="1600" b="1" spc="-10" dirty="0">
                <a:solidFill>
                  <a:srgbClr val="00AF50"/>
                </a:solidFill>
                <a:latin typeface="Times New Roman"/>
                <a:cs typeface="Times New Roman"/>
              </a:rPr>
              <a:t>Письмо </a:t>
            </a:r>
            <a:r>
              <a:rPr sz="1600" b="1" spc="-5" dirty="0">
                <a:solidFill>
                  <a:srgbClr val="00AF50"/>
                </a:solidFill>
                <a:latin typeface="Times New Roman"/>
                <a:cs typeface="Times New Roman"/>
              </a:rPr>
              <a:t>Министерства </a:t>
            </a:r>
            <a:r>
              <a:rPr sz="1600" b="1" spc="-10" dirty="0">
                <a:solidFill>
                  <a:srgbClr val="00AF50"/>
                </a:solidFill>
                <a:latin typeface="Times New Roman"/>
                <a:cs typeface="Times New Roman"/>
              </a:rPr>
              <a:t>экономического развития </a:t>
            </a:r>
            <a:r>
              <a:rPr sz="1600" b="1" spc="-20" dirty="0">
                <a:solidFill>
                  <a:srgbClr val="00AF50"/>
                </a:solidFill>
                <a:latin typeface="Times New Roman"/>
                <a:cs typeface="Times New Roman"/>
              </a:rPr>
              <a:t>РФ </a:t>
            </a:r>
            <a:r>
              <a:rPr sz="1600" b="1" spc="-15" dirty="0">
                <a:solidFill>
                  <a:srgbClr val="00AF50"/>
                </a:solidFill>
                <a:latin typeface="Times New Roman"/>
                <a:cs typeface="Times New Roman"/>
              </a:rPr>
              <a:t>от </a:t>
            </a:r>
            <a:r>
              <a:rPr sz="1600" b="1" spc="-5" dirty="0">
                <a:solidFill>
                  <a:srgbClr val="00AF50"/>
                </a:solidFill>
                <a:latin typeface="Times New Roman"/>
                <a:cs typeface="Times New Roman"/>
              </a:rPr>
              <a:t>04.09.2015г №</a:t>
            </a:r>
            <a:r>
              <a:rPr sz="1600" b="1" spc="165" dirty="0">
                <a:solidFill>
                  <a:srgbClr val="00AF50"/>
                </a:solidFill>
                <a:latin typeface="Times New Roman"/>
                <a:cs typeface="Times New Roman"/>
              </a:rPr>
              <a:t> </a:t>
            </a:r>
            <a:r>
              <a:rPr sz="1600" b="1" spc="5" dirty="0">
                <a:solidFill>
                  <a:srgbClr val="00AF50"/>
                </a:solidFill>
                <a:latin typeface="Times New Roman"/>
                <a:cs typeface="Times New Roman"/>
              </a:rPr>
              <a:t>Д28н-2581</a:t>
            </a:r>
            <a:endParaRPr sz="1600">
              <a:solidFill>
                <a:prstClr val="black"/>
              </a:solidFill>
              <a:latin typeface="Times New Roman"/>
              <a:cs typeface="Times New Roman"/>
            </a:endParaRPr>
          </a:p>
          <a:p>
            <a:pPr marL="884555">
              <a:spcBef>
                <a:spcPts val="180"/>
              </a:spcBef>
            </a:pPr>
            <a:r>
              <a:rPr sz="1600" b="1" spc="-5" dirty="0">
                <a:solidFill>
                  <a:srgbClr val="00AF50"/>
                </a:solidFill>
                <a:latin typeface="Times New Roman"/>
                <a:cs typeface="Times New Roman"/>
              </a:rPr>
              <a:t>«О способах </a:t>
            </a:r>
            <a:r>
              <a:rPr sz="1600" b="1" spc="-10" dirty="0">
                <a:solidFill>
                  <a:srgbClr val="00AF50"/>
                </a:solidFill>
                <a:latin typeface="Times New Roman"/>
                <a:cs typeface="Times New Roman"/>
              </a:rPr>
              <a:t>осуществления закупок </a:t>
            </a:r>
            <a:r>
              <a:rPr sz="1600" b="1" spc="-5" dirty="0">
                <a:solidFill>
                  <a:srgbClr val="00AF50"/>
                </a:solidFill>
                <a:latin typeface="Times New Roman"/>
                <a:cs typeface="Times New Roman"/>
              </a:rPr>
              <a:t>ЛС по </a:t>
            </a:r>
            <a:r>
              <a:rPr sz="1600" b="1" spc="-20" dirty="0">
                <a:solidFill>
                  <a:srgbClr val="00AF50"/>
                </a:solidFill>
                <a:latin typeface="Times New Roman"/>
                <a:cs typeface="Times New Roman"/>
              </a:rPr>
              <a:t>торговым</a:t>
            </a:r>
            <a:r>
              <a:rPr sz="1600" b="1" spc="150" dirty="0">
                <a:solidFill>
                  <a:srgbClr val="00AF50"/>
                </a:solidFill>
                <a:latin typeface="Times New Roman"/>
                <a:cs typeface="Times New Roman"/>
              </a:rPr>
              <a:t> </a:t>
            </a:r>
            <a:r>
              <a:rPr sz="1600" b="1" spc="-5" dirty="0">
                <a:solidFill>
                  <a:srgbClr val="00AF50"/>
                </a:solidFill>
                <a:latin typeface="Times New Roman"/>
                <a:cs typeface="Times New Roman"/>
              </a:rPr>
              <a:t>наименованиям»</a:t>
            </a:r>
            <a:endParaRPr sz="1600">
              <a:solidFill>
                <a:prstClr val="black"/>
              </a:solidFill>
              <a:latin typeface="Times New Roman"/>
              <a:cs typeface="Times New Roman"/>
            </a:endParaRPr>
          </a:p>
        </p:txBody>
      </p:sp>
    </p:spTree>
    <p:extLst>
      <p:ext uri="{BB962C8B-B14F-4D97-AF65-F5344CB8AC3E}">
        <p14:creationId xmlns:p14="http://schemas.microsoft.com/office/powerpoint/2010/main" val="282291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1920" rIns="0" bIns="0" rtlCol="0">
            <a:spAutoFit/>
          </a:bodyPr>
          <a:lstStyle/>
          <a:p>
            <a:pPr marL="1890395">
              <a:lnSpc>
                <a:spcPct val="100000"/>
              </a:lnSpc>
            </a:pPr>
            <a:r>
              <a:rPr spc="-35" dirty="0"/>
              <a:t>К</a:t>
            </a:r>
            <a:r>
              <a:rPr spc="-50" dirty="0"/>
              <a:t>О</a:t>
            </a:r>
            <a:r>
              <a:rPr spc="-35" dirty="0"/>
              <a:t>А</a:t>
            </a:r>
            <a:r>
              <a:rPr dirty="0"/>
              <a:t>П.</a:t>
            </a:r>
            <a:r>
              <a:rPr spc="-25" dirty="0"/>
              <a:t> </a:t>
            </a:r>
            <a:r>
              <a:rPr spc="25" dirty="0"/>
              <a:t>С</a:t>
            </a:r>
            <a:r>
              <a:rPr dirty="0"/>
              <a:t>анкц</a:t>
            </a:r>
            <a:r>
              <a:rPr spc="-10" dirty="0"/>
              <a:t>и</a:t>
            </a:r>
            <a:r>
              <a:rPr dirty="0"/>
              <a:t>и</a:t>
            </a:r>
            <a:r>
              <a:rPr spc="-35" dirty="0"/>
              <a:t> </a:t>
            </a:r>
            <a:r>
              <a:rPr dirty="0"/>
              <a:t>за</a:t>
            </a:r>
            <a:r>
              <a:rPr spc="-25" dirty="0"/>
              <a:t> </a:t>
            </a:r>
            <a:r>
              <a:rPr dirty="0"/>
              <a:t>необосно</a:t>
            </a:r>
            <a:r>
              <a:rPr spc="-20" dirty="0"/>
              <a:t>в</a:t>
            </a:r>
            <a:r>
              <a:rPr dirty="0"/>
              <a:t>ан</a:t>
            </a:r>
            <a:r>
              <a:rPr spc="-10" dirty="0"/>
              <a:t>н</a:t>
            </a:r>
            <a:r>
              <a:rPr dirty="0"/>
              <a:t>ое</a:t>
            </a:r>
            <a:r>
              <a:rPr spc="-55" dirty="0"/>
              <a:t> </a:t>
            </a:r>
            <a:r>
              <a:rPr dirty="0"/>
              <a:t>ис</a:t>
            </a:r>
            <a:r>
              <a:rPr spc="-10" dirty="0"/>
              <a:t>п</a:t>
            </a:r>
            <a:r>
              <a:rPr spc="-50" dirty="0"/>
              <a:t>о</a:t>
            </a:r>
            <a:r>
              <a:rPr dirty="0"/>
              <a:t>л</a:t>
            </a:r>
            <a:r>
              <a:rPr spc="-10" dirty="0"/>
              <a:t>ь</a:t>
            </a:r>
            <a:r>
              <a:rPr spc="-20" dirty="0"/>
              <a:t>з</a:t>
            </a:r>
            <a:r>
              <a:rPr dirty="0"/>
              <a:t>о</a:t>
            </a:r>
            <a:r>
              <a:rPr spc="-20" dirty="0"/>
              <a:t>в</a:t>
            </a:r>
            <a:r>
              <a:rPr dirty="0"/>
              <a:t>ан</a:t>
            </a:r>
            <a:r>
              <a:rPr spc="-10" dirty="0"/>
              <a:t>и</a:t>
            </a:r>
            <a:r>
              <a:rPr dirty="0"/>
              <a:t>е</a:t>
            </a:r>
            <a:r>
              <a:rPr spc="-55" dirty="0"/>
              <a:t> </a:t>
            </a:r>
            <a:r>
              <a:rPr spc="-30" dirty="0"/>
              <a:t>Т</a:t>
            </a:r>
            <a:r>
              <a:rPr dirty="0"/>
              <a:t>З</a:t>
            </a:r>
          </a:p>
        </p:txBody>
      </p:sp>
      <p:sp>
        <p:nvSpPr>
          <p:cNvPr id="3" name="object 3"/>
          <p:cNvSpPr txBox="1"/>
          <p:nvPr/>
        </p:nvSpPr>
        <p:spPr>
          <a:xfrm>
            <a:off x="113792" y="765960"/>
            <a:ext cx="8952865" cy="585470"/>
          </a:xfrm>
          <a:prstGeom prst="rect">
            <a:avLst/>
          </a:prstGeom>
        </p:spPr>
        <p:txBody>
          <a:bodyPr vert="horz" wrap="square" lIns="0" tIns="0" rIns="0" bIns="0" rtlCol="0">
            <a:spAutoFit/>
          </a:bodyPr>
          <a:lstStyle/>
          <a:p>
            <a:pPr marL="12700">
              <a:tabLst>
                <a:tab pos="565785" algn="l"/>
                <a:tab pos="2118995" algn="l"/>
                <a:tab pos="2405380" algn="l"/>
                <a:tab pos="3735704" algn="l"/>
                <a:tab pos="4813300" algn="l"/>
                <a:tab pos="5831840" algn="l"/>
                <a:tab pos="7341870" algn="l"/>
                <a:tab pos="7611745" algn="l"/>
                <a:tab pos="8804275" algn="l"/>
              </a:tabLst>
            </a:pPr>
            <a:r>
              <a:rPr sz="2000" dirty="0">
                <a:solidFill>
                  <a:prstClr val="black"/>
                </a:solidFill>
                <a:latin typeface="Arial"/>
                <a:cs typeface="Arial"/>
              </a:rPr>
              <a:t>4</a:t>
            </a:r>
            <a:r>
              <a:rPr sz="2000" spc="-10" dirty="0">
                <a:solidFill>
                  <a:prstClr val="black"/>
                </a:solidFill>
                <a:latin typeface="Arial"/>
                <a:cs typeface="Arial"/>
              </a:rPr>
              <a:t>.</a:t>
            </a:r>
            <a:r>
              <a:rPr sz="2000" dirty="0">
                <a:solidFill>
                  <a:prstClr val="black"/>
                </a:solidFill>
                <a:latin typeface="Arial"/>
                <a:cs typeface="Arial"/>
              </a:rPr>
              <a:t>1.	</a:t>
            </a:r>
            <a:r>
              <a:rPr sz="2000" b="1" dirty="0">
                <a:solidFill>
                  <a:prstClr val="black"/>
                </a:solidFill>
                <a:latin typeface="Arial"/>
                <a:cs typeface="Arial"/>
              </a:rPr>
              <a:t>В</a:t>
            </a:r>
            <a:r>
              <a:rPr sz="2000" b="1" spc="30" dirty="0">
                <a:solidFill>
                  <a:prstClr val="black"/>
                </a:solidFill>
                <a:latin typeface="Arial"/>
                <a:cs typeface="Arial"/>
              </a:rPr>
              <a:t>к</a:t>
            </a:r>
            <a:r>
              <a:rPr sz="2000" b="1" spc="-15" dirty="0">
                <a:solidFill>
                  <a:prstClr val="black"/>
                </a:solidFill>
                <a:latin typeface="Arial"/>
                <a:cs typeface="Arial"/>
              </a:rPr>
              <a:t>л</a:t>
            </a:r>
            <a:r>
              <a:rPr sz="2000" b="1" spc="-75" dirty="0">
                <a:solidFill>
                  <a:prstClr val="black"/>
                </a:solidFill>
                <a:latin typeface="Arial"/>
                <a:cs typeface="Arial"/>
              </a:rPr>
              <a:t>ю</a:t>
            </a:r>
            <a:r>
              <a:rPr sz="2000" b="1" dirty="0">
                <a:solidFill>
                  <a:prstClr val="black"/>
                </a:solidFill>
                <a:latin typeface="Arial"/>
                <a:cs typeface="Arial"/>
              </a:rPr>
              <a:t>ч</a:t>
            </a:r>
            <a:r>
              <a:rPr sz="2000" b="1" spc="-15" dirty="0">
                <a:solidFill>
                  <a:prstClr val="black"/>
                </a:solidFill>
                <a:latin typeface="Arial"/>
                <a:cs typeface="Arial"/>
              </a:rPr>
              <a:t>е</a:t>
            </a:r>
            <a:r>
              <a:rPr sz="2000" b="1" dirty="0">
                <a:solidFill>
                  <a:prstClr val="black"/>
                </a:solidFill>
                <a:latin typeface="Arial"/>
                <a:cs typeface="Arial"/>
              </a:rPr>
              <a:t>ние	в	оп</a:t>
            </a:r>
            <a:r>
              <a:rPr sz="2000" b="1" spc="-15" dirty="0">
                <a:solidFill>
                  <a:prstClr val="black"/>
                </a:solidFill>
                <a:latin typeface="Arial"/>
                <a:cs typeface="Arial"/>
              </a:rPr>
              <a:t>и</a:t>
            </a:r>
            <a:r>
              <a:rPr sz="2000" b="1" spc="10" dirty="0">
                <a:solidFill>
                  <a:prstClr val="black"/>
                </a:solidFill>
                <a:latin typeface="Arial"/>
                <a:cs typeface="Arial"/>
              </a:rPr>
              <a:t>с</a:t>
            </a:r>
            <a:r>
              <a:rPr sz="2000" b="1" dirty="0">
                <a:solidFill>
                  <a:prstClr val="black"/>
                </a:solidFill>
                <a:latin typeface="Arial"/>
                <a:cs typeface="Arial"/>
              </a:rPr>
              <a:t>ание	</a:t>
            </a:r>
            <a:r>
              <a:rPr sz="2000" dirty="0">
                <a:solidFill>
                  <a:prstClr val="black"/>
                </a:solidFill>
                <a:latin typeface="Arial"/>
                <a:cs typeface="Arial"/>
              </a:rPr>
              <a:t>о</a:t>
            </a:r>
            <a:r>
              <a:rPr sz="2000" spc="-75" dirty="0">
                <a:solidFill>
                  <a:prstClr val="black"/>
                </a:solidFill>
                <a:latin typeface="Arial"/>
                <a:cs typeface="Arial"/>
              </a:rPr>
              <a:t>б</a:t>
            </a:r>
            <a:r>
              <a:rPr sz="2000" dirty="0">
                <a:solidFill>
                  <a:prstClr val="black"/>
                </a:solidFill>
                <a:latin typeface="Arial"/>
                <a:cs typeface="Arial"/>
              </a:rPr>
              <a:t>ъе</a:t>
            </a:r>
            <a:r>
              <a:rPr sz="2000" spc="10" dirty="0">
                <a:solidFill>
                  <a:prstClr val="black"/>
                </a:solidFill>
                <a:latin typeface="Arial"/>
                <a:cs typeface="Arial"/>
              </a:rPr>
              <a:t>к</a:t>
            </a:r>
            <a:r>
              <a:rPr sz="2000" spc="-30" dirty="0">
                <a:solidFill>
                  <a:prstClr val="black"/>
                </a:solidFill>
                <a:latin typeface="Arial"/>
                <a:cs typeface="Arial"/>
              </a:rPr>
              <a:t>т</a:t>
            </a:r>
            <a:r>
              <a:rPr sz="2000" dirty="0">
                <a:solidFill>
                  <a:prstClr val="black"/>
                </a:solidFill>
                <a:latin typeface="Arial"/>
                <a:cs typeface="Arial"/>
              </a:rPr>
              <a:t>а	з</a:t>
            </a:r>
            <a:r>
              <a:rPr sz="2000" spc="-10" dirty="0">
                <a:solidFill>
                  <a:prstClr val="black"/>
                </a:solidFill>
                <a:latin typeface="Arial"/>
                <a:cs typeface="Arial"/>
              </a:rPr>
              <a:t>а</a:t>
            </a:r>
            <a:r>
              <a:rPr sz="2000" spc="20" dirty="0">
                <a:solidFill>
                  <a:prstClr val="black"/>
                </a:solidFill>
                <a:latin typeface="Arial"/>
                <a:cs typeface="Arial"/>
              </a:rPr>
              <a:t>к</a:t>
            </a:r>
            <a:r>
              <a:rPr sz="2000" spc="-10" dirty="0">
                <a:solidFill>
                  <a:prstClr val="black"/>
                </a:solidFill>
                <a:latin typeface="Arial"/>
                <a:cs typeface="Arial"/>
              </a:rPr>
              <a:t>уп</a:t>
            </a:r>
            <a:r>
              <a:rPr sz="2000" dirty="0">
                <a:solidFill>
                  <a:prstClr val="black"/>
                </a:solidFill>
                <a:latin typeface="Arial"/>
                <a:cs typeface="Arial"/>
              </a:rPr>
              <a:t>ки	</a:t>
            </a:r>
            <a:r>
              <a:rPr sz="2000" spc="-10" dirty="0">
                <a:solidFill>
                  <a:prstClr val="black"/>
                </a:solidFill>
                <a:latin typeface="Arial"/>
                <a:cs typeface="Arial"/>
              </a:rPr>
              <a:t>т</a:t>
            </a:r>
            <a:r>
              <a:rPr sz="2000" dirty="0">
                <a:solidFill>
                  <a:prstClr val="black"/>
                </a:solidFill>
                <a:latin typeface="Arial"/>
                <a:cs typeface="Arial"/>
              </a:rPr>
              <a:t>р</a:t>
            </a:r>
            <a:r>
              <a:rPr sz="2000" spc="-25" dirty="0">
                <a:solidFill>
                  <a:prstClr val="black"/>
                </a:solidFill>
                <a:latin typeface="Arial"/>
                <a:cs typeface="Arial"/>
              </a:rPr>
              <a:t>е</a:t>
            </a:r>
            <a:r>
              <a:rPr sz="2000" dirty="0">
                <a:solidFill>
                  <a:prstClr val="black"/>
                </a:solidFill>
                <a:latin typeface="Arial"/>
                <a:cs typeface="Arial"/>
              </a:rPr>
              <a:t>бо</a:t>
            </a:r>
            <a:r>
              <a:rPr sz="2000" spc="-20" dirty="0">
                <a:solidFill>
                  <a:prstClr val="black"/>
                </a:solidFill>
                <a:latin typeface="Arial"/>
                <a:cs typeface="Arial"/>
              </a:rPr>
              <a:t>в</a:t>
            </a:r>
            <a:r>
              <a:rPr sz="2000" spc="-15" dirty="0">
                <a:solidFill>
                  <a:prstClr val="black"/>
                </a:solidFill>
                <a:latin typeface="Arial"/>
                <a:cs typeface="Arial"/>
              </a:rPr>
              <a:t>а</a:t>
            </a:r>
            <a:r>
              <a:rPr sz="2000" dirty="0">
                <a:solidFill>
                  <a:prstClr val="black"/>
                </a:solidFill>
                <a:latin typeface="Arial"/>
                <a:cs typeface="Arial"/>
              </a:rPr>
              <a:t>н</a:t>
            </a:r>
            <a:r>
              <a:rPr sz="2000" spc="-10" dirty="0">
                <a:solidFill>
                  <a:prstClr val="black"/>
                </a:solidFill>
                <a:latin typeface="Arial"/>
                <a:cs typeface="Arial"/>
              </a:rPr>
              <a:t>и</a:t>
            </a:r>
            <a:r>
              <a:rPr sz="2000" dirty="0">
                <a:solidFill>
                  <a:prstClr val="black"/>
                </a:solidFill>
                <a:latin typeface="Arial"/>
                <a:cs typeface="Arial"/>
              </a:rPr>
              <a:t>й	и	</a:t>
            </a:r>
            <a:r>
              <a:rPr sz="2000" spc="-10" dirty="0">
                <a:solidFill>
                  <a:prstClr val="black"/>
                </a:solidFill>
                <a:latin typeface="Arial"/>
                <a:cs typeface="Arial"/>
              </a:rPr>
              <a:t>у</a:t>
            </a:r>
            <a:r>
              <a:rPr sz="2000" spc="40" dirty="0">
                <a:solidFill>
                  <a:prstClr val="black"/>
                </a:solidFill>
                <a:latin typeface="Arial"/>
                <a:cs typeface="Arial"/>
              </a:rPr>
              <a:t>к</a:t>
            </a:r>
            <a:r>
              <a:rPr sz="2000" spc="-25" dirty="0">
                <a:solidFill>
                  <a:prstClr val="black"/>
                </a:solidFill>
                <a:latin typeface="Arial"/>
                <a:cs typeface="Arial"/>
              </a:rPr>
              <a:t>а</a:t>
            </a:r>
            <a:r>
              <a:rPr sz="2000" spc="-10" dirty="0">
                <a:solidFill>
                  <a:prstClr val="black"/>
                </a:solidFill>
                <a:latin typeface="Arial"/>
                <a:cs typeface="Arial"/>
              </a:rPr>
              <a:t>з</a:t>
            </a:r>
            <a:r>
              <a:rPr sz="2000" dirty="0">
                <a:solidFill>
                  <a:prstClr val="black"/>
                </a:solidFill>
                <a:latin typeface="Arial"/>
                <a:cs typeface="Arial"/>
              </a:rPr>
              <a:t>ан</a:t>
            </a:r>
            <a:r>
              <a:rPr sz="2000" spc="-10" dirty="0">
                <a:solidFill>
                  <a:prstClr val="black"/>
                </a:solidFill>
                <a:latin typeface="Arial"/>
                <a:cs typeface="Arial"/>
              </a:rPr>
              <a:t>и</a:t>
            </a:r>
            <a:r>
              <a:rPr sz="2000" dirty="0">
                <a:solidFill>
                  <a:prstClr val="black"/>
                </a:solidFill>
                <a:latin typeface="Arial"/>
                <a:cs typeface="Arial"/>
              </a:rPr>
              <a:t>й	в</a:t>
            </a:r>
            <a:endParaRPr sz="2000">
              <a:solidFill>
                <a:prstClr val="black"/>
              </a:solidFill>
              <a:latin typeface="Arial"/>
              <a:cs typeface="Arial"/>
            </a:endParaRPr>
          </a:p>
          <a:p>
            <a:pPr marL="12700">
              <a:tabLst>
                <a:tab pos="1617345" algn="l"/>
                <a:tab pos="3156585" algn="l"/>
                <a:tab pos="4386580" algn="l"/>
                <a:tab pos="5478145" algn="l"/>
                <a:tab pos="7541895" algn="l"/>
              </a:tabLst>
            </a:pPr>
            <a:r>
              <a:rPr sz="2000" spc="-50" dirty="0">
                <a:solidFill>
                  <a:prstClr val="black"/>
                </a:solidFill>
                <a:latin typeface="Arial"/>
                <a:cs typeface="Arial"/>
              </a:rPr>
              <a:t>о</a:t>
            </a:r>
            <a:r>
              <a:rPr sz="2000" dirty="0">
                <a:solidFill>
                  <a:prstClr val="black"/>
                </a:solidFill>
                <a:latin typeface="Arial"/>
                <a:cs typeface="Arial"/>
              </a:rPr>
              <a:t>т</a:t>
            </a:r>
            <a:r>
              <a:rPr sz="2000" spc="-10" dirty="0">
                <a:solidFill>
                  <a:prstClr val="black"/>
                </a:solidFill>
                <a:latin typeface="Arial"/>
                <a:cs typeface="Arial"/>
              </a:rPr>
              <a:t>н</a:t>
            </a:r>
            <a:r>
              <a:rPr sz="2000" dirty="0">
                <a:solidFill>
                  <a:prstClr val="black"/>
                </a:solidFill>
                <a:latin typeface="Arial"/>
                <a:cs typeface="Arial"/>
              </a:rPr>
              <a:t>о</a:t>
            </a:r>
            <a:r>
              <a:rPr sz="2000" spc="-10" dirty="0">
                <a:solidFill>
                  <a:prstClr val="black"/>
                </a:solidFill>
                <a:latin typeface="Arial"/>
                <a:cs typeface="Arial"/>
              </a:rPr>
              <a:t>ш</a:t>
            </a:r>
            <a:r>
              <a:rPr sz="2000" dirty="0">
                <a:solidFill>
                  <a:prstClr val="black"/>
                </a:solidFill>
                <a:latin typeface="Arial"/>
                <a:cs typeface="Arial"/>
              </a:rPr>
              <a:t>ении	</a:t>
            </a:r>
            <a:r>
              <a:rPr sz="2000" b="1" spc="-60" dirty="0">
                <a:solidFill>
                  <a:prstClr val="black"/>
                </a:solidFill>
                <a:latin typeface="Arial"/>
                <a:cs typeface="Arial"/>
              </a:rPr>
              <a:t>т</a:t>
            </a:r>
            <a:r>
              <a:rPr sz="2000" b="1" dirty="0">
                <a:solidFill>
                  <a:prstClr val="black"/>
                </a:solidFill>
                <a:latin typeface="Arial"/>
                <a:cs typeface="Arial"/>
              </a:rPr>
              <a:t>о</a:t>
            </a:r>
            <a:r>
              <a:rPr sz="2000" b="1" spc="-20" dirty="0">
                <a:solidFill>
                  <a:prstClr val="black"/>
                </a:solidFill>
                <a:latin typeface="Arial"/>
                <a:cs typeface="Arial"/>
              </a:rPr>
              <a:t>в</a:t>
            </a:r>
            <a:r>
              <a:rPr sz="2000" b="1" dirty="0">
                <a:solidFill>
                  <a:prstClr val="black"/>
                </a:solidFill>
                <a:latin typeface="Arial"/>
                <a:cs typeface="Arial"/>
              </a:rPr>
              <a:t>арн</a:t>
            </a:r>
            <a:r>
              <a:rPr sz="2000" b="1" spc="5" dirty="0">
                <a:solidFill>
                  <a:prstClr val="black"/>
                </a:solidFill>
                <a:latin typeface="Arial"/>
                <a:cs typeface="Arial"/>
              </a:rPr>
              <a:t>ы</a:t>
            </a:r>
            <a:r>
              <a:rPr sz="2000" b="1" dirty="0">
                <a:solidFill>
                  <a:prstClr val="black"/>
                </a:solidFill>
                <a:latin typeface="Arial"/>
                <a:cs typeface="Arial"/>
              </a:rPr>
              <a:t>х	зна</a:t>
            </a:r>
            <a:r>
              <a:rPr sz="2000" b="1" spc="-15" dirty="0">
                <a:solidFill>
                  <a:prstClr val="black"/>
                </a:solidFill>
                <a:latin typeface="Arial"/>
                <a:cs typeface="Arial"/>
              </a:rPr>
              <a:t>ко</a:t>
            </a:r>
            <a:r>
              <a:rPr sz="2000" b="1" spc="5" dirty="0">
                <a:solidFill>
                  <a:prstClr val="black"/>
                </a:solidFill>
                <a:latin typeface="Arial"/>
                <a:cs typeface="Arial"/>
              </a:rPr>
              <a:t>в</a:t>
            </a:r>
            <a:r>
              <a:rPr sz="2000" dirty="0">
                <a:solidFill>
                  <a:prstClr val="black"/>
                </a:solidFill>
                <a:latin typeface="Arial"/>
                <a:cs typeface="Arial"/>
              </a:rPr>
              <a:t>,	з</a:t>
            </a:r>
            <a:r>
              <a:rPr sz="2000" spc="-15" dirty="0">
                <a:solidFill>
                  <a:prstClr val="black"/>
                </a:solidFill>
                <a:latin typeface="Arial"/>
                <a:cs typeface="Arial"/>
              </a:rPr>
              <a:t>н</a:t>
            </a:r>
            <a:r>
              <a:rPr sz="2000" dirty="0">
                <a:solidFill>
                  <a:prstClr val="black"/>
                </a:solidFill>
                <a:latin typeface="Arial"/>
                <a:cs typeface="Arial"/>
              </a:rPr>
              <a:t>а</a:t>
            </a:r>
            <a:r>
              <a:rPr sz="2000" spc="20" dirty="0">
                <a:solidFill>
                  <a:prstClr val="black"/>
                </a:solidFill>
                <a:latin typeface="Arial"/>
                <a:cs typeface="Arial"/>
              </a:rPr>
              <a:t>к</a:t>
            </a:r>
            <a:r>
              <a:rPr sz="2000" spc="-10" dirty="0">
                <a:solidFill>
                  <a:prstClr val="black"/>
                </a:solidFill>
                <a:latin typeface="Arial"/>
                <a:cs typeface="Arial"/>
              </a:rPr>
              <a:t>о</a:t>
            </a:r>
            <a:r>
              <a:rPr sz="2000" dirty="0">
                <a:solidFill>
                  <a:prstClr val="black"/>
                </a:solidFill>
                <a:latin typeface="Arial"/>
                <a:cs typeface="Arial"/>
              </a:rPr>
              <a:t>в	о</a:t>
            </a:r>
            <a:r>
              <a:rPr sz="2000" spc="-30" dirty="0">
                <a:solidFill>
                  <a:prstClr val="black"/>
                </a:solidFill>
                <a:latin typeface="Arial"/>
                <a:cs typeface="Arial"/>
              </a:rPr>
              <a:t>б</a:t>
            </a:r>
            <a:r>
              <a:rPr sz="2000" dirty="0">
                <a:solidFill>
                  <a:prstClr val="black"/>
                </a:solidFill>
                <a:latin typeface="Arial"/>
                <a:cs typeface="Arial"/>
              </a:rPr>
              <a:t>с</a:t>
            </a:r>
            <a:r>
              <a:rPr sz="2000" spc="-10" dirty="0">
                <a:solidFill>
                  <a:prstClr val="black"/>
                </a:solidFill>
                <a:latin typeface="Arial"/>
                <a:cs typeface="Arial"/>
              </a:rPr>
              <a:t>л</a:t>
            </a:r>
            <a:r>
              <a:rPr sz="2000" spc="15" dirty="0">
                <a:solidFill>
                  <a:prstClr val="black"/>
                </a:solidFill>
                <a:latin typeface="Arial"/>
                <a:cs typeface="Arial"/>
              </a:rPr>
              <a:t>у</a:t>
            </a:r>
            <a:r>
              <a:rPr sz="2000" dirty="0">
                <a:solidFill>
                  <a:prstClr val="black"/>
                </a:solidFill>
                <a:latin typeface="Arial"/>
                <a:cs typeface="Arial"/>
              </a:rPr>
              <a:t>жи</a:t>
            </a:r>
            <a:r>
              <a:rPr sz="2000" spc="-20" dirty="0">
                <a:solidFill>
                  <a:prstClr val="black"/>
                </a:solidFill>
                <a:latin typeface="Arial"/>
                <a:cs typeface="Arial"/>
              </a:rPr>
              <a:t>в</a:t>
            </a:r>
            <a:r>
              <a:rPr sz="2000" spc="-10" dirty="0">
                <a:solidFill>
                  <a:prstClr val="black"/>
                </a:solidFill>
                <a:latin typeface="Arial"/>
                <a:cs typeface="Arial"/>
              </a:rPr>
              <a:t>а</a:t>
            </a:r>
            <a:r>
              <a:rPr sz="2000" dirty="0">
                <a:solidFill>
                  <a:prstClr val="black"/>
                </a:solidFill>
                <a:latin typeface="Arial"/>
                <a:cs typeface="Arial"/>
              </a:rPr>
              <a:t>н</a:t>
            </a:r>
            <a:r>
              <a:rPr sz="2000" spc="-10" dirty="0">
                <a:solidFill>
                  <a:prstClr val="black"/>
                </a:solidFill>
                <a:latin typeface="Arial"/>
                <a:cs typeface="Arial"/>
              </a:rPr>
              <a:t>ия</a:t>
            </a:r>
            <a:r>
              <a:rPr sz="2000" dirty="0">
                <a:solidFill>
                  <a:prstClr val="black"/>
                </a:solidFill>
                <a:latin typeface="Arial"/>
                <a:cs typeface="Arial"/>
              </a:rPr>
              <a:t>,	ф</a:t>
            </a:r>
            <a:r>
              <a:rPr sz="2000" spc="-10" dirty="0">
                <a:solidFill>
                  <a:prstClr val="black"/>
                </a:solidFill>
                <a:latin typeface="Arial"/>
                <a:cs typeface="Arial"/>
              </a:rPr>
              <a:t>и</a:t>
            </a:r>
            <a:r>
              <a:rPr sz="2000" dirty="0">
                <a:solidFill>
                  <a:prstClr val="black"/>
                </a:solidFill>
                <a:latin typeface="Arial"/>
                <a:cs typeface="Arial"/>
              </a:rPr>
              <a:t>рме</a:t>
            </a:r>
            <a:r>
              <a:rPr sz="2000" spc="-10" dirty="0">
                <a:solidFill>
                  <a:prstClr val="black"/>
                </a:solidFill>
                <a:latin typeface="Arial"/>
                <a:cs typeface="Arial"/>
              </a:rPr>
              <a:t>н</a:t>
            </a:r>
            <a:r>
              <a:rPr sz="2000" spc="-15" dirty="0">
                <a:solidFill>
                  <a:prstClr val="black"/>
                </a:solidFill>
                <a:latin typeface="Arial"/>
                <a:cs typeface="Arial"/>
              </a:rPr>
              <a:t>н</a:t>
            </a:r>
            <a:r>
              <a:rPr sz="2000" dirty="0">
                <a:solidFill>
                  <a:prstClr val="black"/>
                </a:solidFill>
                <a:latin typeface="Arial"/>
                <a:cs typeface="Arial"/>
              </a:rPr>
              <a:t>ых</a:t>
            </a:r>
            <a:endParaRPr sz="2000">
              <a:solidFill>
                <a:prstClr val="black"/>
              </a:solidFill>
              <a:latin typeface="Arial"/>
              <a:cs typeface="Arial"/>
            </a:endParaRPr>
          </a:p>
        </p:txBody>
      </p:sp>
      <p:sp>
        <p:nvSpPr>
          <p:cNvPr id="4" name="object 4"/>
          <p:cNvSpPr txBox="1"/>
          <p:nvPr/>
        </p:nvSpPr>
        <p:spPr>
          <a:xfrm>
            <a:off x="113792" y="1375807"/>
            <a:ext cx="1812289" cy="584835"/>
          </a:xfrm>
          <a:prstGeom prst="rect">
            <a:avLst/>
          </a:prstGeom>
        </p:spPr>
        <p:txBody>
          <a:bodyPr vert="horz" wrap="square" lIns="0" tIns="0" rIns="0" bIns="0" rtlCol="0">
            <a:spAutoFit/>
          </a:bodyPr>
          <a:lstStyle/>
          <a:p>
            <a:pPr marL="12700" marR="5080"/>
            <a:r>
              <a:rPr sz="2000" dirty="0">
                <a:solidFill>
                  <a:prstClr val="black"/>
                </a:solidFill>
                <a:latin typeface="Arial"/>
                <a:cs typeface="Arial"/>
              </a:rPr>
              <a:t>наи</a:t>
            </a:r>
            <a:r>
              <a:rPr sz="2000" spc="-20" dirty="0">
                <a:solidFill>
                  <a:prstClr val="black"/>
                </a:solidFill>
                <a:latin typeface="Arial"/>
                <a:cs typeface="Arial"/>
              </a:rPr>
              <a:t>м</a:t>
            </a:r>
            <a:r>
              <a:rPr sz="2000" dirty="0">
                <a:solidFill>
                  <a:prstClr val="black"/>
                </a:solidFill>
                <a:latin typeface="Arial"/>
                <a:cs typeface="Arial"/>
              </a:rPr>
              <a:t>ен</a:t>
            </a:r>
            <a:r>
              <a:rPr sz="2000" spc="-10" dirty="0">
                <a:solidFill>
                  <a:prstClr val="black"/>
                </a:solidFill>
                <a:latin typeface="Arial"/>
                <a:cs typeface="Arial"/>
              </a:rPr>
              <a:t>о</a:t>
            </a:r>
            <a:r>
              <a:rPr sz="2000" spc="-20" dirty="0">
                <a:solidFill>
                  <a:prstClr val="black"/>
                </a:solidFill>
                <a:latin typeface="Arial"/>
                <a:cs typeface="Arial"/>
              </a:rPr>
              <a:t>в</a:t>
            </a:r>
            <a:r>
              <a:rPr sz="2000" dirty="0">
                <a:solidFill>
                  <a:prstClr val="black"/>
                </a:solidFill>
                <a:latin typeface="Arial"/>
                <a:cs typeface="Arial"/>
              </a:rPr>
              <a:t>а</a:t>
            </a:r>
            <a:r>
              <a:rPr sz="2000" spc="-15" dirty="0">
                <a:solidFill>
                  <a:prstClr val="black"/>
                </a:solidFill>
                <a:latin typeface="Arial"/>
                <a:cs typeface="Arial"/>
              </a:rPr>
              <a:t>н</a:t>
            </a:r>
            <a:r>
              <a:rPr sz="2000" dirty="0">
                <a:solidFill>
                  <a:prstClr val="black"/>
                </a:solidFill>
                <a:latin typeface="Arial"/>
                <a:cs typeface="Arial"/>
              </a:rPr>
              <a:t>и</a:t>
            </a:r>
            <a:r>
              <a:rPr sz="2000" spc="-10" dirty="0">
                <a:solidFill>
                  <a:prstClr val="black"/>
                </a:solidFill>
                <a:latin typeface="Arial"/>
                <a:cs typeface="Arial"/>
              </a:rPr>
              <a:t>й</a:t>
            </a:r>
            <a:r>
              <a:rPr sz="2000" dirty="0">
                <a:solidFill>
                  <a:prstClr val="black"/>
                </a:solidFill>
                <a:latin typeface="Arial"/>
                <a:cs typeface="Arial"/>
              </a:rPr>
              <a:t>, наи</a:t>
            </a:r>
            <a:r>
              <a:rPr sz="2000" spc="-20" dirty="0">
                <a:solidFill>
                  <a:prstClr val="black"/>
                </a:solidFill>
                <a:latin typeface="Arial"/>
                <a:cs typeface="Arial"/>
              </a:rPr>
              <a:t>м</a:t>
            </a:r>
            <a:r>
              <a:rPr sz="2000" dirty="0">
                <a:solidFill>
                  <a:prstClr val="black"/>
                </a:solidFill>
                <a:latin typeface="Arial"/>
                <a:cs typeface="Arial"/>
              </a:rPr>
              <a:t>ен</a:t>
            </a:r>
            <a:r>
              <a:rPr sz="2000" spc="-10" dirty="0">
                <a:solidFill>
                  <a:prstClr val="black"/>
                </a:solidFill>
                <a:latin typeface="Arial"/>
                <a:cs typeface="Arial"/>
              </a:rPr>
              <a:t>о</a:t>
            </a:r>
            <a:r>
              <a:rPr sz="2000" spc="-20" dirty="0">
                <a:solidFill>
                  <a:prstClr val="black"/>
                </a:solidFill>
                <a:latin typeface="Arial"/>
                <a:cs typeface="Arial"/>
              </a:rPr>
              <a:t>в</a:t>
            </a:r>
            <a:r>
              <a:rPr sz="2000" dirty="0">
                <a:solidFill>
                  <a:prstClr val="black"/>
                </a:solidFill>
                <a:latin typeface="Arial"/>
                <a:cs typeface="Arial"/>
              </a:rPr>
              <a:t>а</a:t>
            </a:r>
            <a:r>
              <a:rPr sz="2000" spc="-15" dirty="0">
                <a:solidFill>
                  <a:prstClr val="black"/>
                </a:solidFill>
                <a:latin typeface="Arial"/>
                <a:cs typeface="Arial"/>
              </a:rPr>
              <a:t>н</a:t>
            </a:r>
            <a:r>
              <a:rPr sz="2000" dirty="0">
                <a:solidFill>
                  <a:prstClr val="black"/>
                </a:solidFill>
                <a:latin typeface="Arial"/>
                <a:cs typeface="Arial"/>
              </a:rPr>
              <a:t>ия</a:t>
            </a:r>
            <a:endParaRPr sz="2000">
              <a:solidFill>
                <a:prstClr val="black"/>
              </a:solidFill>
              <a:latin typeface="Arial"/>
              <a:cs typeface="Arial"/>
            </a:endParaRPr>
          </a:p>
        </p:txBody>
      </p:sp>
      <p:sp>
        <p:nvSpPr>
          <p:cNvPr id="5" name="object 5"/>
          <p:cNvSpPr txBox="1"/>
          <p:nvPr/>
        </p:nvSpPr>
        <p:spPr>
          <a:xfrm>
            <a:off x="2054098" y="1375807"/>
            <a:ext cx="7012305" cy="584835"/>
          </a:xfrm>
          <a:prstGeom prst="rect">
            <a:avLst/>
          </a:prstGeom>
        </p:spPr>
        <p:txBody>
          <a:bodyPr vert="horz" wrap="square" lIns="0" tIns="0" rIns="0" bIns="0" rtlCol="0">
            <a:spAutoFit/>
          </a:bodyPr>
          <a:lstStyle/>
          <a:p>
            <a:pPr marL="131445" marR="5080" indent="-119380">
              <a:tabLst>
                <a:tab pos="1175385" algn="l"/>
                <a:tab pos="1292225" algn="l"/>
                <a:tab pos="2568575" algn="l"/>
                <a:tab pos="3351529" algn="l"/>
                <a:tab pos="3815079" algn="l"/>
                <a:tab pos="4508500" algn="l"/>
                <a:tab pos="5285740" algn="l"/>
                <a:tab pos="5825490" algn="l"/>
              </a:tabLst>
            </a:pPr>
            <a:r>
              <a:rPr sz="2000" spc="-10" dirty="0">
                <a:solidFill>
                  <a:prstClr val="black"/>
                </a:solidFill>
                <a:latin typeface="Arial"/>
                <a:cs typeface="Arial"/>
              </a:rPr>
              <a:t>п</a:t>
            </a:r>
            <a:r>
              <a:rPr sz="2000" spc="-50" dirty="0">
                <a:solidFill>
                  <a:prstClr val="black"/>
                </a:solidFill>
                <a:latin typeface="Arial"/>
                <a:cs typeface="Arial"/>
              </a:rPr>
              <a:t>а</a:t>
            </a:r>
            <a:r>
              <a:rPr sz="2000" spc="-30" dirty="0">
                <a:solidFill>
                  <a:prstClr val="black"/>
                </a:solidFill>
                <a:latin typeface="Arial"/>
                <a:cs typeface="Arial"/>
              </a:rPr>
              <a:t>т</a:t>
            </a:r>
            <a:r>
              <a:rPr sz="2000" dirty="0">
                <a:solidFill>
                  <a:prstClr val="black"/>
                </a:solidFill>
                <a:latin typeface="Arial"/>
                <a:cs typeface="Arial"/>
              </a:rPr>
              <a:t>ен</a:t>
            </a:r>
            <a:r>
              <a:rPr sz="2000" spc="-30" dirty="0">
                <a:solidFill>
                  <a:prstClr val="black"/>
                </a:solidFill>
                <a:latin typeface="Arial"/>
                <a:cs typeface="Arial"/>
              </a:rPr>
              <a:t>т</a:t>
            </a:r>
            <a:r>
              <a:rPr sz="2000" spc="-10" dirty="0">
                <a:solidFill>
                  <a:prstClr val="black"/>
                </a:solidFill>
                <a:latin typeface="Arial"/>
                <a:cs typeface="Arial"/>
              </a:rPr>
              <a:t>о</a:t>
            </a:r>
            <a:r>
              <a:rPr sz="2000" dirty="0">
                <a:solidFill>
                  <a:prstClr val="black"/>
                </a:solidFill>
                <a:latin typeface="Arial"/>
                <a:cs typeface="Arial"/>
              </a:rPr>
              <a:t>в,		</a:t>
            </a:r>
            <a:r>
              <a:rPr sz="2000" spc="-10" dirty="0">
                <a:solidFill>
                  <a:prstClr val="black"/>
                </a:solidFill>
                <a:latin typeface="Arial"/>
                <a:cs typeface="Arial"/>
              </a:rPr>
              <a:t>п</a:t>
            </a:r>
            <a:r>
              <a:rPr sz="2000" spc="-50" dirty="0">
                <a:solidFill>
                  <a:prstClr val="black"/>
                </a:solidFill>
                <a:latin typeface="Arial"/>
                <a:cs typeface="Arial"/>
              </a:rPr>
              <a:t>о</a:t>
            </a:r>
            <a:r>
              <a:rPr sz="2000" dirty="0">
                <a:solidFill>
                  <a:prstClr val="black"/>
                </a:solidFill>
                <a:latin typeface="Arial"/>
                <a:cs typeface="Arial"/>
              </a:rPr>
              <a:t>л</a:t>
            </a:r>
            <a:r>
              <a:rPr sz="2000" spc="-50" dirty="0">
                <a:solidFill>
                  <a:prstClr val="black"/>
                </a:solidFill>
                <a:latin typeface="Arial"/>
                <a:cs typeface="Arial"/>
              </a:rPr>
              <a:t>е</a:t>
            </a:r>
            <a:r>
              <a:rPr sz="2000" dirty="0">
                <a:solidFill>
                  <a:prstClr val="black"/>
                </a:solidFill>
                <a:latin typeface="Arial"/>
                <a:cs typeface="Arial"/>
              </a:rPr>
              <a:t>з</a:t>
            </a:r>
            <a:r>
              <a:rPr sz="2000" spc="-15" dirty="0">
                <a:solidFill>
                  <a:prstClr val="black"/>
                </a:solidFill>
                <a:latin typeface="Arial"/>
                <a:cs typeface="Arial"/>
              </a:rPr>
              <a:t>н</a:t>
            </a:r>
            <a:r>
              <a:rPr sz="2000" dirty="0">
                <a:solidFill>
                  <a:prstClr val="black"/>
                </a:solidFill>
                <a:latin typeface="Arial"/>
                <a:cs typeface="Arial"/>
              </a:rPr>
              <a:t>ых	м</a:t>
            </a:r>
            <a:r>
              <a:rPr sz="2000" spc="-45" dirty="0">
                <a:solidFill>
                  <a:prstClr val="black"/>
                </a:solidFill>
                <a:latin typeface="Arial"/>
                <a:cs typeface="Arial"/>
              </a:rPr>
              <a:t>о</a:t>
            </a:r>
            <a:r>
              <a:rPr sz="2000" dirty="0">
                <a:solidFill>
                  <a:prstClr val="black"/>
                </a:solidFill>
                <a:latin typeface="Arial"/>
                <a:cs typeface="Arial"/>
              </a:rPr>
              <a:t>д</a:t>
            </a:r>
            <a:r>
              <a:rPr sz="2000" spc="-75" dirty="0">
                <a:solidFill>
                  <a:prstClr val="black"/>
                </a:solidFill>
                <a:latin typeface="Arial"/>
                <a:cs typeface="Arial"/>
              </a:rPr>
              <a:t>е</a:t>
            </a:r>
            <a:r>
              <a:rPr sz="2000" dirty="0">
                <a:solidFill>
                  <a:prstClr val="black"/>
                </a:solidFill>
                <a:latin typeface="Arial"/>
                <a:cs typeface="Arial"/>
              </a:rPr>
              <a:t>ле</a:t>
            </a:r>
            <a:r>
              <a:rPr sz="2000" spc="-10" dirty="0">
                <a:solidFill>
                  <a:prstClr val="black"/>
                </a:solidFill>
                <a:latin typeface="Arial"/>
                <a:cs typeface="Arial"/>
              </a:rPr>
              <a:t>й</a:t>
            </a:r>
            <a:r>
              <a:rPr sz="2000" dirty="0">
                <a:solidFill>
                  <a:prstClr val="black"/>
                </a:solidFill>
                <a:latin typeface="Arial"/>
                <a:cs typeface="Arial"/>
              </a:rPr>
              <a:t>,	</a:t>
            </a:r>
            <a:r>
              <a:rPr sz="2000" spc="-20" dirty="0">
                <a:solidFill>
                  <a:prstClr val="black"/>
                </a:solidFill>
                <a:latin typeface="Arial"/>
                <a:cs typeface="Arial"/>
              </a:rPr>
              <a:t>п</a:t>
            </a:r>
            <a:r>
              <a:rPr sz="2000" dirty="0">
                <a:solidFill>
                  <a:prstClr val="black"/>
                </a:solidFill>
                <a:latin typeface="Arial"/>
                <a:cs typeface="Arial"/>
              </a:rPr>
              <a:t>ром</a:t>
            </a:r>
            <a:r>
              <a:rPr sz="2000" spc="-10" dirty="0">
                <a:solidFill>
                  <a:prstClr val="black"/>
                </a:solidFill>
                <a:latin typeface="Arial"/>
                <a:cs typeface="Arial"/>
              </a:rPr>
              <a:t>ы</a:t>
            </a:r>
            <a:r>
              <a:rPr sz="2000" dirty="0">
                <a:solidFill>
                  <a:prstClr val="black"/>
                </a:solidFill>
                <a:latin typeface="Arial"/>
                <a:cs typeface="Arial"/>
              </a:rPr>
              <a:t>шл</a:t>
            </a:r>
            <a:r>
              <a:rPr sz="2000" spc="-15" dirty="0">
                <a:solidFill>
                  <a:prstClr val="black"/>
                </a:solidFill>
                <a:latin typeface="Arial"/>
                <a:cs typeface="Arial"/>
              </a:rPr>
              <a:t>е</a:t>
            </a:r>
            <a:r>
              <a:rPr sz="2000" dirty="0">
                <a:solidFill>
                  <a:prstClr val="black"/>
                </a:solidFill>
                <a:latin typeface="Arial"/>
                <a:cs typeface="Arial"/>
              </a:rPr>
              <a:t>н</a:t>
            </a:r>
            <a:r>
              <a:rPr sz="2000" spc="-20" dirty="0">
                <a:solidFill>
                  <a:prstClr val="black"/>
                </a:solidFill>
                <a:latin typeface="Arial"/>
                <a:cs typeface="Arial"/>
              </a:rPr>
              <a:t>н</a:t>
            </a:r>
            <a:r>
              <a:rPr sz="2000" dirty="0">
                <a:solidFill>
                  <a:prstClr val="black"/>
                </a:solidFill>
                <a:latin typeface="Arial"/>
                <a:cs typeface="Arial"/>
              </a:rPr>
              <a:t>ых	об</a:t>
            </a:r>
            <a:r>
              <a:rPr sz="2000" spc="5" dirty="0">
                <a:solidFill>
                  <a:prstClr val="black"/>
                </a:solidFill>
                <a:latin typeface="Arial"/>
                <a:cs typeface="Arial"/>
              </a:rPr>
              <a:t>р</a:t>
            </a:r>
            <a:r>
              <a:rPr sz="2000" spc="-35" dirty="0">
                <a:solidFill>
                  <a:prstClr val="black"/>
                </a:solidFill>
                <a:latin typeface="Arial"/>
                <a:cs typeface="Arial"/>
              </a:rPr>
              <a:t>а</a:t>
            </a:r>
            <a:r>
              <a:rPr sz="2000" dirty="0">
                <a:solidFill>
                  <a:prstClr val="black"/>
                </a:solidFill>
                <a:latin typeface="Arial"/>
                <a:cs typeface="Arial"/>
              </a:rPr>
              <a:t>з</a:t>
            </a:r>
            <a:r>
              <a:rPr sz="2000" spc="-20" dirty="0">
                <a:solidFill>
                  <a:prstClr val="black"/>
                </a:solidFill>
                <a:latin typeface="Arial"/>
                <a:cs typeface="Arial"/>
              </a:rPr>
              <a:t>ц</a:t>
            </a:r>
            <a:r>
              <a:rPr sz="2000" spc="-10" dirty="0">
                <a:solidFill>
                  <a:prstClr val="black"/>
                </a:solidFill>
                <a:latin typeface="Arial"/>
                <a:cs typeface="Arial"/>
              </a:rPr>
              <a:t>о</a:t>
            </a:r>
            <a:r>
              <a:rPr sz="2000" dirty="0">
                <a:solidFill>
                  <a:prstClr val="black"/>
                </a:solidFill>
                <a:latin typeface="Arial"/>
                <a:cs typeface="Arial"/>
              </a:rPr>
              <a:t>в, ме</a:t>
            </a:r>
            <a:r>
              <a:rPr sz="2000" spc="5" dirty="0">
                <a:solidFill>
                  <a:prstClr val="black"/>
                </a:solidFill>
                <a:latin typeface="Arial"/>
                <a:cs typeface="Arial"/>
              </a:rPr>
              <a:t>с</a:t>
            </a:r>
            <a:r>
              <a:rPr sz="2000" spc="-45" dirty="0">
                <a:solidFill>
                  <a:prstClr val="black"/>
                </a:solidFill>
                <a:latin typeface="Arial"/>
                <a:cs typeface="Arial"/>
              </a:rPr>
              <a:t>т</a:t>
            </a:r>
            <a:r>
              <a:rPr sz="2000" dirty="0">
                <a:solidFill>
                  <a:prstClr val="black"/>
                </a:solidFill>
                <a:latin typeface="Arial"/>
                <a:cs typeface="Arial"/>
              </a:rPr>
              <a:t>а	</a:t>
            </a:r>
            <a:r>
              <a:rPr sz="2000" spc="-10" dirty="0">
                <a:solidFill>
                  <a:prstClr val="black"/>
                </a:solidFill>
                <a:latin typeface="Arial"/>
                <a:cs typeface="Arial"/>
              </a:rPr>
              <a:t>п</a:t>
            </a:r>
            <a:r>
              <a:rPr sz="2000" dirty="0">
                <a:solidFill>
                  <a:prstClr val="black"/>
                </a:solidFill>
                <a:latin typeface="Arial"/>
                <a:cs typeface="Arial"/>
              </a:rPr>
              <a:t>роис</a:t>
            </a:r>
            <a:r>
              <a:rPr sz="2000" spc="-25" dirty="0">
                <a:solidFill>
                  <a:prstClr val="black"/>
                </a:solidFill>
                <a:latin typeface="Arial"/>
                <a:cs typeface="Arial"/>
              </a:rPr>
              <a:t>х</a:t>
            </a:r>
            <a:r>
              <a:rPr sz="2000" spc="-35" dirty="0">
                <a:solidFill>
                  <a:prstClr val="black"/>
                </a:solidFill>
                <a:latin typeface="Arial"/>
                <a:cs typeface="Arial"/>
              </a:rPr>
              <a:t>о</a:t>
            </a:r>
            <a:r>
              <a:rPr sz="2000" spc="-10" dirty="0">
                <a:solidFill>
                  <a:prstClr val="black"/>
                </a:solidFill>
                <a:latin typeface="Arial"/>
                <a:cs typeface="Arial"/>
              </a:rPr>
              <a:t>ж</a:t>
            </a:r>
            <a:r>
              <a:rPr sz="2000" dirty="0">
                <a:solidFill>
                  <a:prstClr val="black"/>
                </a:solidFill>
                <a:latin typeface="Arial"/>
                <a:cs typeface="Arial"/>
              </a:rPr>
              <a:t>ден</a:t>
            </a:r>
            <a:r>
              <a:rPr sz="2000" spc="-10" dirty="0">
                <a:solidFill>
                  <a:prstClr val="black"/>
                </a:solidFill>
                <a:latin typeface="Arial"/>
                <a:cs typeface="Arial"/>
              </a:rPr>
              <a:t>и</a:t>
            </a:r>
            <a:r>
              <a:rPr sz="2000" dirty="0">
                <a:solidFill>
                  <a:prstClr val="black"/>
                </a:solidFill>
                <a:latin typeface="Arial"/>
                <a:cs typeface="Arial"/>
              </a:rPr>
              <a:t>я	</a:t>
            </a:r>
            <a:r>
              <a:rPr sz="2000" spc="-30" dirty="0">
                <a:solidFill>
                  <a:prstClr val="black"/>
                </a:solidFill>
                <a:latin typeface="Arial"/>
                <a:cs typeface="Arial"/>
              </a:rPr>
              <a:t>т</a:t>
            </a:r>
            <a:r>
              <a:rPr sz="2000" dirty="0">
                <a:solidFill>
                  <a:prstClr val="black"/>
                </a:solidFill>
                <a:latin typeface="Arial"/>
                <a:cs typeface="Arial"/>
              </a:rPr>
              <a:t>о</a:t>
            </a:r>
            <a:r>
              <a:rPr sz="2000" spc="-30" dirty="0">
                <a:solidFill>
                  <a:prstClr val="black"/>
                </a:solidFill>
                <a:latin typeface="Arial"/>
                <a:cs typeface="Arial"/>
              </a:rPr>
              <a:t>в</a:t>
            </a:r>
            <a:r>
              <a:rPr sz="2000" dirty="0">
                <a:solidFill>
                  <a:prstClr val="black"/>
                </a:solidFill>
                <a:latin typeface="Arial"/>
                <a:cs typeface="Arial"/>
              </a:rPr>
              <a:t>ара	</a:t>
            </a:r>
            <a:r>
              <a:rPr sz="2000" spc="-5" dirty="0">
                <a:solidFill>
                  <a:prstClr val="black"/>
                </a:solidFill>
                <a:latin typeface="Arial"/>
                <a:cs typeface="Arial"/>
              </a:rPr>
              <a:t>ил</a:t>
            </a:r>
            <a:r>
              <a:rPr sz="2000" dirty="0">
                <a:solidFill>
                  <a:prstClr val="black"/>
                </a:solidFill>
                <a:latin typeface="Arial"/>
                <a:cs typeface="Arial"/>
              </a:rPr>
              <a:t>и	наи</a:t>
            </a:r>
            <a:r>
              <a:rPr sz="2000" spc="-20" dirty="0">
                <a:solidFill>
                  <a:prstClr val="black"/>
                </a:solidFill>
                <a:latin typeface="Arial"/>
                <a:cs typeface="Arial"/>
              </a:rPr>
              <a:t>м</a:t>
            </a:r>
            <a:r>
              <a:rPr sz="2000" dirty="0">
                <a:solidFill>
                  <a:prstClr val="black"/>
                </a:solidFill>
                <a:latin typeface="Arial"/>
                <a:cs typeface="Arial"/>
              </a:rPr>
              <a:t>ен</a:t>
            </a:r>
            <a:r>
              <a:rPr sz="2000" spc="-10" dirty="0">
                <a:solidFill>
                  <a:prstClr val="black"/>
                </a:solidFill>
                <a:latin typeface="Arial"/>
                <a:cs typeface="Arial"/>
              </a:rPr>
              <a:t>о</a:t>
            </a:r>
            <a:r>
              <a:rPr sz="2000" spc="-20" dirty="0">
                <a:solidFill>
                  <a:prstClr val="black"/>
                </a:solidFill>
                <a:latin typeface="Arial"/>
                <a:cs typeface="Arial"/>
              </a:rPr>
              <a:t>в</a:t>
            </a:r>
            <a:r>
              <a:rPr sz="2000" dirty="0">
                <a:solidFill>
                  <a:prstClr val="black"/>
                </a:solidFill>
                <a:latin typeface="Arial"/>
                <a:cs typeface="Arial"/>
              </a:rPr>
              <a:t>а</a:t>
            </a:r>
            <a:r>
              <a:rPr sz="2000" spc="-15" dirty="0">
                <a:solidFill>
                  <a:prstClr val="black"/>
                </a:solidFill>
                <a:latin typeface="Arial"/>
                <a:cs typeface="Arial"/>
              </a:rPr>
              <a:t>н</a:t>
            </a:r>
            <a:r>
              <a:rPr sz="2000" dirty="0">
                <a:solidFill>
                  <a:prstClr val="black"/>
                </a:solidFill>
                <a:latin typeface="Arial"/>
                <a:cs typeface="Arial"/>
              </a:rPr>
              <a:t>ия</a:t>
            </a:r>
            <a:endParaRPr sz="2000">
              <a:solidFill>
                <a:prstClr val="black"/>
              </a:solidFill>
              <a:latin typeface="Arial"/>
              <a:cs typeface="Arial"/>
            </a:endParaRPr>
          </a:p>
        </p:txBody>
      </p:sp>
      <p:sp>
        <p:nvSpPr>
          <p:cNvPr id="6" name="object 6"/>
          <p:cNvSpPr txBox="1"/>
          <p:nvPr/>
        </p:nvSpPr>
        <p:spPr>
          <a:xfrm>
            <a:off x="113792" y="1985160"/>
            <a:ext cx="8952865" cy="280670"/>
          </a:xfrm>
          <a:prstGeom prst="rect">
            <a:avLst/>
          </a:prstGeom>
        </p:spPr>
        <p:txBody>
          <a:bodyPr vert="horz" wrap="square" lIns="0" tIns="0" rIns="0" bIns="0" rtlCol="0">
            <a:spAutoFit/>
          </a:bodyPr>
          <a:lstStyle/>
          <a:p>
            <a:pPr marL="12700">
              <a:tabLst>
                <a:tab pos="1976755" algn="l"/>
                <a:tab pos="3594100" algn="l"/>
                <a:tab pos="3850640" algn="l"/>
                <a:tab pos="5102860" algn="l"/>
                <a:tab pos="6817995" algn="l"/>
                <a:tab pos="8009890" algn="l"/>
              </a:tabLst>
            </a:pPr>
            <a:r>
              <a:rPr sz="2000" spc="-10" dirty="0">
                <a:solidFill>
                  <a:prstClr val="black"/>
                </a:solidFill>
                <a:latin typeface="Arial"/>
                <a:cs typeface="Arial"/>
              </a:rPr>
              <a:t>п</a:t>
            </a:r>
            <a:r>
              <a:rPr sz="2000" dirty="0">
                <a:solidFill>
                  <a:prstClr val="black"/>
                </a:solidFill>
                <a:latin typeface="Arial"/>
                <a:cs typeface="Arial"/>
              </a:rPr>
              <a:t>рои</a:t>
            </a:r>
            <a:r>
              <a:rPr sz="2000" spc="-15" dirty="0">
                <a:solidFill>
                  <a:prstClr val="black"/>
                </a:solidFill>
                <a:latin typeface="Arial"/>
                <a:cs typeface="Arial"/>
              </a:rPr>
              <a:t>з</a:t>
            </a:r>
            <a:r>
              <a:rPr sz="2000" spc="-25" dirty="0">
                <a:solidFill>
                  <a:prstClr val="black"/>
                </a:solidFill>
                <a:latin typeface="Arial"/>
                <a:cs typeface="Arial"/>
              </a:rPr>
              <a:t>в</a:t>
            </a:r>
            <a:r>
              <a:rPr sz="2000" spc="-50" dirty="0">
                <a:solidFill>
                  <a:prstClr val="black"/>
                </a:solidFill>
                <a:latin typeface="Arial"/>
                <a:cs typeface="Arial"/>
              </a:rPr>
              <a:t>о</a:t>
            </a:r>
            <a:r>
              <a:rPr sz="2000" dirty="0">
                <a:solidFill>
                  <a:prstClr val="black"/>
                </a:solidFill>
                <a:latin typeface="Arial"/>
                <a:cs typeface="Arial"/>
              </a:rPr>
              <a:t>д</a:t>
            </a:r>
            <a:r>
              <a:rPr sz="2000" spc="-15" dirty="0">
                <a:solidFill>
                  <a:prstClr val="black"/>
                </a:solidFill>
                <a:latin typeface="Arial"/>
                <a:cs typeface="Arial"/>
              </a:rPr>
              <a:t>и</a:t>
            </a:r>
            <a:r>
              <a:rPr sz="2000" spc="-30" dirty="0">
                <a:solidFill>
                  <a:prstClr val="black"/>
                </a:solidFill>
                <a:latin typeface="Arial"/>
                <a:cs typeface="Arial"/>
              </a:rPr>
              <a:t>т</a:t>
            </a:r>
            <a:r>
              <a:rPr sz="2000" spc="-85" dirty="0">
                <a:solidFill>
                  <a:prstClr val="black"/>
                </a:solidFill>
                <a:latin typeface="Arial"/>
                <a:cs typeface="Arial"/>
              </a:rPr>
              <a:t>е</a:t>
            </a:r>
            <a:r>
              <a:rPr sz="2000" dirty="0">
                <a:solidFill>
                  <a:prstClr val="black"/>
                </a:solidFill>
                <a:latin typeface="Arial"/>
                <a:cs typeface="Arial"/>
              </a:rPr>
              <a:t>л</a:t>
            </a:r>
            <a:r>
              <a:rPr sz="2000" spc="-15" dirty="0">
                <a:solidFill>
                  <a:prstClr val="black"/>
                </a:solidFill>
                <a:latin typeface="Arial"/>
                <a:cs typeface="Arial"/>
              </a:rPr>
              <a:t>я</a:t>
            </a:r>
            <a:r>
              <a:rPr sz="2000" dirty="0">
                <a:solidFill>
                  <a:prstClr val="black"/>
                </a:solidFill>
                <a:latin typeface="Arial"/>
                <a:cs typeface="Arial"/>
              </a:rPr>
              <a:t>,	</a:t>
            </a:r>
            <a:r>
              <a:rPr sz="2000" b="1" spc="-25" dirty="0">
                <a:solidFill>
                  <a:prstClr val="black"/>
                </a:solidFill>
                <a:latin typeface="Arial"/>
                <a:cs typeface="Arial"/>
              </a:rPr>
              <a:t>т</a:t>
            </a:r>
            <a:r>
              <a:rPr sz="2000" b="1" dirty="0">
                <a:solidFill>
                  <a:prstClr val="black"/>
                </a:solidFill>
                <a:latin typeface="Arial"/>
                <a:cs typeface="Arial"/>
              </a:rPr>
              <a:t>р</a:t>
            </a:r>
            <a:r>
              <a:rPr sz="2000" b="1" spc="-30" dirty="0">
                <a:solidFill>
                  <a:prstClr val="black"/>
                </a:solidFill>
                <a:latin typeface="Arial"/>
                <a:cs typeface="Arial"/>
              </a:rPr>
              <a:t>е</a:t>
            </a:r>
            <a:r>
              <a:rPr sz="2000" b="1" dirty="0">
                <a:solidFill>
                  <a:prstClr val="black"/>
                </a:solidFill>
                <a:latin typeface="Arial"/>
                <a:cs typeface="Arial"/>
              </a:rPr>
              <a:t>бо</a:t>
            </a:r>
            <a:r>
              <a:rPr sz="2000" b="1" spc="-30" dirty="0">
                <a:solidFill>
                  <a:prstClr val="black"/>
                </a:solidFill>
                <a:latin typeface="Arial"/>
                <a:cs typeface="Arial"/>
              </a:rPr>
              <a:t>в</a:t>
            </a:r>
            <a:r>
              <a:rPr sz="2000" b="1" spc="-15" dirty="0">
                <a:solidFill>
                  <a:prstClr val="black"/>
                </a:solidFill>
                <a:latin typeface="Arial"/>
                <a:cs typeface="Arial"/>
              </a:rPr>
              <a:t>а</a:t>
            </a:r>
            <a:r>
              <a:rPr sz="2000" b="1" dirty="0">
                <a:solidFill>
                  <a:prstClr val="black"/>
                </a:solidFill>
                <a:latin typeface="Arial"/>
                <a:cs typeface="Arial"/>
              </a:rPr>
              <a:t>н</a:t>
            </a:r>
            <a:r>
              <a:rPr sz="2000" b="1" spc="-10" dirty="0">
                <a:solidFill>
                  <a:prstClr val="black"/>
                </a:solidFill>
                <a:latin typeface="Arial"/>
                <a:cs typeface="Arial"/>
              </a:rPr>
              <a:t>и</a:t>
            </a:r>
            <a:r>
              <a:rPr sz="2000" b="1" dirty="0">
                <a:solidFill>
                  <a:prstClr val="black"/>
                </a:solidFill>
                <a:latin typeface="Arial"/>
                <a:cs typeface="Arial"/>
              </a:rPr>
              <a:t>й	к	</a:t>
            </a:r>
            <a:r>
              <a:rPr sz="2000" b="1" spc="-60" dirty="0">
                <a:solidFill>
                  <a:prstClr val="black"/>
                </a:solidFill>
                <a:latin typeface="Arial"/>
                <a:cs typeface="Arial"/>
              </a:rPr>
              <a:t>т</a:t>
            </a:r>
            <a:r>
              <a:rPr sz="2000" b="1" dirty="0">
                <a:solidFill>
                  <a:prstClr val="black"/>
                </a:solidFill>
                <a:latin typeface="Arial"/>
                <a:cs typeface="Arial"/>
              </a:rPr>
              <a:t>о</a:t>
            </a:r>
            <a:r>
              <a:rPr sz="2000" b="1" spc="-25" dirty="0">
                <a:solidFill>
                  <a:prstClr val="black"/>
                </a:solidFill>
                <a:latin typeface="Arial"/>
                <a:cs typeface="Arial"/>
              </a:rPr>
              <a:t>в</a:t>
            </a:r>
            <a:r>
              <a:rPr sz="2000" b="1" dirty="0">
                <a:solidFill>
                  <a:prstClr val="black"/>
                </a:solidFill>
                <a:latin typeface="Arial"/>
                <a:cs typeface="Arial"/>
              </a:rPr>
              <a:t>арам</a:t>
            </a:r>
            <a:r>
              <a:rPr sz="2000" dirty="0">
                <a:solidFill>
                  <a:prstClr val="black"/>
                </a:solidFill>
                <a:latin typeface="Arial"/>
                <a:cs typeface="Arial"/>
              </a:rPr>
              <a:t>,	</a:t>
            </a:r>
            <a:r>
              <a:rPr sz="2000" spc="-20" dirty="0">
                <a:solidFill>
                  <a:prstClr val="black"/>
                </a:solidFill>
                <a:latin typeface="Arial"/>
                <a:cs typeface="Arial"/>
              </a:rPr>
              <a:t>и</a:t>
            </a:r>
            <a:r>
              <a:rPr sz="2000" dirty="0">
                <a:solidFill>
                  <a:prstClr val="black"/>
                </a:solidFill>
                <a:latin typeface="Arial"/>
                <a:cs typeface="Arial"/>
              </a:rPr>
              <a:t>н</a:t>
            </a:r>
            <a:r>
              <a:rPr sz="2000" spc="-10" dirty="0">
                <a:solidFill>
                  <a:prstClr val="black"/>
                </a:solidFill>
                <a:latin typeface="Arial"/>
                <a:cs typeface="Arial"/>
              </a:rPr>
              <a:t>ф</a:t>
            </a:r>
            <a:r>
              <a:rPr sz="2000" dirty="0">
                <a:solidFill>
                  <a:prstClr val="black"/>
                </a:solidFill>
                <a:latin typeface="Arial"/>
                <a:cs typeface="Arial"/>
              </a:rPr>
              <a:t>о</a:t>
            </a:r>
            <a:r>
              <a:rPr sz="2000" spc="-15" dirty="0">
                <a:solidFill>
                  <a:prstClr val="black"/>
                </a:solidFill>
                <a:latin typeface="Arial"/>
                <a:cs typeface="Arial"/>
              </a:rPr>
              <a:t>р</a:t>
            </a:r>
            <a:r>
              <a:rPr sz="2000" dirty="0">
                <a:solidFill>
                  <a:prstClr val="black"/>
                </a:solidFill>
                <a:latin typeface="Arial"/>
                <a:cs typeface="Arial"/>
              </a:rPr>
              <a:t>маци</a:t>
            </a:r>
            <a:r>
              <a:rPr sz="2000" spc="-20" dirty="0">
                <a:solidFill>
                  <a:prstClr val="black"/>
                </a:solidFill>
                <a:latin typeface="Arial"/>
                <a:cs typeface="Arial"/>
              </a:rPr>
              <a:t>и</a:t>
            </a:r>
            <a:r>
              <a:rPr sz="2000" dirty="0">
                <a:solidFill>
                  <a:prstClr val="black"/>
                </a:solidFill>
                <a:latin typeface="Arial"/>
                <a:cs typeface="Arial"/>
              </a:rPr>
              <a:t>,	раб</a:t>
            </a:r>
            <a:r>
              <a:rPr sz="2000" spc="-60" dirty="0">
                <a:solidFill>
                  <a:prstClr val="black"/>
                </a:solidFill>
                <a:latin typeface="Arial"/>
                <a:cs typeface="Arial"/>
              </a:rPr>
              <a:t>о</a:t>
            </a:r>
            <a:r>
              <a:rPr sz="2000" spc="-30" dirty="0">
                <a:solidFill>
                  <a:prstClr val="black"/>
                </a:solidFill>
                <a:latin typeface="Arial"/>
                <a:cs typeface="Arial"/>
              </a:rPr>
              <a:t>т</a:t>
            </a:r>
            <a:r>
              <a:rPr sz="2000" dirty="0">
                <a:solidFill>
                  <a:prstClr val="black"/>
                </a:solidFill>
                <a:latin typeface="Arial"/>
                <a:cs typeface="Arial"/>
              </a:rPr>
              <a:t>ам,	</a:t>
            </a:r>
            <a:r>
              <a:rPr sz="2000" spc="-35" dirty="0">
                <a:solidFill>
                  <a:prstClr val="black"/>
                </a:solidFill>
                <a:latin typeface="Arial"/>
                <a:cs typeface="Arial"/>
              </a:rPr>
              <a:t>у</a:t>
            </a:r>
            <a:r>
              <a:rPr sz="2000" dirty="0">
                <a:solidFill>
                  <a:prstClr val="black"/>
                </a:solidFill>
                <a:latin typeface="Arial"/>
                <a:cs typeface="Arial"/>
              </a:rPr>
              <a:t>сл</a:t>
            </a:r>
            <a:r>
              <a:rPr sz="2000" spc="-10" dirty="0">
                <a:solidFill>
                  <a:prstClr val="black"/>
                </a:solidFill>
                <a:latin typeface="Arial"/>
                <a:cs typeface="Arial"/>
              </a:rPr>
              <a:t>у</a:t>
            </a:r>
            <a:r>
              <a:rPr sz="2000" spc="-50" dirty="0">
                <a:solidFill>
                  <a:prstClr val="black"/>
                </a:solidFill>
                <a:latin typeface="Arial"/>
                <a:cs typeface="Arial"/>
              </a:rPr>
              <a:t>г</a:t>
            </a:r>
            <a:r>
              <a:rPr sz="2000" dirty="0">
                <a:solidFill>
                  <a:prstClr val="black"/>
                </a:solidFill>
                <a:latin typeface="Arial"/>
                <a:cs typeface="Arial"/>
              </a:rPr>
              <a:t>ам</a:t>
            </a:r>
            <a:endParaRPr sz="2000">
              <a:solidFill>
                <a:prstClr val="black"/>
              </a:solidFill>
              <a:latin typeface="Arial"/>
              <a:cs typeface="Arial"/>
            </a:endParaRPr>
          </a:p>
        </p:txBody>
      </p:sp>
      <p:sp>
        <p:nvSpPr>
          <p:cNvPr id="7" name="object 7"/>
          <p:cNvSpPr txBox="1"/>
          <p:nvPr/>
        </p:nvSpPr>
        <p:spPr>
          <a:xfrm>
            <a:off x="113792" y="2290461"/>
            <a:ext cx="3292475" cy="584835"/>
          </a:xfrm>
          <a:prstGeom prst="rect">
            <a:avLst/>
          </a:prstGeom>
        </p:spPr>
        <p:txBody>
          <a:bodyPr vert="horz" wrap="square" lIns="0" tIns="0" rIns="0" bIns="0" rtlCol="0">
            <a:spAutoFit/>
          </a:bodyPr>
          <a:lstStyle/>
          <a:p>
            <a:pPr marL="12700">
              <a:tabLst>
                <a:tab pos="609600" algn="l"/>
                <a:tab pos="1816735" algn="l"/>
                <a:tab pos="2591435" algn="l"/>
              </a:tabLst>
            </a:pPr>
            <a:r>
              <a:rPr sz="2000" spc="-10" dirty="0">
                <a:solidFill>
                  <a:prstClr val="black"/>
                </a:solidFill>
                <a:latin typeface="Arial"/>
                <a:cs typeface="Arial"/>
              </a:rPr>
              <a:t>п</a:t>
            </a:r>
            <a:r>
              <a:rPr sz="2000" dirty="0">
                <a:solidFill>
                  <a:prstClr val="black"/>
                </a:solidFill>
                <a:latin typeface="Arial"/>
                <a:cs typeface="Arial"/>
              </a:rPr>
              <a:t>ри	</a:t>
            </a:r>
            <a:r>
              <a:rPr sz="2000" spc="-30" dirty="0">
                <a:solidFill>
                  <a:prstClr val="black"/>
                </a:solidFill>
                <a:latin typeface="Arial"/>
                <a:cs typeface="Arial"/>
              </a:rPr>
              <a:t>у</a:t>
            </a:r>
            <a:r>
              <a:rPr sz="2000" dirty="0">
                <a:solidFill>
                  <a:prstClr val="black"/>
                </a:solidFill>
                <a:latin typeface="Arial"/>
                <a:cs typeface="Arial"/>
              </a:rPr>
              <a:t>с</a:t>
            </a:r>
            <a:r>
              <a:rPr sz="2000" spc="20" dirty="0">
                <a:solidFill>
                  <a:prstClr val="black"/>
                </a:solidFill>
                <a:latin typeface="Arial"/>
                <a:cs typeface="Arial"/>
              </a:rPr>
              <a:t>л</a:t>
            </a:r>
            <a:r>
              <a:rPr sz="2000" dirty="0">
                <a:solidFill>
                  <a:prstClr val="black"/>
                </a:solidFill>
                <a:latin typeface="Arial"/>
                <a:cs typeface="Arial"/>
              </a:rPr>
              <a:t>о</a:t>
            </a:r>
            <a:r>
              <a:rPr sz="2000" spc="-10" dirty="0">
                <a:solidFill>
                  <a:prstClr val="black"/>
                </a:solidFill>
                <a:latin typeface="Arial"/>
                <a:cs typeface="Arial"/>
              </a:rPr>
              <a:t>в</a:t>
            </a:r>
            <a:r>
              <a:rPr sz="2000" dirty="0">
                <a:solidFill>
                  <a:prstClr val="black"/>
                </a:solidFill>
                <a:latin typeface="Arial"/>
                <a:cs typeface="Arial"/>
              </a:rPr>
              <a:t>и</a:t>
            </a:r>
            <a:r>
              <a:rPr sz="2000" spc="-20" dirty="0">
                <a:solidFill>
                  <a:prstClr val="black"/>
                </a:solidFill>
                <a:latin typeface="Arial"/>
                <a:cs typeface="Arial"/>
              </a:rPr>
              <a:t>и</a:t>
            </a:r>
            <a:r>
              <a:rPr sz="2000" dirty="0">
                <a:solidFill>
                  <a:prstClr val="black"/>
                </a:solidFill>
                <a:latin typeface="Arial"/>
                <a:cs typeface="Arial"/>
              </a:rPr>
              <a:t>,	</a:t>
            </a:r>
            <a:r>
              <a:rPr sz="2000" b="1" spc="-25" dirty="0">
                <a:solidFill>
                  <a:prstClr val="black"/>
                </a:solidFill>
                <a:latin typeface="Arial"/>
                <a:cs typeface="Arial"/>
              </a:rPr>
              <a:t>е</a:t>
            </a:r>
            <a:r>
              <a:rPr sz="2000" b="1" dirty="0">
                <a:solidFill>
                  <a:prstClr val="black"/>
                </a:solidFill>
                <a:latin typeface="Arial"/>
                <a:cs typeface="Arial"/>
              </a:rPr>
              <a:t>с</a:t>
            </a:r>
            <a:r>
              <a:rPr sz="2000" b="1" spc="-10" dirty="0">
                <a:solidFill>
                  <a:prstClr val="black"/>
                </a:solidFill>
                <a:latin typeface="Arial"/>
                <a:cs typeface="Arial"/>
              </a:rPr>
              <a:t>л</a:t>
            </a:r>
            <a:r>
              <a:rPr sz="2000" b="1" dirty="0">
                <a:solidFill>
                  <a:prstClr val="black"/>
                </a:solidFill>
                <a:latin typeface="Arial"/>
                <a:cs typeface="Arial"/>
              </a:rPr>
              <a:t>и	</a:t>
            </a:r>
            <a:r>
              <a:rPr sz="2000" b="1" spc="-35" dirty="0">
                <a:solidFill>
                  <a:prstClr val="black"/>
                </a:solidFill>
                <a:latin typeface="Arial"/>
                <a:cs typeface="Arial"/>
              </a:rPr>
              <a:t>т</a:t>
            </a:r>
            <a:r>
              <a:rPr sz="2000" b="1" dirty="0">
                <a:solidFill>
                  <a:prstClr val="black"/>
                </a:solidFill>
                <a:latin typeface="Arial"/>
                <a:cs typeface="Arial"/>
              </a:rPr>
              <a:t>а</a:t>
            </a:r>
            <a:r>
              <a:rPr sz="2000" b="1" spc="5" dirty="0">
                <a:solidFill>
                  <a:prstClr val="black"/>
                </a:solidFill>
                <a:latin typeface="Arial"/>
                <a:cs typeface="Arial"/>
              </a:rPr>
              <a:t>к</a:t>
            </a:r>
            <a:r>
              <a:rPr sz="2000" b="1" dirty="0">
                <a:solidFill>
                  <a:prstClr val="black"/>
                </a:solidFill>
                <a:latin typeface="Arial"/>
                <a:cs typeface="Arial"/>
              </a:rPr>
              <a:t>ие</a:t>
            </a:r>
            <a:endParaRPr sz="2000">
              <a:solidFill>
                <a:prstClr val="black"/>
              </a:solidFill>
              <a:latin typeface="Arial"/>
              <a:cs typeface="Arial"/>
            </a:endParaRPr>
          </a:p>
          <a:p>
            <a:pPr marL="12700">
              <a:tabLst>
                <a:tab pos="1787525" algn="l"/>
              </a:tabLst>
            </a:pPr>
            <a:r>
              <a:rPr sz="2000" spc="20" dirty="0">
                <a:solidFill>
                  <a:prstClr val="black"/>
                </a:solidFill>
                <a:latin typeface="Arial"/>
                <a:cs typeface="Arial"/>
              </a:rPr>
              <a:t>к</a:t>
            </a:r>
            <a:r>
              <a:rPr sz="2000" spc="-50" dirty="0">
                <a:solidFill>
                  <a:prstClr val="black"/>
                </a:solidFill>
                <a:latin typeface="Arial"/>
                <a:cs typeface="Arial"/>
              </a:rPr>
              <a:t>о</a:t>
            </a:r>
            <a:r>
              <a:rPr sz="2000" dirty="0">
                <a:solidFill>
                  <a:prstClr val="black"/>
                </a:solidFill>
                <a:latin typeface="Arial"/>
                <a:cs typeface="Arial"/>
              </a:rPr>
              <a:t>л</a:t>
            </a:r>
            <a:r>
              <a:rPr sz="2000" spc="-10" dirty="0">
                <a:solidFill>
                  <a:prstClr val="black"/>
                </a:solidFill>
                <a:latin typeface="Arial"/>
                <a:cs typeface="Arial"/>
              </a:rPr>
              <a:t>и</a:t>
            </a:r>
            <a:r>
              <a:rPr sz="2000" dirty="0">
                <a:solidFill>
                  <a:prstClr val="black"/>
                </a:solidFill>
                <a:latin typeface="Arial"/>
                <a:cs typeface="Arial"/>
              </a:rPr>
              <a:t>ч</a:t>
            </a:r>
            <a:r>
              <a:rPr sz="2000" spc="-10" dirty="0">
                <a:solidFill>
                  <a:prstClr val="black"/>
                </a:solidFill>
                <a:latin typeface="Arial"/>
                <a:cs typeface="Arial"/>
              </a:rPr>
              <a:t>е</a:t>
            </a:r>
            <a:r>
              <a:rPr sz="2000" dirty="0">
                <a:solidFill>
                  <a:prstClr val="black"/>
                </a:solidFill>
                <a:latin typeface="Arial"/>
                <a:cs typeface="Arial"/>
              </a:rPr>
              <a:t>ст</a:t>
            </a:r>
            <a:r>
              <a:rPr sz="2000" spc="-35" dirty="0">
                <a:solidFill>
                  <a:prstClr val="black"/>
                </a:solidFill>
                <a:latin typeface="Arial"/>
                <a:cs typeface="Arial"/>
              </a:rPr>
              <a:t>в</a:t>
            </a:r>
            <a:r>
              <a:rPr sz="2000" dirty="0">
                <a:solidFill>
                  <a:prstClr val="black"/>
                </a:solidFill>
                <a:latin typeface="Arial"/>
                <a:cs typeface="Arial"/>
              </a:rPr>
              <a:t>а	у</a:t>
            </a:r>
            <a:r>
              <a:rPr sz="2000" spc="-10" dirty="0">
                <a:solidFill>
                  <a:prstClr val="black"/>
                </a:solidFill>
                <a:latin typeface="Arial"/>
                <a:cs typeface="Arial"/>
              </a:rPr>
              <a:t>ч</a:t>
            </a:r>
            <a:r>
              <a:rPr sz="2000" dirty="0">
                <a:solidFill>
                  <a:prstClr val="black"/>
                </a:solidFill>
                <a:latin typeface="Arial"/>
                <a:cs typeface="Arial"/>
              </a:rPr>
              <a:t>а</a:t>
            </a:r>
            <a:r>
              <a:rPr sz="2000" spc="5" dirty="0">
                <a:solidFill>
                  <a:prstClr val="black"/>
                </a:solidFill>
                <a:latin typeface="Arial"/>
                <a:cs typeface="Arial"/>
              </a:rPr>
              <a:t>с</a:t>
            </a:r>
            <a:r>
              <a:rPr sz="2000" dirty="0">
                <a:solidFill>
                  <a:prstClr val="black"/>
                </a:solidFill>
                <a:latin typeface="Arial"/>
                <a:cs typeface="Arial"/>
              </a:rPr>
              <a:t>т</a:t>
            </a:r>
            <a:r>
              <a:rPr sz="2000" spc="-20" dirty="0">
                <a:solidFill>
                  <a:prstClr val="black"/>
                </a:solidFill>
                <a:latin typeface="Arial"/>
                <a:cs typeface="Arial"/>
              </a:rPr>
              <a:t>н</a:t>
            </a:r>
            <a:r>
              <a:rPr sz="2000" dirty="0">
                <a:solidFill>
                  <a:prstClr val="black"/>
                </a:solidFill>
                <a:latin typeface="Arial"/>
                <a:cs typeface="Arial"/>
              </a:rPr>
              <a:t>ик</a:t>
            </a:r>
            <a:r>
              <a:rPr sz="2000" spc="5" dirty="0">
                <a:solidFill>
                  <a:prstClr val="black"/>
                </a:solidFill>
                <a:latin typeface="Arial"/>
                <a:cs typeface="Arial"/>
              </a:rPr>
              <a:t>о</a:t>
            </a:r>
            <a:r>
              <a:rPr sz="2000" dirty="0">
                <a:solidFill>
                  <a:prstClr val="black"/>
                </a:solidFill>
                <a:latin typeface="Arial"/>
                <a:cs typeface="Arial"/>
              </a:rPr>
              <a:t>в</a:t>
            </a:r>
            <a:endParaRPr sz="2000">
              <a:solidFill>
                <a:prstClr val="black"/>
              </a:solidFill>
              <a:latin typeface="Arial"/>
              <a:cs typeface="Arial"/>
            </a:endParaRPr>
          </a:p>
        </p:txBody>
      </p:sp>
      <p:sp>
        <p:nvSpPr>
          <p:cNvPr id="8" name="object 8"/>
          <p:cNvSpPr txBox="1"/>
          <p:nvPr/>
        </p:nvSpPr>
        <p:spPr>
          <a:xfrm>
            <a:off x="3558285" y="2290461"/>
            <a:ext cx="3961765" cy="584835"/>
          </a:xfrm>
          <a:prstGeom prst="rect">
            <a:avLst/>
          </a:prstGeom>
        </p:spPr>
        <p:txBody>
          <a:bodyPr vert="horz" wrap="square" lIns="0" tIns="0" rIns="0" bIns="0" rtlCol="0">
            <a:spAutoFit/>
          </a:bodyPr>
          <a:lstStyle/>
          <a:p>
            <a:pPr marL="106680" marR="5080" indent="-94615">
              <a:tabLst>
                <a:tab pos="1513840" algn="l"/>
                <a:tab pos="1667510" algn="l"/>
                <a:tab pos="2226945" algn="l"/>
                <a:tab pos="2692400" algn="l"/>
                <a:tab pos="3124835" algn="l"/>
              </a:tabLst>
            </a:pPr>
            <a:r>
              <a:rPr sz="2000" b="1" spc="-35" dirty="0">
                <a:solidFill>
                  <a:prstClr val="black"/>
                </a:solidFill>
                <a:latin typeface="Arial"/>
                <a:cs typeface="Arial"/>
              </a:rPr>
              <a:t>т</a:t>
            </a:r>
            <a:r>
              <a:rPr sz="2000" b="1" dirty="0">
                <a:solidFill>
                  <a:prstClr val="black"/>
                </a:solidFill>
                <a:latin typeface="Arial"/>
                <a:cs typeface="Arial"/>
              </a:rPr>
              <a:t>р</a:t>
            </a:r>
            <a:r>
              <a:rPr sz="2000" b="1" spc="-25" dirty="0">
                <a:solidFill>
                  <a:prstClr val="black"/>
                </a:solidFill>
                <a:latin typeface="Arial"/>
                <a:cs typeface="Arial"/>
              </a:rPr>
              <a:t>е</a:t>
            </a:r>
            <a:r>
              <a:rPr sz="2000" b="1" dirty="0">
                <a:solidFill>
                  <a:prstClr val="black"/>
                </a:solidFill>
                <a:latin typeface="Arial"/>
                <a:cs typeface="Arial"/>
              </a:rPr>
              <a:t>бо</a:t>
            </a:r>
            <a:r>
              <a:rPr sz="2000" b="1" spc="-25" dirty="0">
                <a:solidFill>
                  <a:prstClr val="black"/>
                </a:solidFill>
                <a:latin typeface="Arial"/>
                <a:cs typeface="Arial"/>
              </a:rPr>
              <a:t>в</a:t>
            </a:r>
            <a:r>
              <a:rPr sz="2000" b="1" spc="-10" dirty="0">
                <a:solidFill>
                  <a:prstClr val="black"/>
                </a:solidFill>
                <a:latin typeface="Arial"/>
                <a:cs typeface="Arial"/>
              </a:rPr>
              <a:t>а</a:t>
            </a:r>
            <a:r>
              <a:rPr sz="2000" b="1" dirty="0">
                <a:solidFill>
                  <a:prstClr val="black"/>
                </a:solidFill>
                <a:latin typeface="Arial"/>
                <a:cs typeface="Arial"/>
              </a:rPr>
              <a:t>ния		</a:t>
            </a:r>
            <a:r>
              <a:rPr sz="2000" b="1" spc="-20" dirty="0">
                <a:solidFill>
                  <a:prstClr val="black"/>
                </a:solidFill>
                <a:latin typeface="Arial"/>
                <a:cs typeface="Arial"/>
              </a:rPr>
              <a:t>в</a:t>
            </a:r>
            <a:r>
              <a:rPr sz="2000" b="1" spc="-40" dirty="0">
                <a:solidFill>
                  <a:prstClr val="black"/>
                </a:solidFill>
                <a:latin typeface="Arial"/>
                <a:cs typeface="Arial"/>
              </a:rPr>
              <a:t>л</a:t>
            </a:r>
            <a:r>
              <a:rPr sz="2000" b="1" dirty="0">
                <a:solidFill>
                  <a:prstClr val="black"/>
                </a:solidFill>
                <a:latin typeface="Arial"/>
                <a:cs typeface="Arial"/>
              </a:rPr>
              <a:t>е</a:t>
            </a:r>
            <a:r>
              <a:rPr sz="2000" b="1" spc="5" dirty="0">
                <a:solidFill>
                  <a:prstClr val="black"/>
                </a:solidFill>
                <a:latin typeface="Arial"/>
                <a:cs typeface="Arial"/>
              </a:rPr>
              <a:t>к</a:t>
            </a:r>
            <a:r>
              <a:rPr sz="2000" b="1" spc="10" dirty="0">
                <a:solidFill>
                  <a:prstClr val="black"/>
                </a:solidFill>
                <a:latin typeface="Arial"/>
                <a:cs typeface="Arial"/>
              </a:rPr>
              <a:t>у</a:t>
            </a:r>
            <a:r>
              <a:rPr sz="2000" b="1" dirty="0">
                <a:solidFill>
                  <a:prstClr val="black"/>
                </a:solidFill>
                <a:latin typeface="Arial"/>
                <a:cs typeface="Arial"/>
              </a:rPr>
              <a:t>т	</a:t>
            </a:r>
            <a:r>
              <a:rPr sz="2000" spc="-10" dirty="0">
                <a:solidFill>
                  <a:prstClr val="black"/>
                </a:solidFill>
                <a:latin typeface="Arial"/>
                <a:cs typeface="Arial"/>
              </a:rPr>
              <a:t>з</a:t>
            </a:r>
            <a:r>
              <a:rPr sz="2000" dirty="0">
                <a:solidFill>
                  <a:prstClr val="black"/>
                </a:solidFill>
                <a:latin typeface="Arial"/>
                <a:cs typeface="Arial"/>
              </a:rPr>
              <a:t>а	</a:t>
            </a:r>
            <a:r>
              <a:rPr sz="2000" spc="25" dirty="0">
                <a:solidFill>
                  <a:prstClr val="black"/>
                </a:solidFill>
                <a:latin typeface="Arial"/>
                <a:cs typeface="Arial"/>
              </a:rPr>
              <a:t>с</a:t>
            </a:r>
            <a:r>
              <a:rPr sz="2000" dirty="0">
                <a:solidFill>
                  <a:prstClr val="black"/>
                </a:solidFill>
                <a:latin typeface="Arial"/>
                <a:cs typeface="Arial"/>
              </a:rPr>
              <a:t>обой за</a:t>
            </a:r>
            <a:r>
              <a:rPr sz="2000" spc="15" dirty="0">
                <a:solidFill>
                  <a:prstClr val="black"/>
                </a:solidFill>
                <a:latin typeface="Arial"/>
                <a:cs typeface="Arial"/>
              </a:rPr>
              <a:t>к</a:t>
            </a:r>
            <a:r>
              <a:rPr sz="2000" dirty="0">
                <a:solidFill>
                  <a:prstClr val="black"/>
                </a:solidFill>
                <a:latin typeface="Arial"/>
                <a:cs typeface="Arial"/>
              </a:rPr>
              <a:t>у</a:t>
            </a:r>
            <a:r>
              <a:rPr sz="2000" spc="-15" dirty="0">
                <a:solidFill>
                  <a:prstClr val="black"/>
                </a:solidFill>
                <a:latin typeface="Arial"/>
                <a:cs typeface="Arial"/>
              </a:rPr>
              <a:t>п</a:t>
            </a:r>
            <a:r>
              <a:rPr sz="2000" dirty="0">
                <a:solidFill>
                  <a:prstClr val="black"/>
                </a:solidFill>
                <a:latin typeface="Arial"/>
                <a:cs typeface="Arial"/>
              </a:rPr>
              <a:t>ки,	</a:t>
            </a:r>
            <a:r>
              <a:rPr sz="2000" b="1" spc="-25" dirty="0">
                <a:solidFill>
                  <a:prstClr val="black"/>
                </a:solidFill>
                <a:latin typeface="Arial"/>
                <a:cs typeface="Arial"/>
              </a:rPr>
              <a:t>з</a:t>
            </a:r>
            <a:r>
              <a:rPr sz="2000" b="1" dirty="0">
                <a:solidFill>
                  <a:prstClr val="black"/>
                </a:solidFill>
                <a:latin typeface="Arial"/>
                <a:cs typeface="Arial"/>
              </a:rPr>
              <a:t>а	</a:t>
            </a:r>
            <a:r>
              <a:rPr sz="2000" b="1" spc="-10" dirty="0">
                <a:solidFill>
                  <a:prstClr val="black"/>
                </a:solidFill>
                <a:latin typeface="Arial"/>
                <a:cs typeface="Arial"/>
              </a:rPr>
              <a:t>и</a:t>
            </a:r>
            <a:r>
              <a:rPr sz="2000" b="1" dirty="0">
                <a:solidFill>
                  <a:prstClr val="black"/>
                </a:solidFill>
                <a:latin typeface="Arial"/>
                <a:cs typeface="Arial"/>
              </a:rPr>
              <a:t>с</a:t>
            </a:r>
            <a:r>
              <a:rPr sz="2000" b="1" spc="30" dirty="0">
                <a:solidFill>
                  <a:prstClr val="black"/>
                </a:solidFill>
                <a:latin typeface="Arial"/>
                <a:cs typeface="Arial"/>
              </a:rPr>
              <a:t>к</a:t>
            </a:r>
            <a:r>
              <a:rPr sz="2000" b="1" dirty="0">
                <a:solidFill>
                  <a:prstClr val="black"/>
                </a:solidFill>
                <a:latin typeface="Arial"/>
                <a:cs typeface="Arial"/>
              </a:rPr>
              <a:t>л</a:t>
            </a:r>
            <a:r>
              <a:rPr sz="2000" b="1" spc="-70" dirty="0">
                <a:solidFill>
                  <a:prstClr val="black"/>
                </a:solidFill>
                <a:latin typeface="Arial"/>
                <a:cs typeface="Arial"/>
              </a:rPr>
              <a:t>ю</a:t>
            </a:r>
            <a:r>
              <a:rPr sz="2000" b="1" spc="-15" dirty="0">
                <a:solidFill>
                  <a:prstClr val="black"/>
                </a:solidFill>
                <a:latin typeface="Arial"/>
                <a:cs typeface="Arial"/>
              </a:rPr>
              <a:t>ч</a:t>
            </a:r>
            <a:r>
              <a:rPr sz="2000" b="1" dirty="0">
                <a:solidFill>
                  <a:prstClr val="black"/>
                </a:solidFill>
                <a:latin typeface="Arial"/>
                <a:cs typeface="Arial"/>
              </a:rPr>
              <a:t>е</a:t>
            </a:r>
            <a:r>
              <a:rPr sz="2000" b="1" spc="-10" dirty="0">
                <a:solidFill>
                  <a:prstClr val="black"/>
                </a:solidFill>
                <a:latin typeface="Arial"/>
                <a:cs typeface="Arial"/>
              </a:rPr>
              <a:t>н</a:t>
            </a:r>
            <a:r>
              <a:rPr sz="2000" b="1" dirty="0">
                <a:solidFill>
                  <a:prstClr val="black"/>
                </a:solidFill>
                <a:latin typeface="Arial"/>
                <a:cs typeface="Arial"/>
              </a:rPr>
              <a:t>и</a:t>
            </a:r>
            <a:r>
              <a:rPr sz="2000" b="1" spc="-30" dirty="0">
                <a:solidFill>
                  <a:prstClr val="black"/>
                </a:solidFill>
                <a:latin typeface="Arial"/>
                <a:cs typeface="Arial"/>
              </a:rPr>
              <a:t>е</a:t>
            </a:r>
            <a:r>
              <a:rPr sz="2000" b="1" dirty="0">
                <a:solidFill>
                  <a:prstClr val="black"/>
                </a:solidFill>
                <a:latin typeface="Arial"/>
                <a:cs typeface="Arial"/>
              </a:rPr>
              <a:t>м</a:t>
            </a:r>
            <a:endParaRPr sz="2000">
              <a:solidFill>
                <a:prstClr val="black"/>
              </a:solidFill>
              <a:latin typeface="Arial"/>
              <a:cs typeface="Arial"/>
            </a:endParaRPr>
          </a:p>
        </p:txBody>
      </p:sp>
      <p:sp>
        <p:nvSpPr>
          <p:cNvPr id="9" name="object 9"/>
          <p:cNvSpPr txBox="1"/>
          <p:nvPr/>
        </p:nvSpPr>
        <p:spPr>
          <a:xfrm>
            <a:off x="7547229" y="2290461"/>
            <a:ext cx="1520190" cy="584835"/>
          </a:xfrm>
          <a:prstGeom prst="rect">
            <a:avLst/>
          </a:prstGeom>
        </p:spPr>
        <p:txBody>
          <a:bodyPr vert="horz" wrap="square" lIns="0" tIns="0" rIns="0" bIns="0" rtlCol="0">
            <a:spAutoFit/>
          </a:bodyPr>
          <a:lstStyle/>
          <a:p>
            <a:pPr marL="12700"/>
            <a:r>
              <a:rPr sz="2000" dirty="0">
                <a:solidFill>
                  <a:prstClr val="black"/>
                </a:solidFill>
                <a:latin typeface="Arial"/>
                <a:cs typeface="Arial"/>
              </a:rPr>
              <a:t>огр</a:t>
            </a:r>
            <a:r>
              <a:rPr sz="2000" spc="-10" dirty="0">
                <a:solidFill>
                  <a:prstClr val="black"/>
                </a:solidFill>
                <a:latin typeface="Arial"/>
                <a:cs typeface="Arial"/>
              </a:rPr>
              <a:t>а</a:t>
            </a:r>
            <a:r>
              <a:rPr sz="2000" dirty="0">
                <a:solidFill>
                  <a:prstClr val="black"/>
                </a:solidFill>
                <a:latin typeface="Arial"/>
                <a:cs typeface="Arial"/>
              </a:rPr>
              <a:t>н</a:t>
            </a:r>
            <a:r>
              <a:rPr sz="2000" spc="-20" dirty="0">
                <a:solidFill>
                  <a:prstClr val="black"/>
                </a:solidFill>
                <a:latin typeface="Arial"/>
                <a:cs typeface="Arial"/>
              </a:rPr>
              <a:t>и</a:t>
            </a:r>
            <a:r>
              <a:rPr sz="2000" dirty="0">
                <a:solidFill>
                  <a:prstClr val="black"/>
                </a:solidFill>
                <a:latin typeface="Arial"/>
                <a:cs typeface="Arial"/>
              </a:rPr>
              <a:t>че</a:t>
            </a:r>
            <a:r>
              <a:rPr sz="2000" spc="-15" dirty="0">
                <a:solidFill>
                  <a:prstClr val="black"/>
                </a:solidFill>
                <a:latin typeface="Arial"/>
                <a:cs typeface="Arial"/>
              </a:rPr>
              <a:t>н</a:t>
            </a:r>
            <a:r>
              <a:rPr sz="2000" dirty="0">
                <a:solidFill>
                  <a:prstClr val="black"/>
                </a:solidFill>
                <a:latin typeface="Arial"/>
                <a:cs typeface="Arial"/>
              </a:rPr>
              <a:t>ие</a:t>
            </a:r>
            <a:endParaRPr sz="2000">
              <a:solidFill>
                <a:prstClr val="black"/>
              </a:solidFill>
              <a:latin typeface="Arial"/>
              <a:cs typeface="Arial"/>
            </a:endParaRPr>
          </a:p>
          <a:p>
            <a:pPr marL="408305"/>
            <a:r>
              <a:rPr sz="2000" b="1" dirty="0">
                <a:solidFill>
                  <a:prstClr val="black"/>
                </a:solidFill>
                <a:latin typeface="Arial"/>
                <a:cs typeface="Arial"/>
              </a:rPr>
              <a:t>с</a:t>
            </a:r>
            <a:r>
              <a:rPr sz="2000" b="1" spc="-10" dirty="0">
                <a:solidFill>
                  <a:prstClr val="black"/>
                </a:solidFill>
                <a:latin typeface="Arial"/>
                <a:cs typeface="Arial"/>
              </a:rPr>
              <a:t>л</a:t>
            </a:r>
            <a:r>
              <a:rPr sz="2000" b="1" spc="-35" dirty="0">
                <a:solidFill>
                  <a:prstClr val="black"/>
                </a:solidFill>
                <a:latin typeface="Arial"/>
                <a:cs typeface="Arial"/>
              </a:rPr>
              <a:t>у</a:t>
            </a:r>
            <a:r>
              <a:rPr sz="2000" b="1" dirty="0">
                <a:solidFill>
                  <a:prstClr val="black"/>
                </a:solidFill>
                <a:latin typeface="Arial"/>
                <a:cs typeface="Arial"/>
              </a:rPr>
              <a:t>чае</a:t>
            </a:r>
            <a:r>
              <a:rPr sz="2000" b="1" spc="5" dirty="0">
                <a:solidFill>
                  <a:prstClr val="black"/>
                </a:solidFill>
                <a:latin typeface="Arial"/>
                <a:cs typeface="Arial"/>
              </a:rPr>
              <a:t>в</a:t>
            </a:r>
            <a:r>
              <a:rPr sz="2000" dirty="0">
                <a:solidFill>
                  <a:prstClr val="black"/>
                </a:solidFill>
                <a:latin typeface="Arial"/>
                <a:cs typeface="Arial"/>
              </a:rPr>
              <a:t>,</a:t>
            </a:r>
            <a:endParaRPr sz="2000">
              <a:solidFill>
                <a:prstClr val="black"/>
              </a:solidFill>
              <a:latin typeface="Arial"/>
              <a:cs typeface="Arial"/>
            </a:endParaRPr>
          </a:p>
        </p:txBody>
      </p:sp>
      <p:sp>
        <p:nvSpPr>
          <p:cNvPr id="10" name="object 10"/>
          <p:cNvSpPr txBox="1"/>
          <p:nvPr/>
        </p:nvSpPr>
        <p:spPr>
          <a:xfrm>
            <a:off x="113792" y="2900061"/>
            <a:ext cx="8952230" cy="890269"/>
          </a:xfrm>
          <a:prstGeom prst="rect">
            <a:avLst/>
          </a:prstGeom>
        </p:spPr>
        <p:txBody>
          <a:bodyPr vert="horz" wrap="square" lIns="0" tIns="0" rIns="0" bIns="0" rtlCol="0">
            <a:spAutoFit/>
          </a:bodyPr>
          <a:lstStyle/>
          <a:p>
            <a:pPr marL="12700" marR="5080" algn="just"/>
            <a:r>
              <a:rPr sz="2000" spc="-10" dirty="0">
                <a:solidFill>
                  <a:prstClr val="black"/>
                </a:solidFill>
                <a:latin typeface="Arial"/>
                <a:cs typeface="Arial"/>
              </a:rPr>
              <a:t>п</a:t>
            </a:r>
            <a:r>
              <a:rPr sz="2000" dirty="0">
                <a:solidFill>
                  <a:prstClr val="black"/>
                </a:solidFill>
                <a:latin typeface="Arial"/>
                <a:cs typeface="Arial"/>
              </a:rPr>
              <a:t>р</a:t>
            </a:r>
            <a:r>
              <a:rPr sz="2000" spc="-45" dirty="0">
                <a:solidFill>
                  <a:prstClr val="black"/>
                </a:solidFill>
                <a:latin typeface="Arial"/>
                <a:cs typeface="Arial"/>
              </a:rPr>
              <a:t>е</a:t>
            </a:r>
            <a:r>
              <a:rPr sz="2000" dirty="0">
                <a:solidFill>
                  <a:prstClr val="black"/>
                </a:solidFill>
                <a:latin typeface="Arial"/>
                <a:cs typeface="Arial"/>
              </a:rPr>
              <a:t>д</a:t>
            </a:r>
            <a:r>
              <a:rPr sz="2000" spc="-35" dirty="0">
                <a:solidFill>
                  <a:prstClr val="black"/>
                </a:solidFill>
                <a:latin typeface="Arial"/>
                <a:cs typeface="Arial"/>
              </a:rPr>
              <a:t>у</a:t>
            </a:r>
            <a:r>
              <a:rPr sz="2000" dirty="0">
                <a:solidFill>
                  <a:prstClr val="black"/>
                </a:solidFill>
                <a:latin typeface="Arial"/>
                <a:cs typeface="Arial"/>
              </a:rPr>
              <a:t>с</a:t>
            </a:r>
            <a:r>
              <a:rPr sz="2000" spc="5" dirty="0">
                <a:solidFill>
                  <a:prstClr val="black"/>
                </a:solidFill>
                <a:latin typeface="Arial"/>
                <a:cs typeface="Arial"/>
              </a:rPr>
              <a:t>м</a:t>
            </a:r>
            <a:r>
              <a:rPr sz="2000" spc="-50" dirty="0">
                <a:solidFill>
                  <a:prstClr val="black"/>
                </a:solidFill>
                <a:latin typeface="Arial"/>
                <a:cs typeface="Arial"/>
              </a:rPr>
              <a:t>о</a:t>
            </a:r>
            <a:r>
              <a:rPr sz="2000" dirty="0">
                <a:solidFill>
                  <a:prstClr val="black"/>
                </a:solidFill>
                <a:latin typeface="Arial"/>
                <a:cs typeface="Arial"/>
              </a:rPr>
              <a:t>тр</a:t>
            </a:r>
            <a:r>
              <a:rPr sz="2000" spc="-15" dirty="0">
                <a:solidFill>
                  <a:prstClr val="black"/>
                </a:solidFill>
                <a:latin typeface="Arial"/>
                <a:cs typeface="Arial"/>
              </a:rPr>
              <a:t>е</a:t>
            </a:r>
            <a:r>
              <a:rPr sz="2000" dirty="0">
                <a:solidFill>
                  <a:prstClr val="black"/>
                </a:solidFill>
                <a:latin typeface="Arial"/>
                <a:cs typeface="Arial"/>
              </a:rPr>
              <a:t>нных</a:t>
            </a:r>
            <a:r>
              <a:rPr sz="2000" spc="250" dirty="0">
                <a:solidFill>
                  <a:prstClr val="black"/>
                </a:solidFill>
                <a:latin typeface="Arial"/>
                <a:cs typeface="Arial"/>
              </a:rPr>
              <a:t> </a:t>
            </a:r>
            <a:r>
              <a:rPr sz="2000" dirty="0">
                <a:solidFill>
                  <a:prstClr val="black"/>
                </a:solidFill>
                <a:latin typeface="Arial"/>
                <a:cs typeface="Arial"/>
              </a:rPr>
              <a:t>з</a:t>
            </a:r>
            <a:r>
              <a:rPr sz="2000" spc="-10" dirty="0">
                <a:solidFill>
                  <a:prstClr val="black"/>
                </a:solidFill>
                <a:latin typeface="Arial"/>
                <a:cs typeface="Arial"/>
              </a:rPr>
              <a:t>а</a:t>
            </a:r>
            <a:r>
              <a:rPr sz="2000" spc="20" dirty="0">
                <a:solidFill>
                  <a:prstClr val="black"/>
                </a:solidFill>
                <a:latin typeface="Arial"/>
                <a:cs typeface="Arial"/>
              </a:rPr>
              <a:t>к</a:t>
            </a:r>
            <a:r>
              <a:rPr sz="2000" dirty="0">
                <a:solidFill>
                  <a:prstClr val="black"/>
                </a:solidFill>
                <a:latin typeface="Arial"/>
                <a:cs typeface="Arial"/>
              </a:rPr>
              <a:t>он</a:t>
            </a:r>
            <a:r>
              <a:rPr sz="2000" spc="-60" dirty="0">
                <a:solidFill>
                  <a:prstClr val="black"/>
                </a:solidFill>
                <a:latin typeface="Arial"/>
                <a:cs typeface="Arial"/>
              </a:rPr>
              <a:t>о</a:t>
            </a:r>
            <a:r>
              <a:rPr sz="2000" dirty="0">
                <a:solidFill>
                  <a:prstClr val="black"/>
                </a:solidFill>
                <a:latin typeface="Arial"/>
                <a:cs typeface="Arial"/>
              </a:rPr>
              <a:t>д</a:t>
            </a:r>
            <a:r>
              <a:rPr sz="2000" spc="-50" dirty="0">
                <a:solidFill>
                  <a:prstClr val="black"/>
                </a:solidFill>
                <a:latin typeface="Arial"/>
                <a:cs typeface="Arial"/>
              </a:rPr>
              <a:t>а</a:t>
            </a:r>
            <a:r>
              <a:rPr sz="2000" spc="-30" dirty="0">
                <a:solidFill>
                  <a:prstClr val="black"/>
                </a:solidFill>
                <a:latin typeface="Arial"/>
                <a:cs typeface="Arial"/>
              </a:rPr>
              <a:t>т</a:t>
            </a:r>
            <a:r>
              <a:rPr sz="2000" spc="-75" dirty="0">
                <a:solidFill>
                  <a:prstClr val="black"/>
                </a:solidFill>
                <a:latin typeface="Arial"/>
                <a:cs typeface="Arial"/>
              </a:rPr>
              <a:t>е</a:t>
            </a:r>
            <a:r>
              <a:rPr sz="2000" dirty="0">
                <a:solidFill>
                  <a:prstClr val="black"/>
                </a:solidFill>
                <a:latin typeface="Arial"/>
                <a:cs typeface="Arial"/>
              </a:rPr>
              <a:t>льст</a:t>
            </a:r>
            <a:r>
              <a:rPr sz="2000" spc="-40" dirty="0">
                <a:solidFill>
                  <a:prstClr val="black"/>
                </a:solidFill>
                <a:latin typeface="Arial"/>
                <a:cs typeface="Arial"/>
              </a:rPr>
              <a:t>в</a:t>
            </a:r>
            <a:r>
              <a:rPr sz="2000" dirty="0">
                <a:solidFill>
                  <a:prstClr val="black"/>
                </a:solidFill>
                <a:latin typeface="Arial"/>
                <a:cs typeface="Arial"/>
              </a:rPr>
              <a:t>ом</a:t>
            </a:r>
            <a:r>
              <a:rPr sz="2000" spc="265" dirty="0">
                <a:solidFill>
                  <a:prstClr val="black"/>
                </a:solidFill>
                <a:latin typeface="Arial"/>
                <a:cs typeface="Arial"/>
              </a:rPr>
              <a:t> </a:t>
            </a:r>
            <a:r>
              <a:rPr sz="2000" spc="-30" dirty="0">
                <a:solidFill>
                  <a:prstClr val="black"/>
                </a:solidFill>
                <a:latin typeface="Arial"/>
                <a:cs typeface="Arial"/>
              </a:rPr>
              <a:t>Р</a:t>
            </a:r>
            <a:r>
              <a:rPr sz="2000" dirty="0">
                <a:solidFill>
                  <a:prstClr val="black"/>
                </a:solidFill>
                <a:latin typeface="Arial"/>
                <a:cs typeface="Arial"/>
              </a:rPr>
              <a:t>Ф</a:t>
            </a:r>
            <a:r>
              <a:rPr sz="2000" spc="270" dirty="0">
                <a:solidFill>
                  <a:prstClr val="black"/>
                </a:solidFill>
                <a:latin typeface="Arial"/>
                <a:cs typeface="Arial"/>
              </a:rPr>
              <a:t> </a:t>
            </a:r>
            <a:r>
              <a:rPr sz="2000" dirty="0">
                <a:solidFill>
                  <a:prstClr val="black"/>
                </a:solidFill>
                <a:latin typeface="Arial"/>
                <a:cs typeface="Arial"/>
              </a:rPr>
              <a:t>о</a:t>
            </a:r>
            <a:r>
              <a:rPr sz="2000" spc="270" dirty="0">
                <a:solidFill>
                  <a:prstClr val="black"/>
                </a:solidFill>
                <a:latin typeface="Arial"/>
                <a:cs typeface="Arial"/>
              </a:rPr>
              <a:t> </a:t>
            </a:r>
            <a:r>
              <a:rPr sz="2000" spc="-30" dirty="0">
                <a:solidFill>
                  <a:prstClr val="black"/>
                </a:solidFill>
                <a:latin typeface="Arial"/>
                <a:cs typeface="Arial"/>
              </a:rPr>
              <a:t>К</a:t>
            </a:r>
            <a:r>
              <a:rPr sz="2000" spc="-10" dirty="0">
                <a:solidFill>
                  <a:prstClr val="black"/>
                </a:solidFill>
                <a:latin typeface="Arial"/>
                <a:cs typeface="Arial"/>
              </a:rPr>
              <a:t>С</a:t>
            </a:r>
            <a:r>
              <a:rPr sz="2000" dirty="0">
                <a:solidFill>
                  <a:prstClr val="black"/>
                </a:solidFill>
                <a:latin typeface="Arial"/>
                <a:cs typeface="Arial"/>
              </a:rPr>
              <a:t>,</a:t>
            </a:r>
            <a:r>
              <a:rPr sz="2000" spc="250" dirty="0">
                <a:solidFill>
                  <a:prstClr val="black"/>
                </a:solidFill>
                <a:latin typeface="Arial"/>
                <a:cs typeface="Arial"/>
              </a:rPr>
              <a:t> </a:t>
            </a:r>
            <a:r>
              <a:rPr sz="2000" b="1" spc="-10" dirty="0">
                <a:solidFill>
                  <a:prstClr val="black"/>
                </a:solidFill>
                <a:latin typeface="Arial"/>
                <a:cs typeface="Arial"/>
              </a:rPr>
              <a:t>и</a:t>
            </a:r>
            <a:r>
              <a:rPr sz="2000" b="1" dirty="0">
                <a:solidFill>
                  <a:prstClr val="black"/>
                </a:solidFill>
                <a:latin typeface="Arial"/>
                <a:cs typeface="Arial"/>
              </a:rPr>
              <a:t>ли</a:t>
            </a:r>
            <a:r>
              <a:rPr sz="2000" b="1" spc="260" dirty="0">
                <a:solidFill>
                  <a:prstClr val="black"/>
                </a:solidFill>
                <a:latin typeface="Arial"/>
                <a:cs typeface="Arial"/>
              </a:rPr>
              <a:t> </a:t>
            </a:r>
            <a:r>
              <a:rPr sz="2000" b="1" spc="-10" dirty="0">
                <a:solidFill>
                  <a:prstClr val="black"/>
                </a:solidFill>
                <a:latin typeface="Arial"/>
                <a:cs typeface="Arial"/>
              </a:rPr>
              <a:t>в</a:t>
            </a:r>
            <a:r>
              <a:rPr sz="2000" b="1" spc="25" dirty="0">
                <a:solidFill>
                  <a:prstClr val="black"/>
                </a:solidFill>
                <a:latin typeface="Arial"/>
                <a:cs typeface="Arial"/>
              </a:rPr>
              <a:t>к</a:t>
            </a:r>
            <a:r>
              <a:rPr sz="2000" b="1" dirty="0">
                <a:solidFill>
                  <a:prstClr val="black"/>
                </a:solidFill>
                <a:latin typeface="Arial"/>
                <a:cs typeface="Arial"/>
              </a:rPr>
              <a:t>л</a:t>
            </a:r>
            <a:r>
              <a:rPr sz="2000" b="1" spc="-70" dirty="0">
                <a:solidFill>
                  <a:prstClr val="black"/>
                </a:solidFill>
                <a:latin typeface="Arial"/>
                <a:cs typeface="Arial"/>
              </a:rPr>
              <a:t>ю</a:t>
            </a:r>
            <a:r>
              <a:rPr sz="2000" b="1" spc="-15" dirty="0">
                <a:solidFill>
                  <a:prstClr val="black"/>
                </a:solidFill>
                <a:latin typeface="Arial"/>
                <a:cs typeface="Arial"/>
              </a:rPr>
              <a:t>ч</a:t>
            </a:r>
            <a:r>
              <a:rPr sz="2000" b="1" dirty="0">
                <a:solidFill>
                  <a:prstClr val="black"/>
                </a:solidFill>
                <a:latin typeface="Arial"/>
                <a:cs typeface="Arial"/>
              </a:rPr>
              <a:t>е</a:t>
            </a:r>
            <a:r>
              <a:rPr sz="2000" b="1" spc="-10" dirty="0">
                <a:solidFill>
                  <a:prstClr val="black"/>
                </a:solidFill>
                <a:latin typeface="Arial"/>
                <a:cs typeface="Arial"/>
              </a:rPr>
              <a:t>н</a:t>
            </a:r>
            <a:r>
              <a:rPr sz="2000" b="1" dirty="0">
                <a:solidFill>
                  <a:prstClr val="black"/>
                </a:solidFill>
                <a:latin typeface="Arial"/>
                <a:cs typeface="Arial"/>
              </a:rPr>
              <a:t>ие</a:t>
            </a:r>
            <a:r>
              <a:rPr sz="2000" b="1" spc="265" dirty="0">
                <a:solidFill>
                  <a:prstClr val="black"/>
                </a:solidFill>
                <a:latin typeface="Arial"/>
                <a:cs typeface="Arial"/>
              </a:rPr>
              <a:t> </a:t>
            </a:r>
            <a:r>
              <a:rPr sz="2000" dirty="0">
                <a:solidFill>
                  <a:prstClr val="black"/>
                </a:solidFill>
                <a:latin typeface="Arial"/>
                <a:cs typeface="Arial"/>
              </a:rPr>
              <a:t>в</a:t>
            </a:r>
            <a:r>
              <a:rPr sz="2000" spc="250" dirty="0">
                <a:solidFill>
                  <a:prstClr val="black"/>
                </a:solidFill>
                <a:latin typeface="Arial"/>
                <a:cs typeface="Arial"/>
              </a:rPr>
              <a:t> </a:t>
            </a:r>
            <a:r>
              <a:rPr sz="2000" spc="25" dirty="0">
                <a:solidFill>
                  <a:prstClr val="black"/>
                </a:solidFill>
                <a:latin typeface="Arial"/>
                <a:cs typeface="Arial"/>
              </a:rPr>
              <a:t>с</a:t>
            </a:r>
            <a:r>
              <a:rPr sz="2000" spc="-10" dirty="0">
                <a:solidFill>
                  <a:prstClr val="black"/>
                </a:solidFill>
                <a:latin typeface="Arial"/>
                <a:cs typeface="Arial"/>
              </a:rPr>
              <a:t>о</a:t>
            </a:r>
            <a:r>
              <a:rPr sz="2000" dirty="0">
                <a:solidFill>
                  <a:prstClr val="black"/>
                </a:solidFill>
                <a:latin typeface="Arial"/>
                <a:cs typeface="Arial"/>
              </a:rPr>
              <a:t>с</a:t>
            </a:r>
            <a:r>
              <a:rPr sz="2000" spc="-25" dirty="0">
                <a:solidFill>
                  <a:prstClr val="black"/>
                </a:solidFill>
                <a:latin typeface="Arial"/>
                <a:cs typeface="Arial"/>
              </a:rPr>
              <a:t>т</a:t>
            </a:r>
            <a:r>
              <a:rPr sz="2000" dirty="0">
                <a:solidFill>
                  <a:prstClr val="black"/>
                </a:solidFill>
                <a:latin typeface="Arial"/>
                <a:cs typeface="Arial"/>
              </a:rPr>
              <a:t>ав </a:t>
            </a:r>
            <a:r>
              <a:rPr sz="2000" spc="-50" dirty="0">
                <a:solidFill>
                  <a:prstClr val="black"/>
                </a:solidFill>
                <a:latin typeface="Arial"/>
                <a:cs typeface="Arial"/>
              </a:rPr>
              <a:t>о</a:t>
            </a:r>
            <a:r>
              <a:rPr sz="2000" dirty="0">
                <a:solidFill>
                  <a:prstClr val="black"/>
                </a:solidFill>
                <a:latin typeface="Arial"/>
                <a:cs typeface="Arial"/>
              </a:rPr>
              <a:t>д</a:t>
            </a:r>
            <a:r>
              <a:rPr sz="2000" spc="-10" dirty="0">
                <a:solidFill>
                  <a:prstClr val="black"/>
                </a:solidFill>
                <a:latin typeface="Arial"/>
                <a:cs typeface="Arial"/>
              </a:rPr>
              <a:t>н</a:t>
            </a:r>
            <a:r>
              <a:rPr sz="2000" dirty="0">
                <a:solidFill>
                  <a:prstClr val="black"/>
                </a:solidFill>
                <a:latin typeface="Arial"/>
                <a:cs typeface="Arial"/>
              </a:rPr>
              <a:t>о</a:t>
            </a:r>
            <a:r>
              <a:rPr sz="2000" spc="-50" dirty="0">
                <a:solidFill>
                  <a:prstClr val="black"/>
                </a:solidFill>
                <a:latin typeface="Arial"/>
                <a:cs typeface="Arial"/>
              </a:rPr>
              <a:t>г</a:t>
            </a:r>
            <a:r>
              <a:rPr sz="2000" dirty="0">
                <a:solidFill>
                  <a:prstClr val="black"/>
                </a:solidFill>
                <a:latin typeface="Arial"/>
                <a:cs typeface="Arial"/>
              </a:rPr>
              <a:t>о </a:t>
            </a:r>
            <a:r>
              <a:rPr sz="2000" spc="5" dirty="0">
                <a:solidFill>
                  <a:prstClr val="black"/>
                </a:solidFill>
                <a:latin typeface="Arial"/>
                <a:cs typeface="Arial"/>
              </a:rPr>
              <a:t> </a:t>
            </a:r>
            <a:r>
              <a:rPr sz="2000" spc="15" dirty="0">
                <a:solidFill>
                  <a:prstClr val="black"/>
                </a:solidFill>
                <a:latin typeface="Arial"/>
                <a:cs typeface="Arial"/>
              </a:rPr>
              <a:t>л</a:t>
            </a:r>
            <a:r>
              <a:rPr sz="2000" spc="-50" dirty="0">
                <a:solidFill>
                  <a:prstClr val="black"/>
                </a:solidFill>
                <a:latin typeface="Arial"/>
                <a:cs typeface="Arial"/>
              </a:rPr>
              <a:t>о</a:t>
            </a:r>
            <a:r>
              <a:rPr sz="2000" spc="-30" dirty="0">
                <a:solidFill>
                  <a:prstClr val="black"/>
                </a:solidFill>
                <a:latin typeface="Arial"/>
                <a:cs typeface="Arial"/>
              </a:rPr>
              <a:t>т</a:t>
            </a:r>
            <a:r>
              <a:rPr sz="2000" dirty="0">
                <a:solidFill>
                  <a:prstClr val="black"/>
                </a:solidFill>
                <a:latin typeface="Arial"/>
                <a:cs typeface="Arial"/>
              </a:rPr>
              <a:t>а,  о</a:t>
            </a:r>
            <a:r>
              <a:rPr sz="2000" spc="-70" dirty="0">
                <a:solidFill>
                  <a:prstClr val="black"/>
                </a:solidFill>
                <a:latin typeface="Arial"/>
                <a:cs typeface="Arial"/>
              </a:rPr>
              <a:t>б</a:t>
            </a:r>
            <a:r>
              <a:rPr sz="2000" dirty="0">
                <a:solidFill>
                  <a:prstClr val="black"/>
                </a:solidFill>
                <a:latin typeface="Arial"/>
                <a:cs typeface="Arial"/>
              </a:rPr>
              <a:t>ъе</a:t>
            </a:r>
            <a:r>
              <a:rPr sz="2000" spc="15" dirty="0">
                <a:solidFill>
                  <a:prstClr val="black"/>
                </a:solidFill>
                <a:latin typeface="Arial"/>
                <a:cs typeface="Arial"/>
              </a:rPr>
              <a:t>к</a:t>
            </a:r>
            <a:r>
              <a:rPr sz="2000" spc="-30" dirty="0">
                <a:solidFill>
                  <a:prstClr val="black"/>
                </a:solidFill>
                <a:latin typeface="Arial"/>
                <a:cs typeface="Arial"/>
              </a:rPr>
              <a:t>т</a:t>
            </a:r>
            <a:r>
              <a:rPr sz="2000" dirty="0">
                <a:solidFill>
                  <a:prstClr val="black"/>
                </a:solidFill>
                <a:latin typeface="Arial"/>
                <a:cs typeface="Arial"/>
              </a:rPr>
              <a:t>а </a:t>
            </a:r>
            <a:r>
              <a:rPr sz="2000" spc="5" dirty="0">
                <a:solidFill>
                  <a:prstClr val="black"/>
                </a:solidFill>
                <a:latin typeface="Arial"/>
                <a:cs typeface="Arial"/>
              </a:rPr>
              <a:t> </a:t>
            </a:r>
            <a:r>
              <a:rPr sz="2000" dirty="0">
                <a:solidFill>
                  <a:prstClr val="black"/>
                </a:solidFill>
                <a:latin typeface="Arial"/>
                <a:cs typeface="Arial"/>
              </a:rPr>
              <a:t>з</a:t>
            </a:r>
            <a:r>
              <a:rPr sz="2000" spc="-10" dirty="0">
                <a:solidFill>
                  <a:prstClr val="black"/>
                </a:solidFill>
                <a:latin typeface="Arial"/>
                <a:cs typeface="Arial"/>
              </a:rPr>
              <a:t>а</a:t>
            </a:r>
            <a:r>
              <a:rPr sz="2000" spc="20" dirty="0">
                <a:solidFill>
                  <a:prstClr val="black"/>
                </a:solidFill>
                <a:latin typeface="Arial"/>
                <a:cs typeface="Arial"/>
              </a:rPr>
              <a:t>к</a:t>
            </a:r>
            <a:r>
              <a:rPr sz="2000" dirty="0">
                <a:solidFill>
                  <a:prstClr val="black"/>
                </a:solidFill>
                <a:latin typeface="Arial"/>
                <a:cs typeface="Arial"/>
              </a:rPr>
              <a:t>у</a:t>
            </a:r>
            <a:r>
              <a:rPr sz="2000" spc="-15" dirty="0">
                <a:solidFill>
                  <a:prstClr val="black"/>
                </a:solidFill>
                <a:latin typeface="Arial"/>
                <a:cs typeface="Arial"/>
              </a:rPr>
              <a:t>п</a:t>
            </a:r>
            <a:r>
              <a:rPr sz="2000" dirty="0">
                <a:solidFill>
                  <a:prstClr val="black"/>
                </a:solidFill>
                <a:latin typeface="Arial"/>
                <a:cs typeface="Arial"/>
              </a:rPr>
              <a:t>ки </a:t>
            </a:r>
            <a:r>
              <a:rPr sz="2000" spc="10" dirty="0">
                <a:solidFill>
                  <a:prstClr val="black"/>
                </a:solidFill>
                <a:latin typeface="Arial"/>
                <a:cs typeface="Arial"/>
              </a:rPr>
              <a:t> </a:t>
            </a:r>
            <a:r>
              <a:rPr sz="2000" spc="-30" dirty="0">
                <a:solidFill>
                  <a:prstClr val="black"/>
                </a:solidFill>
                <a:latin typeface="Arial"/>
                <a:cs typeface="Arial"/>
              </a:rPr>
              <a:t>т</a:t>
            </a:r>
            <a:r>
              <a:rPr sz="2000" dirty="0">
                <a:solidFill>
                  <a:prstClr val="black"/>
                </a:solidFill>
                <a:latin typeface="Arial"/>
                <a:cs typeface="Arial"/>
              </a:rPr>
              <a:t>о</a:t>
            </a:r>
            <a:r>
              <a:rPr sz="2000" spc="-20" dirty="0">
                <a:solidFill>
                  <a:prstClr val="black"/>
                </a:solidFill>
                <a:latin typeface="Arial"/>
                <a:cs typeface="Arial"/>
              </a:rPr>
              <a:t>в</a:t>
            </a:r>
            <a:r>
              <a:rPr sz="2000" dirty="0">
                <a:solidFill>
                  <a:prstClr val="black"/>
                </a:solidFill>
                <a:latin typeface="Arial"/>
                <a:cs typeface="Arial"/>
              </a:rPr>
              <a:t>а</a:t>
            </a:r>
            <a:r>
              <a:rPr sz="2000" spc="-10" dirty="0">
                <a:solidFill>
                  <a:prstClr val="black"/>
                </a:solidFill>
                <a:latin typeface="Arial"/>
                <a:cs typeface="Arial"/>
              </a:rPr>
              <a:t>р</a:t>
            </a:r>
            <a:r>
              <a:rPr sz="2000" dirty="0">
                <a:solidFill>
                  <a:prstClr val="black"/>
                </a:solidFill>
                <a:latin typeface="Arial"/>
                <a:cs typeface="Arial"/>
              </a:rPr>
              <a:t>ов, </a:t>
            </a:r>
            <a:r>
              <a:rPr sz="2000" spc="15" dirty="0">
                <a:solidFill>
                  <a:prstClr val="black"/>
                </a:solidFill>
                <a:latin typeface="Arial"/>
                <a:cs typeface="Arial"/>
              </a:rPr>
              <a:t> </a:t>
            </a:r>
            <a:r>
              <a:rPr sz="2000" spc="-10" dirty="0">
                <a:solidFill>
                  <a:prstClr val="black"/>
                </a:solidFill>
                <a:latin typeface="Arial"/>
                <a:cs typeface="Arial"/>
              </a:rPr>
              <a:t>р</a:t>
            </a:r>
            <a:r>
              <a:rPr sz="2000" dirty="0">
                <a:solidFill>
                  <a:prstClr val="black"/>
                </a:solidFill>
                <a:latin typeface="Arial"/>
                <a:cs typeface="Arial"/>
              </a:rPr>
              <a:t>аб</a:t>
            </a:r>
            <a:r>
              <a:rPr sz="2000" spc="-40" dirty="0">
                <a:solidFill>
                  <a:prstClr val="black"/>
                </a:solidFill>
                <a:latin typeface="Arial"/>
                <a:cs typeface="Arial"/>
              </a:rPr>
              <a:t>о</a:t>
            </a:r>
            <a:r>
              <a:rPr sz="2000" spc="-225" dirty="0">
                <a:solidFill>
                  <a:prstClr val="black"/>
                </a:solidFill>
                <a:latin typeface="Arial"/>
                <a:cs typeface="Arial"/>
              </a:rPr>
              <a:t>т</a:t>
            </a:r>
            <a:r>
              <a:rPr sz="2000" dirty="0">
                <a:solidFill>
                  <a:prstClr val="black"/>
                </a:solidFill>
                <a:latin typeface="Arial"/>
                <a:cs typeface="Arial"/>
              </a:rPr>
              <a:t>, </a:t>
            </a:r>
            <a:r>
              <a:rPr sz="2000" spc="10" dirty="0">
                <a:solidFill>
                  <a:prstClr val="black"/>
                </a:solidFill>
                <a:latin typeface="Arial"/>
                <a:cs typeface="Arial"/>
              </a:rPr>
              <a:t> </a:t>
            </a:r>
            <a:r>
              <a:rPr sz="2000" spc="-45" dirty="0">
                <a:solidFill>
                  <a:prstClr val="black"/>
                </a:solidFill>
                <a:latin typeface="Arial"/>
                <a:cs typeface="Arial"/>
              </a:rPr>
              <a:t>у</a:t>
            </a:r>
            <a:r>
              <a:rPr sz="2000" dirty="0">
                <a:solidFill>
                  <a:prstClr val="black"/>
                </a:solidFill>
                <a:latin typeface="Arial"/>
                <a:cs typeface="Arial"/>
              </a:rPr>
              <a:t>слу</a:t>
            </a:r>
            <a:r>
              <a:rPr sz="2000" spc="-260" dirty="0">
                <a:solidFill>
                  <a:prstClr val="black"/>
                </a:solidFill>
                <a:latin typeface="Arial"/>
                <a:cs typeface="Arial"/>
              </a:rPr>
              <a:t>г</a:t>
            </a:r>
            <a:r>
              <a:rPr sz="2000" dirty="0">
                <a:solidFill>
                  <a:prstClr val="black"/>
                </a:solidFill>
                <a:latin typeface="Arial"/>
                <a:cs typeface="Arial"/>
              </a:rPr>
              <a:t>, </a:t>
            </a:r>
            <a:r>
              <a:rPr sz="2000" spc="25" dirty="0">
                <a:solidFill>
                  <a:prstClr val="black"/>
                </a:solidFill>
                <a:latin typeface="Arial"/>
                <a:cs typeface="Arial"/>
              </a:rPr>
              <a:t> </a:t>
            </a:r>
            <a:r>
              <a:rPr sz="2000" b="1" spc="-35" dirty="0">
                <a:solidFill>
                  <a:prstClr val="black"/>
                </a:solidFill>
                <a:latin typeface="Arial"/>
                <a:cs typeface="Arial"/>
              </a:rPr>
              <a:t>т</a:t>
            </a:r>
            <a:r>
              <a:rPr sz="2000" b="1" spc="-25" dirty="0">
                <a:solidFill>
                  <a:prstClr val="black"/>
                </a:solidFill>
                <a:latin typeface="Arial"/>
                <a:cs typeface="Arial"/>
              </a:rPr>
              <a:t>е</a:t>
            </a:r>
            <a:r>
              <a:rPr sz="2000" b="1" dirty="0">
                <a:solidFill>
                  <a:prstClr val="black"/>
                </a:solidFill>
                <a:latin typeface="Arial"/>
                <a:cs typeface="Arial"/>
              </a:rPr>
              <a:t>хн</a:t>
            </a:r>
            <a:r>
              <a:rPr sz="2000" b="1" spc="-45" dirty="0">
                <a:solidFill>
                  <a:prstClr val="black"/>
                </a:solidFill>
                <a:latin typeface="Arial"/>
                <a:cs typeface="Arial"/>
              </a:rPr>
              <a:t>о</a:t>
            </a:r>
            <a:r>
              <a:rPr sz="2000" b="1" spc="-25" dirty="0">
                <a:solidFill>
                  <a:prstClr val="black"/>
                </a:solidFill>
                <a:latin typeface="Arial"/>
                <a:cs typeface="Arial"/>
              </a:rPr>
              <a:t>л</a:t>
            </a:r>
            <a:r>
              <a:rPr sz="2000" b="1" dirty="0">
                <a:solidFill>
                  <a:prstClr val="black"/>
                </a:solidFill>
                <a:latin typeface="Arial"/>
                <a:cs typeface="Arial"/>
              </a:rPr>
              <a:t>ог</a:t>
            </a:r>
            <a:r>
              <a:rPr sz="2000" b="1" spc="5" dirty="0">
                <a:solidFill>
                  <a:prstClr val="black"/>
                </a:solidFill>
                <a:latin typeface="Arial"/>
                <a:cs typeface="Arial"/>
              </a:rPr>
              <a:t>и</a:t>
            </a:r>
            <a:r>
              <a:rPr sz="2000" b="1" spc="-15" dirty="0">
                <a:solidFill>
                  <a:prstClr val="black"/>
                </a:solidFill>
                <a:latin typeface="Arial"/>
                <a:cs typeface="Arial"/>
              </a:rPr>
              <a:t>ч</a:t>
            </a:r>
            <a:r>
              <a:rPr sz="2000" b="1" spc="-25" dirty="0">
                <a:solidFill>
                  <a:prstClr val="black"/>
                </a:solidFill>
                <a:latin typeface="Arial"/>
                <a:cs typeface="Arial"/>
              </a:rPr>
              <a:t>е</a:t>
            </a:r>
            <a:r>
              <a:rPr sz="2000" b="1" spc="-10" dirty="0">
                <a:solidFill>
                  <a:prstClr val="black"/>
                </a:solidFill>
                <a:latin typeface="Arial"/>
                <a:cs typeface="Arial"/>
              </a:rPr>
              <a:t>с</a:t>
            </a:r>
            <a:r>
              <a:rPr sz="2000" b="1" dirty="0">
                <a:solidFill>
                  <a:prstClr val="black"/>
                </a:solidFill>
                <a:latin typeface="Arial"/>
                <a:cs typeface="Arial"/>
              </a:rPr>
              <a:t>ки  и </a:t>
            </a:r>
            <a:r>
              <a:rPr sz="2000" b="1" spc="-65" dirty="0">
                <a:solidFill>
                  <a:prstClr val="black"/>
                </a:solidFill>
                <a:latin typeface="Arial"/>
                <a:cs typeface="Arial"/>
              </a:rPr>
              <a:t>ф</a:t>
            </a:r>
            <a:r>
              <a:rPr sz="2000" b="1" spc="-40" dirty="0">
                <a:solidFill>
                  <a:prstClr val="black"/>
                </a:solidFill>
                <a:latin typeface="Arial"/>
                <a:cs typeface="Arial"/>
              </a:rPr>
              <a:t>у</a:t>
            </a:r>
            <a:r>
              <a:rPr sz="2000" b="1" dirty="0">
                <a:solidFill>
                  <a:prstClr val="black"/>
                </a:solidFill>
                <a:latin typeface="Arial"/>
                <a:cs typeface="Arial"/>
              </a:rPr>
              <a:t>нкционально</a:t>
            </a:r>
            <a:r>
              <a:rPr sz="2000" b="1" spc="10" dirty="0">
                <a:solidFill>
                  <a:prstClr val="black"/>
                </a:solidFill>
                <a:latin typeface="Arial"/>
                <a:cs typeface="Arial"/>
              </a:rPr>
              <a:t> </a:t>
            </a:r>
            <a:r>
              <a:rPr sz="2000" b="1" dirty="0">
                <a:solidFill>
                  <a:prstClr val="black"/>
                </a:solidFill>
                <a:latin typeface="Arial"/>
                <a:cs typeface="Arial"/>
              </a:rPr>
              <a:t>не</a:t>
            </a:r>
            <a:r>
              <a:rPr sz="2000" b="1" spc="-5" dirty="0">
                <a:solidFill>
                  <a:prstClr val="black"/>
                </a:solidFill>
                <a:latin typeface="Arial"/>
                <a:cs typeface="Arial"/>
              </a:rPr>
              <a:t> </a:t>
            </a:r>
            <a:r>
              <a:rPr sz="2000" b="1" dirty="0">
                <a:solidFill>
                  <a:prstClr val="black"/>
                </a:solidFill>
                <a:latin typeface="Arial"/>
                <a:cs typeface="Arial"/>
              </a:rPr>
              <a:t>с</a:t>
            </a:r>
            <a:r>
              <a:rPr sz="2000" b="1" spc="-25" dirty="0">
                <a:solidFill>
                  <a:prstClr val="black"/>
                </a:solidFill>
                <a:latin typeface="Arial"/>
                <a:cs typeface="Arial"/>
              </a:rPr>
              <a:t>в</a:t>
            </a:r>
            <a:r>
              <a:rPr sz="2000" b="1" dirty="0">
                <a:solidFill>
                  <a:prstClr val="black"/>
                </a:solidFill>
                <a:latin typeface="Arial"/>
                <a:cs typeface="Arial"/>
              </a:rPr>
              <a:t>я</a:t>
            </a:r>
            <a:r>
              <a:rPr sz="2000" b="1" spc="-35" dirty="0">
                <a:solidFill>
                  <a:prstClr val="black"/>
                </a:solidFill>
                <a:latin typeface="Arial"/>
                <a:cs typeface="Arial"/>
              </a:rPr>
              <a:t>з</a:t>
            </a:r>
            <a:r>
              <a:rPr sz="2000" b="1" dirty="0">
                <a:solidFill>
                  <a:prstClr val="black"/>
                </a:solidFill>
                <a:latin typeface="Arial"/>
                <a:cs typeface="Arial"/>
              </a:rPr>
              <a:t>анных</a:t>
            </a:r>
            <a:r>
              <a:rPr sz="2000" b="1" spc="-35" dirty="0">
                <a:solidFill>
                  <a:prstClr val="black"/>
                </a:solidFill>
                <a:latin typeface="Arial"/>
                <a:cs typeface="Arial"/>
              </a:rPr>
              <a:t> </a:t>
            </a:r>
            <a:r>
              <a:rPr sz="2000" b="1" dirty="0">
                <a:solidFill>
                  <a:prstClr val="black"/>
                </a:solidFill>
                <a:latin typeface="Arial"/>
                <a:cs typeface="Arial"/>
              </a:rPr>
              <a:t>м</a:t>
            </a:r>
            <a:r>
              <a:rPr sz="2000" b="1" spc="-20" dirty="0">
                <a:solidFill>
                  <a:prstClr val="black"/>
                </a:solidFill>
                <a:latin typeface="Arial"/>
                <a:cs typeface="Arial"/>
              </a:rPr>
              <a:t>е</a:t>
            </a:r>
            <a:r>
              <a:rPr sz="2000" b="1" spc="-10" dirty="0">
                <a:solidFill>
                  <a:prstClr val="black"/>
                </a:solidFill>
                <a:latin typeface="Arial"/>
                <a:cs typeface="Arial"/>
              </a:rPr>
              <a:t>ж</a:t>
            </a:r>
            <a:r>
              <a:rPr sz="2000" b="1" spc="20" dirty="0">
                <a:solidFill>
                  <a:prstClr val="black"/>
                </a:solidFill>
                <a:latin typeface="Arial"/>
                <a:cs typeface="Arial"/>
              </a:rPr>
              <a:t>д</a:t>
            </a:r>
            <a:r>
              <a:rPr sz="2000" b="1" dirty="0">
                <a:solidFill>
                  <a:prstClr val="black"/>
                </a:solidFill>
                <a:latin typeface="Arial"/>
                <a:cs typeface="Arial"/>
              </a:rPr>
              <a:t>у</a:t>
            </a:r>
            <a:r>
              <a:rPr sz="2000" b="1" spc="-30" dirty="0">
                <a:solidFill>
                  <a:prstClr val="black"/>
                </a:solidFill>
                <a:latin typeface="Arial"/>
                <a:cs typeface="Arial"/>
              </a:rPr>
              <a:t> </a:t>
            </a:r>
            <a:r>
              <a:rPr sz="2000" b="1" dirty="0">
                <a:solidFill>
                  <a:prstClr val="black"/>
                </a:solidFill>
                <a:latin typeface="Arial"/>
                <a:cs typeface="Arial"/>
              </a:rPr>
              <a:t>соб</a:t>
            </a:r>
            <a:r>
              <a:rPr sz="2000" b="1" spc="-10" dirty="0">
                <a:solidFill>
                  <a:prstClr val="black"/>
                </a:solidFill>
                <a:latin typeface="Arial"/>
                <a:cs typeface="Arial"/>
              </a:rPr>
              <a:t>о</a:t>
            </a:r>
            <a:r>
              <a:rPr sz="2000" b="1" dirty="0">
                <a:solidFill>
                  <a:prstClr val="black"/>
                </a:solidFill>
                <a:latin typeface="Arial"/>
                <a:cs typeface="Arial"/>
              </a:rPr>
              <a:t>й</a:t>
            </a:r>
            <a:r>
              <a:rPr sz="2000" dirty="0">
                <a:solidFill>
                  <a:prstClr val="black"/>
                </a:solidFill>
                <a:latin typeface="Arial"/>
                <a:cs typeface="Arial"/>
              </a:rPr>
              <a:t>,</a:t>
            </a:r>
            <a:r>
              <a:rPr sz="2000" spc="-25" dirty="0">
                <a:solidFill>
                  <a:prstClr val="black"/>
                </a:solidFill>
                <a:latin typeface="Arial"/>
                <a:cs typeface="Arial"/>
              </a:rPr>
              <a:t> </a:t>
            </a:r>
            <a:r>
              <a:rPr sz="2000" dirty="0">
                <a:solidFill>
                  <a:prstClr val="black"/>
                </a:solidFill>
                <a:latin typeface="Arial"/>
                <a:cs typeface="Arial"/>
              </a:rPr>
              <a:t>-</a:t>
            </a:r>
            <a:endParaRPr sz="2000">
              <a:solidFill>
                <a:prstClr val="black"/>
              </a:solidFill>
              <a:latin typeface="Arial"/>
              <a:cs typeface="Arial"/>
            </a:endParaRPr>
          </a:p>
        </p:txBody>
      </p:sp>
      <p:sp>
        <p:nvSpPr>
          <p:cNvPr id="11" name="object 11"/>
          <p:cNvSpPr txBox="1"/>
          <p:nvPr/>
        </p:nvSpPr>
        <p:spPr>
          <a:xfrm>
            <a:off x="113792" y="4241562"/>
            <a:ext cx="5773420" cy="1269365"/>
          </a:xfrm>
          <a:prstGeom prst="rect">
            <a:avLst/>
          </a:prstGeom>
        </p:spPr>
        <p:txBody>
          <a:bodyPr vert="horz" wrap="square" lIns="0" tIns="0" rIns="0" bIns="0" rtlCol="0">
            <a:spAutoFit/>
          </a:bodyPr>
          <a:lstStyle/>
          <a:p>
            <a:pPr marL="196850" indent="-184150">
              <a:buFont typeface="Wingdings"/>
              <a:buChar char=""/>
              <a:tabLst>
                <a:tab pos="197485" algn="l"/>
              </a:tabLst>
            </a:pPr>
            <a:r>
              <a:rPr sz="2000" spc="-45" dirty="0">
                <a:solidFill>
                  <a:prstClr val="black"/>
                </a:solidFill>
                <a:latin typeface="Arial"/>
                <a:cs typeface="Arial"/>
              </a:rPr>
              <a:t>в</a:t>
            </a:r>
            <a:r>
              <a:rPr sz="2000" dirty="0">
                <a:solidFill>
                  <a:prstClr val="black"/>
                </a:solidFill>
                <a:latin typeface="Arial"/>
                <a:cs typeface="Arial"/>
              </a:rPr>
              <a:t>л</a:t>
            </a:r>
            <a:r>
              <a:rPr sz="2000" spc="-75" dirty="0">
                <a:solidFill>
                  <a:prstClr val="black"/>
                </a:solidFill>
                <a:latin typeface="Arial"/>
                <a:cs typeface="Arial"/>
              </a:rPr>
              <a:t>е</a:t>
            </a:r>
            <a:r>
              <a:rPr sz="2000" dirty="0">
                <a:solidFill>
                  <a:prstClr val="black"/>
                </a:solidFill>
                <a:latin typeface="Arial"/>
                <a:cs typeface="Arial"/>
              </a:rPr>
              <a:t>ч</a:t>
            </a:r>
            <a:r>
              <a:rPr sz="2000" spc="-75" dirty="0">
                <a:solidFill>
                  <a:prstClr val="black"/>
                </a:solidFill>
                <a:latin typeface="Arial"/>
                <a:cs typeface="Arial"/>
              </a:rPr>
              <a:t>е</a:t>
            </a:r>
            <a:r>
              <a:rPr sz="2000" dirty="0">
                <a:solidFill>
                  <a:prstClr val="black"/>
                </a:solidFill>
                <a:latin typeface="Arial"/>
                <a:cs typeface="Arial"/>
              </a:rPr>
              <a:t>т</a:t>
            </a:r>
            <a:r>
              <a:rPr sz="2000" spc="-25" dirty="0">
                <a:solidFill>
                  <a:prstClr val="black"/>
                </a:solidFill>
                <a:latin typeface="Arial"/>
                <a:cs typeface="Arial"/>
              </a:rPr>
              <a:t> </a:t>
            </a:r>
            <a:r>
              <a:rPr sz="2000" dirty="0">
                <a:solidFill>
                  <a:prstClr val="black"/>
                </a:solidFill>
                <a:latin typeface="Arial"/>
                <a:cs typeface="Arial"/>
              </a:rPr>
              <a:t>на</a:t>
            </a:r>
            <a:r>
              <a:rPr sz="2000" spc="15" dirty="0">
                <a:solidFill>
                  <a:prstClr val="black"/>
                </a:solidFill>
                <a:latin typeface="Arial"/>
                <a:cs typeface="Arial"/>
              </a:rPr>
              <a:t>л</a:t>
            </a:r>
            <a:r>
              <a:rPr sz="2000" spc="-25" dirty="0">
                <a:solidFill>
                  <a:prstClr val="black"/>
                </a:solidFill>
                <a:latin typeface="Arial"/>
                <a:cs typeface="Arial"/>
              </a:rPr>
              <a:t>о</a:t>
            </a:r>
            <a:r>
              <a:rPr sz="2000" dirty="0">
                <a:solidFill>
                  <a:prstClr val="black"/>
                </a:solidFill>
                <a:latin typeface="Arial"/>
                <a:cs typeface="Arial"/>
              </a:rPr>
              <a:t>жение</a:t>
            </a:r>
            <a:r>
              <a:rPr sz="2000" spc="-40" dirty="0">
                <a:solidFill>
                  <a:prstClr val="black"/>
                </a:solidFill>
                <a:latin typeface="Arial"/>
                <a:cs typeface="Arial"/>
              </a:rPr>
              <a:t> </a:t>
            </a:r>
            <a:r>
              <a:rPr sz="2000" dirty="0">
                <a:solidFill>
                  <a:prstClr val="black"/>
                </a:solidFill>
                <a:latin typeface="Arial"/>
                <a:cs typeface="Arial"/>
              </a:rPr>
              <a:t>адми</a:t>
            </a:r>
            <a:r>
              <a:rPr sz="2000" spc="-10" dirty="0">
                <a:solidFill>
                  <a:prstClr val="black"/>
                </a:solidFill>
                <a:latin typeface="Arial"/>
                <a:cs typeface="Arial"/>
              </a:rPr>
              <a:t>н</a:t>
            </a:r>
            <a:r>
              <a:rPr sz="2000" dirty="0">
                <a:solidFill>
                  <a:prstClr val="black"/>
                </a:solidFill>
                <a:latin typeface="Arial"/>
                <a:cs typeface="Arial"/>
              </a:rPr>
              <a:t>истр</a:t>
            </a:r>
            <a:r>
              <a:rPr sz="2000" spc="-50" dirty="0">
                <a:solidFill>
                  <a:prstClr val="black"/>
                </a:solidFill>
                <a:latin typeface="Arial"/>
                <a:cs typeface="Arial"/>
              </a:rPr>
              <a:t>а</a:t>
            </a:r>
            <a:r>
              <a:rPr sz="2000" dirty="0">
                <a:solidFill>
                  <a:prstClr val="black"/>
                </a:solidFill>
                <a:latin typeface="Arial"/>
                <a:cs typeface="Arial"/>
              </a:rPr>
              <a:t>т</a:t>
            </a:r>
            <a:r>
              <a:rPr sz="2000" spc="-10" dirty="0">
                <a:solidFill>
                  <a:prstClr val="black"/>
                </a:solidFill>
                <a:latin typeface="Arial"/>
                <a:cs typeface="Arial"/>
              </a:rPr>
              <a:t>и</a:t>
            </a:r>
            <a:r>
              <a:rPr sz="2000" dirty="0">
                <a:solidFill>
                  <a:prstClr val="black"/>
                </a:solidFill>
                <a:latin typeface="Arial"/>
                <a:cs typeface="Arial"/>
              </a:rPr>
              <a:t>вно</a:t>
            </a:r>
            <a:r>
              <a:rPr sz="2000" spc="-45" dirty="0">
                <a:solidFill>
                  <a:prstClr val="black"/>
                </a:solidFill>
                <a:latin typeface="Arial"/>
                <a:cs typeface="Arial"/>
              </a:rPr>
              <a:t>г</a:t>
            </a:r>
            <a:r>
              <a:rPr sz="2000" dirty="0">
                <a:solidFill>
                  <a:prstClr val="black"/>
                </a:solidFill>
                <a:latin typeface="Arial"/>
                <a:cs typeface="Arial"/>
              </a:rPr>
              <a:t>о</a:t>
            </a:r>
            <a:r>
              <a:rPr sz="2000" spc="-60" dirty="0">
                <a:solidFill>
                  <a:prstClr val="black"/>
                </a:solidFill>
                <a:latin typeface="Arial"/>
                <a:cs typeface="Arial"/>
              </a:rPr>
              <a:t> </a:t>
            </a:r>
            <a:r>
              <a:rPr sz="2000" dirty="0">
                <a:solidFill>
                  <a:prstClr val="black"/>
                </a:solidFill>
                <a:latin typeface="Arial"/>
                <a:cs typeface="Arial"/>
              </a:rPr>
              <a:t>штра</a:t>
            </a:r>
            <a:r>
              <a:rPr sz="2000" spc="-10" dirty="0">
                <a:solidFill>
                  <a:prstClr val="black"/>
                </a:solidFill>
                <a:latin typeface="Arial"/>
                <a:cs typeface="Arial"/>
              </a:rPr>
              <a:t>ф</a:t>
            </a:r>
            <a:r>
              <a:rPr sz="2000" dirty="0">
                <a:solidFill>
                  <a:prstClr val="black"/>
                </a:solidFill>
                <a:latin typeface="Arial"/>
                <a:cs typeface="Arial"/>
              </a:rPr>
              <a:t>а</a:t>
            </a:r>
            <a:endParaRPr sz="2000">
              <a:solidFill>
                <a:prstClr val="black"/>
              </a:solidFill>
              <a:latin typeface="Arial"/>
              <a:cs typeface="Arial"/>
            </a:endParaRPr>
          </a:p>
          <a:p>
            <a:pPr marL="413384" marR="777875" algn="just">
              <a:lnSpc>
                <a:spcPct val="120000"/>
              </a:lnSpc>
              <a:spcBef>
                <a:spcPts val="5"/>
              </a:spcBef>
            </a:pPr>
            <a:r>
              <a:rPr dirty="0">
                <a:solidFill>
                  <a:prstClr val="black"/>
                </a:solidFill>
                <a:latin typeface="Arial"/>
                <a:cs typeface="Arial"/>
              </a:rPr>
              <a:t>на</a:t>
            </a:r>
            <a:r>
              <a:rPr spc="-15" dirty="0">
                <a:solidFill>
                  <a:prstClr val="black"/>
                </a:solidFill>
                <a:latin typeface="Arial"/>
                <a:cs typeface="Arial"/>
              </a:rPr>
              <a:t> </a:t>
            </a:r>
            <a:r>
              <a:rPr spc="5" dirty="0">
                <a:solidFill>
                  <a:prstClr val="black"/>
                </a:solidFill>
                <a:latin typeface="Arial"/>
                <a:cs typeface="Arial"/>
              </a:rPr>
              <a:t>д</a:t>
            </a:r>
            <a:r>
              <a:rPr spc="-45" dirty="0">
                <a:solidFill>
                  <a:prstClr val="black"/>
                </a:solidFill>
                <a:latin typeface="Arial"/>
                <a:cs typeface="Arial"/>
              </a:rPr>
              <a:t>о</a:t>
            </a:r>
            <a:r>
              <a:rPr spc="5" dirty="0">
                <a:solidFill>
                  <a:prstClr val="black"/>
                </a:solidFill>
                <a:latin typeface="Arial"/>
                <a:cs typeface="Arial"/>
              </a:rPr>
              <a:t>л</a:t>
            </a:r>
            <a:r>
              <a:rPr dirty="0">
                <a:solidFill>
                  <a:prstClr val="black"/>
                </a:solidFill>
                <a:latin typeface="Arial"/>
                <a:cs typeface="Arial"/>
              </a:rPr>
              <a:t>жн</a:t>
            </a:r>
            <a:r>
              <a:rPr spc="-10" dirty="0">
                <a:solidFill>
                  <a:prstClr val="black"/>
                </a:solidFill>
                <a:latin typeface="Arial"/>
                <a:cs typeface="Arial"/>
              </a:rPr>
              <a:t>о</a:t>
            </a:r>
            <a:r>
              <a:rPr dirty="0">
                <a:solidFill>
                  <a:prstClr val="black"/>
                </a:solidFill>
                <a:latin typeface="Arial"/>
                <a:cs typeface="Arial"/>
              </a:rPr>
              <a:t>стных</a:t>
            </a:r>
            <a:r>
              <a:rPr spc="10" dirty="0">
                <a:solidFill>
                  <a:prstClr val="black"/>
                </a:solidFill>
                <a:latin typeface="Arial"/>
                <a:cs typeface="Arial"/>
              </a:rPr>
              <a:t> </a:t>
            </a:r>
            <a:r>
              <a:rPr spc="5" dirty="0">
                <a:solidFill>
                  <a:prstClr val="black"/>
                </a:solidFill>
                <a:latin typeface="Arial"/>
                <a:cs typeface="Arial"/>
              </a:rPr>
              <a:t>л</a:t>
            </a:r>
            <a:r>
              <a:rPr dirty="0">
                <a:solidFill>
                  <a:prstClr val="black"/>
                </a:solidFill>
                <a:latin typeface="Arial"/>
                <a:cs typeface="Arial"/>
              </a:rPr>
              <a:t>иц</a:t>
            </a:r>
            <a:r>
              <a:rPr spc="-20" dirty="0">
                <a:solidFill>
                  <a:prstClr val="black"/>
                </a:solidFill>
                <a:latin typeface="Arial"/>
                <a:cs typeface="Arial"/>
              </a:rPr>
              <a:t> </a:t>
            </a:r>
            <a:r>
              <a:rPr dirty="0">
                <a:solidFill>
                  <a:prstClr val="black"/>
                </a:solidFill>
                <a:latin typeface="Arial"/>
                <a:cs typeface="Arial"/>
              </a:rPr>
              <a:t>в</a:t>
            </a:r>
            <a:r>
              <a:rPr spc="5" dirty="0">
                <a:solidFill>
                  <a:prstClr val="black"/>
                </a:solidFill>
                <a:latin typeface="Arial"/>
                <a:cs typeface="Arial"/>
              </a:rPr>
              <a:t> </a:t>
            </a:r>
            <a:r>
              <a:rPr dirty="0">
                <a:solidFill>
                  <a:prstClr val="black"/>
                </a:solidFill>
                <a:latin typeface="Arial"/>
                <a:cs typeface="Arial"/>
              </a:rPr>
              <a:t>р</a:t>
            </a:r>
            <a:r>
              <a:rPr spc="-35" dirty="0">
                <a:solidFill>
                  <a:prstClr val="black"/>
                </a:solidFill>
                <a:latin typeface="Arial"/>
                <a:cs typeface="Arial"/>
              </a:rPr>
              <a:t>а</a:t>
            </a:r>
            <a:r>
              <a:rPr dirty="0">
                <a:solidFill>
                  <a:prstClr val="black"/>
                </a:solidFill>
                <a:latin typeface="Arial"/>
                <a:cs typeface="Arial"/>
              </a:rPr>
              <a:t>зме</a:t>
            </a:r>
            <a:r>
              <a:rPr spc="-10" dirty="0">
                <a:solidFill>
                  <a:prstClr val="black"/>
                </a:solidFill>
                <a:latin typeface="Arial"/>
                <a:cs typeface="Arial"/>
              </a:rPr>
              <a:t>р</a:t>
            </a:r>
            <a:r>
              <a:rPr dirty="0">
                <a:solidFill>
                  <a:prstClr val="black"/>
                </a:solidFill>
                <a:latin typeface="Arial"/>
                <a:cs typeface="Arial"/>
              </a:rPr>
              <a:t>е</a:t>
            </a:r>
            <a:r>
              <a:rPr spc="10" dirty="0">
                <a:solidFill>
                  <a:prstClr val="black"/>
                </a:solidFill>
                <a:latin typeface="Arial"/>
                <a:cs typeface="Arial"/>
              </a:rPr>
              <a:t> </a:t>
            </a:r>
            <a:r>
              <a:rPr dirty="0">
                <a:solidFill>
                  <a:prstClr val="black"/>
                </a:solidFill>
                <a:latin typeface="Arial"/>
                <a:cs typeface="Arial"/>
              </a:rPr>
              <a:t>1 п</a:t>
            </a:r>
            <a:r>
              <a:rPr spc="-10" dirty="0">
                <a:solidFill>
                  <a:prstClr val="black"/>
                </a:solidFill>
                <a:latin typeface="Arial"/>
                <a:cs typeface="Arial"/>
              </a:rPr>
              <a:t>р</a:t>
            </a:r>
            <a:r>
              <a:rPr dirty="0">
                <a:solidFill>
                  <a:prstClr val="black"/>
                </a:solidFill>
                <a:latin typeface="Arial"/>
                <a:cs typeface="Arial"/>
              </a:rPr>
              <a:t>о</a:t>
            </a:r>
            <a:r>
              <a:rPr spc="-30" dirty="0">
                <a:solidFill>
                  <a:prstClr val="black"/>
                </a:solidFill>
                <a:latin typeface="Arial"/>
                <a:cs typeface="Arial"/>
              </a:rPr>
              <a:t>ц</a:t>
            </a:r>
            <a:r>
              <a:rPr dirty="0">
                <a:solidFill>
                  <a:prstClr val="black"/>
                </a:solidFill>
                <a:latin typeface="Arial"/>
                <a:cs typeface="Arial"/>
              </a:rPr>
              <a:t>ен</a:t>
            </a:r>
            <a:r>
              <a:rPr spc="-25" dirty="0">
                <a:solidFill>
                  <a:prstClr val="black"/>
                </a:solidFill>
                <a:latin typeface="Arial"/>
                <a:cs typeface="Arial"/>
              </a:rPr>
              <a:t>т</a:t>
            </a:r>
            <a:r>
              <a:rPr dirty="0">
                <a:solidFill>
                  <a:prstClr val="black"/>
                </a:solidFill>
                <a:latin typeface="Arial"/>
                <a:cs typeface="Arial"/>
              </a:rPr>
              <a:t>а Н</a:t>
            </a:r>
            <a:r>
              <a:rPr spc="-10" dirty="0">
                <a:solidFill>
                  <a:prstClr val="black"/>
                </a:solidFill>
                <a:latin typeface="Arial"/>
                <a:cs typeface="Arial"/>
              </a:rPr>
              <a:t>М</a:t>
            </a:r>
            <a:r>
              <a:rPr dirty="0">
                <a:solidFill>
                  <a:prstClr val="black"/>
                </a:solidFill>
                <a:latin typeface="Arial"/>
                <a:cs typeface="Arial"/>
              </a:rPr>
              <a:t>Ц</a:t>
            </a:r>
            <a:r>
              <a:rPr spc="-10" dirty="0">
                <a:solidFill>
                  <a:prstClr val="black"/>
                </a:solidFill>
                <a:latin typeface="Arial"/>
                <a:cs typeface="Arial"/>
              </a:rPr>
              <a:t>К</a:t>
            </a:r>
            <a:r>
              <a:rPr dirty="0">
                <a:solidFill>
                  <a:prstClr val="black"/>
                </a:solidFill>
                <a:latin typeface="Arial"/>
                <a:cs typeface="Arial"/>
              </a:rPr>
              <a:t>,</a:t>
            </a:r>
            <a:r>
              <a:rPr spc="5" dirty="0">
                <a:solidFill>
                  <a:prstClr val="black"/>
                </a:solidFill>
                <a:latin typeface="Arial"/>
                <a:cs typeface="Arial"/>
              </a:rPr>
              <a:t> </a:t>
            </a:r>
            <a:r>
              <a:rPr dirty="0">
                <a:solidFill>
                  <a:prstClr val="black"/>
                </a:solidFill>
                <a:latin typeface="Arial"/>
                <a:cs typeface="Arial"/>
              </a:rPr>
              <a:t>но</a:t>
            </a:r>
            <a:r>
              <a:rPr spc="-5" dirty="0">
                <a:solidFill>
                  <a:prstClr val="black"/>
                </a:solidFill>
                <a:latin typeface="Arial"/>
                <a:cs typeface="Arial"/>
              </a:rPr>
              <a:t> </a:t>
            </a:r>
            <a:r>
              <a:rPr dirty="0">
                <a:solidFill>
                  <a:prstClr val="black"/>
                </a:solidFill>
                <a:latin typeface="Arial"/>
                <a:cs typeface="Arial"/>
              </a:rPr>
              <a:t>не</a:t>
            </a:r>
            <a:r>
              <a:rPr spc="-5" dirty="0">
                <a:solidFill>
                  <a:prstClr val="black"/>
                </a:solidFill>
                <a:latin typeface="Arial"/>
                <a:cs typeface="Arial"/>
              </a:rPr>
              <a:t> </a:t>
            </a:r>
            <a:r>
              <a:rPr dirty="0">
                <a:solidFill>
                  <a:prstClr val="black"/>
                </a:solidFill>
                <a:latin typeface="Arial"/>
                <a:cs typeface="Arial"/>
              </a:rPr>
              <a:t>м</a:t>
            </a:r>
            <a:r>
              <a:rPr spc="-15" dirty="0">
                <a:solidFill>
                  <a:prstClr val="black"/>
                </a:solidFill>
                <a:latin typeface="Arial"/>
                <a:cs typeface="Arial"/>
              </a:rPr>
              <a:t>е</a:t>
            </a:r>
            <a:r>
              <a:rPr dirty="0">
                <a:solidFill>
                  <a:prstClr val="black"/>
                </a:solidFill>
                <a:latin typeface="Arial"/>
                <a:cs typeface="Arial"/>
              </a:rPr>
              <a:t>нее</a:t>
            </a:r>
            <a:r>
              <a:rPr spc="5" dirty="0">
                <a:solidFill>
                  <a:prstClr val="black"/>
                </a:solidFill>
                <a:latin typeface="Arial"/>
                <a:cs typeface="Arial"/>
              </a:rPr>
              <a:t> </a:t>
            </a:r>
            <a:r>
              <a:rPr dirty="0">
                <a:solidFill>
                  <a:prstClr val="black"/>
                </a:solidFill>
                <a:latin typeface="Arial"/>
                <a:cs typeface="Arial"/>
              </a:rPr>
              <a:t>дес</a:t>
            </a:r>
            <a:r>
              <a:rPr spc="-10" dirty="0">
                <a:solidFill>
                  <a:prstClr val="black"/>
                </a:solidFill>
                <a:latin typeface="Arial"/>
                <a:cs typeface="Arial"/>
              </a:rPr>
              <a:t>я</a:t>
            </a:r>
            <a:r>
              <a:rPr dirty="0">
                <a:solidFill>
                  <a:prstClr val="black"/>
                </a:solidFill>
                <a:latin typeface="Arial"/>
                <a:cs typeface="Arial"/>
              </a:rPr>
              <a:t>ти</a:t>
            </a:r>
            <a:r>
              <a:rPr spc="-10" dirty="0">
                <a:solidFill>
                  <a:prstClr val="black"/>
                </a:solidFill>
                <a:latin typeface="Arial"/>
                <a:cs typeface="Arial"/>
              </a:rPr>
              <a:t> </a:t>
            </a:r>
            <a:r>
              <a:rPr dirty="0">
                <a:solidFill>
                  <a:prstClr val="black"/>
                </a:solidFill>
                <a:latin typeface="Arial"/>
                <a:cs typeface="Arial"/>
              </a:rPr>
              <a:t>тысяч </a:t>
            </a:r>
            <a:r>
              <a:rPr spc="-35" dirty="0">
                <a:solidFill>
                  <a:prstClr val="black"/>
                </a:solidFill>
                <a:latin typeface="Arial"/>
                <a:cs typeface="Arial"/>
              </a:rPr>
              <a:t>р</a:t>
            </a:r>
            <a:r>
              <a:rPr dirty="0">
                <a:solidFill>
                  <a:prstClr val="black"/>
                </a:solidFill>
                <a:latin typeface="Arial"/>
                <a:cs typeface="Arial"/>
              </a:rPr>
              <a:t>у</a:t>
            </a:r>
            <a:r>
              <a:rPr spc="-90" dirty="0">
                <a:solidFill>
                  <a:prstClr val="black"/>
                </a:solidFill>
                <a:latin typeface="Arial"/>
                <a:cs typeface="Arial"/>
              </a:rPr>
              <a:t>б</a:t>
            </a:r>
            <a:r>
              <a:rPr dirty="0">
                <a:solidFill>
                  <a:prstClr val="black"/>
                </a:solidFill>
                <a:latin typeface="Arial"/>
                <a:cs typeface="Arial"/>
              </a:rPr>
              <a:t>лей</a:t>
            </a:r>
            <a:r>
              <a:rPr spc="15" dirty="0">
                <a:solidFill>
                  <a:prstClr val="black"/>
                </a:solidFill>
                <a:latin typeface="Arial"/>
                <a:cs typeface="Arial"/>
              </a:rPr>
              <a:t> </a:t>
            </a:r>
            <a:r>
              <a:rPr dirty="0">
                <a:solidFill>
                  <a:prstClr val="black"/>
                </a:solidFill>
                <a:latin typeface="Arial"/>
                <a:cs typeface="Arial"/>
              </a:rPr>
              <a:t>и не</a:t>
            </a:r>
            <a:r>
              <a:rPr spc="-15" dirty="0">
                <a:solidFill>
                  <a:prstClr val="black"/>
                </a:solidFill>
                <a:latin typeface="Arial"/>
                <a:cs typeface="Arial"/>
              </a:rPr>
              <a:t> </a:t>
            </a:r>
            <a:r>
              <a:rPr dirty="0">
                <a:solidFill>
                  <a:prstClr val="black"/>
                </a:solidFill>
                <a:latin typeface="Arial"/>
                <a:cs typeface="Arial"/>
              </a:rPr>
              <a:t>б</a:t>
            </a:r>
            <a:r>
              <a:rPr spc="-40" dirty="0">
                <a:solidFill>
                  <a:prstClr val="black"/>
                </a:solidFill>
                <a:latin typeface="Arial"/>
                <a:cs typeface="Arial"/>
              </a:rPr>
              <a:t>о</a:t>
            </a:r>
            <a:r>
              <a:rPr spc="5" dirty="0">
                <a:solidFill>
                  <a:prstClr val="black"/>
                </a:solidFill>
                <a:latin typeface="Arial"/>
                <a:cs typeface="Arial"/>
              </a:rPr>
              <a:t>л</a:t>
            </a:r>
            <a:r>
              <a:rPr dirty="0">
                <a:solidFill>
                  <a:prstClr val="black"/>
                </a:solidFill>
                <a:latin typeface="Arial"/>
                <a:cs typeface="Arial"/>
              </a:rPr>
              <a:t>ее</a:t>
            </a:r>
            <a:r>
              <a:rPr spc="-10" dirty="0">
                <a:solidFill>
                  <a:prstClr val="black"/>
                </a:solidFill>
                <a:latin typeface="Arial"/>
                <a:cs typeface="Arial"/>
              </a:rPr>
              <a:t> </a:t>
            </a:r>
            <a:r>
              <a:rPr dirty="0">
                <a:solidFill>
                  <a:prstClr val="black"/>
                </a:solidFill>
                <a:latin typeface="Arial"/>
                <a:cs typeface="Arial"/>
              </a:rPr>
              <a:t>п</a:t>
            </a:r>
            <a:r>
              <a:rPr spc="-10" dirty="0">
                <a:solidFill>
                  <a:prstClr val="black"/>
                </a:solidFill>
                <a:latin typeface="Arial"/>
                <a:cs typeface="Arial"/>
              </a:rPr>
              <a:t>я</a:t>
            </a:r>
            <a:r>
              <a:rPr dirty="0">
                <a:solidFill>
                  <a:prstClr val="black"/>
                </a:solidFill>
                <a:latin typeface="Arial"/>
                <a:cs typeface="Arial"/>
              </a:rPr>
              <a:t>ти</a:t>
            </a:r>
            <a:r>
              <a:rPr spc="5" dirty="0">
                <a:solidFill>
                  <a:prstClr val="black"/>
                </a:solidFill>
                <a:latin typeface="Arial"/>
                <a:cs typeface="Arial"/>
              </a:rPr>
              <a:t>д</a:t>
            </a:r>
            <a:r>
              <a:rPr dirty="0">
                <a:solidFill>
                  <a:prstClr val="black"/>
                </a:solidFill>
                <a:latin typeface="Arial"/>
                <a:cs typeface="Arial"/>
              </a:rPr>
              <a:t>ес</a:t>
            </a:r>
            <a:r>
              <a:rPr spc="-10" dirty="0">
                <a:solidFill>
                  <a:prstClr val="black"/>
                </a:solidFill>
                <a:latin typeface="Arial"/>
                <a:cs typeface="Arial"/>
              </a:rPr>
              <a:t>я</a:t>
            </a:r>
            <a:r>
              <a:rPr dirty="0">
                <a:solidFill>
                  <a:prstClr val="black"/>
                </a:solidFill>
                <a:latin typeface="Arial"/>
                <a:cs typeface="Arial"/>
              </a:rPr>
              <a:t>ти</a:t>
            </a:r>
            <a:r>
              <a:rPr spc="-10" dirty="0">
                <a:solidFill>
                  <a:prstClr val="black"/>
                </a:solidFill>
                <a:latin typeface="Arial"/>
                <a:cs typeface="Arial"/>
              </a:rPr>
              <a:t> </a:t>
            </a:r>
            <a:r>
              <a:rPr dirty="0">
                <a:solidFill>
                  <a:prstClr val="black"/>
                </a:solidFill>
                <a:latin typeface="Arial"/>
                <a:cs typeface="Arial"/>
              </a:rPr>
              <a:t>тысяч </a:t>
            </a:r>
            <a:r>
              <a:rPr spc="-30" dirty="0">
                <a:solidFill>
                  <a:prstClr val="black"/>
                </a:solidFill>
                <a:latin typeface="Arial"/>
                <a:cs typeface="Arial"/>
              </a:rPr>
              <a:t>р</a:t>
            </a:r>
            <a:r>
              <a:rPr dirty="0">
                <a:solidFill>
                  <a:prstClr val="black"/>
                </a:solidFill>
                <a:latin typeface="Arial"/>
                <a:cs typeface="Arial"/>
              </a:rPr>
              <a:t>у</a:t>
            </a:r>
            <a:r>
              <a:rPr spc="-85" dirty="0">
                <a:solidFill>
                  <a:prstClr val="black"/>
                </a:solidFill>
                <a:latin typeface="Arial"/>
                <a:cs typeface="Arial"/>
              </a:rPr>
              <a:t>б</a:t>
            </a:r>
            <a:r>
              <a:rPr spc="5" dirty="0">
                <a:solidFill>
                  <a:prstClr val="black"/>
                </a:solidFill>
                <a:latin typeface="Arial"/>
                <a:cs typeface="Arial"/>
              </a:rPr>
              <a:t>л</a:t>
            </a:r>
            <a:r>
              <a:rPr dirty="0">
                <a:solidFill>
                  <a:prstClr val="black"/>
                </a:solidFill>
                <a:latin typeface="Arial"/>
                <a:cs typeface="Arial"/>
              </a:rPr>
              <a:t>ей.</a:t>
            </a:r>
            <a:endParaRPr>
              <a:solidFill>
                <a:prstClr val="black"/>
              </a:solidFill>
              <a:latin typeface="Arial"/>
              <a:cs typeface="Arial"/>
            </a:endParaRPr>
          </a:p>
        </p:txBody>
      </p:sp>
      <p:sp>
        <p:nvSpPr>
          <p:cNvPr id="12" name="object 12"/>
          <p:cNvSpPr/>
          <p:nvPr/>
        </p:nvSpPr>
        <p:spPr>
          <a:xfrm>
            <a:off x="6765035" y="4037076"/>
            <a:ext cx="2363724" cy="2293620"/>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13" name="object 13"/>
          <p:cNvSpPr/>
          <p:nvPr/>
        </p:nvSpPr>
        <p:spPr>
          <a:xfrm>
            <a:off x="7132319" y="4131564"/>
            <a:ext cx="1680972" cy="2036064"/>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14" name="object 14"/>
          <p:cNvSpPr/>
          <p:nvPr/>
        </p:nvSpPr>
        <p:spPr>
          <a:xfrm>
            <a:off x="6804025" y="4076700"/>
            <a:ext cx="2232025" cy="2160905"/>
          </a:xfrm>
          <a:custGeom>
            <a:avLst/>
            <a:gdLst/>
            <a:ahLst/>
            <a:cxnLst/>
            <a:rect l="l" t="t" r="r" b="b"/>
            <a:pathLst>
              <a:path w="2232025" h="2160904">
                <a:moveTo>
                  <a:pt x="1415034" y="0"/>
                </a:moveTo>
                <a:lnTo>
                  <a:pt x="816991" y="0"/>
                </a:lnTo>
                <a:lnTo>
                  <a:pt x="299085" y="289433"/>
                </a:lnTo>
                <a:lnTo>
                  <a:pt x="0" y="790829"/>
                </a:lnTo>
                <a:lnTo>
                  <a:pt x="0" y="1369822"/>
                </a:lnTo>
                <a:lnTo>
                  <a:pt x="299085" y="1871103"/>
                </a:lnTo>
                <a:lnTo>
                  <a:pt x="816991" y="2160587"/>
                </a:lnTo>
                <a:lnTo>
                  <a:pt x="1415034" y="2160587"/>
                </a:lnTo>
                <a:lnTo>
                  <a:pt x="1932939" y="1871103"/>
                </a:lnTo>
                <a:lnTo>
                  <a:pt x="2232025" y="1369822"/>
                </a:lnTo>
                <a:lnTo>
                  <a:pt x="2232025" y="790829"/>
                </a:lnTo>
                <a:lnTo>
                  <a:pt x="1932939" y="289433"/>
                </a:lnTo>
                <a:lnTo>
                  <a:pt x="1415034" y="0"/>
                </a:lnTo>
                <a:close/>
              </a:path>
            </a:pathLst>
          </a:custGeom>
          <a:solidFill>
            <a:srgbClr val="FFC000"/>
          </a:solidFill>
        </p:spPr>
        <p:txBody>
          <a:bodyPr wrap="square" lIns="0" tIns="0" rIns="0" bIns="0" rtlCol="0"/>
          <a:lstStyle/>
          <a:p>
            <a:endParaRPr smtClean="0">
              <a:solidFill>
                <a:prstClr val="black"/>
              </a:solidFill>
            </a:endParaRPr>
          </a:p>
        </p:txBody>
      </p:sp>
      <p:sp>
        <p:nvSpPr>
          <p:cNvPr id="15" name="object 15"/>
          <p:cNvSpPr/>
          <p:nvPr/>
        </p:nvSpPr>
        <p:spPr>
          <a:xfrm>
            <a:off x="6804025" y="4076700"/>
            <a:ext cx="2232025" cy="2160905"/>
          </a:xfrm>
          <a:custGeom>
            <a:avLst/>
            <a:gdLst/>
            <a:ahLst/>
            <a:cxnLst/>
            <a:rect l="l" t="t" r="r" b="b"/>
            <a:pathLst>
              <a:path w="2232025" h="2160904">
                <a:moveTo>
                  <a:pt x="0" y="790829"/>
                </a:moveTo>
                <a:lnTo>
                  <a:pt x="299085" y="289433"/>
                </a:lnTo>
                <a:lnTo>
                  <a:pt x="816991" y="0"/>
                </a:lnTo>
                <a:lnTo>
                  <a:pt x="1415034" y="0"/>
                </a:lnTo>
                <a:lnTo>
                  <a:pt x="1932939" y="289433"/>
                </a:lnTo>
                <a:lnTo>
                  <a:pt x="2232025" y="790829"/>
                </a:lnTo>
                <a:lnTo>
                  <a:pt x="2232025" y="1369822"/>
                </a:lnTo>
                <a:lnTo>
                  <a:pt x="1932939" y="1871103"/>
                </a:lnTo>
                <a:lnTo>
                  <a:pt x="1415034" y="2160587"/>
                </a:lnTo>
                <a:lnTo>
                  <a:pt x="816991" y="2160587"/>
                </a:lnTo>
                <a:lnTo>
                  <a:pt x="299085" y="1871103"/>
                </a:lnTo>
                <a:lnTo>
                  <a:pt x="0" y="1369822"/>
                </a:lnTo>
                <a:lnTo>
                  <a:pt x="0" y="790829"/>
                </a:lnTo>
                <a:close/>
              </a:path>
            </a:pathLst>
          </a:custGeom>
          <a:ln w="25400">
            <a:solidFill>
              <a:srgbClr val="000000"/>
            </a:solidFill>
          </a:ln>
        </p:spPr>
        <p:txBody>
          <a:bodyPr wrap="square" lIns="0" tIns="0" rIns="0" bIns="0" rtlCol="0"/>
          <a:lstStyle/>
          <a:p>
            <a:endParaRPr smtClean="0">
              <a:solidFill>
                <a:prstClr val="black"/>
              </a:solidFill>
            </a:endParaRPr>
          </a:p>
        </p:txBody>
      </p:sp>
      <p:sp>
        <p:nvSpPr>
          <p:cNvPr id="16" name="object 16"/>
          <p:cNvSpPr txBox="1"/>
          <p:nvPr/>
        </p:nvSpPr>
        <p:spPr>
          <a:xfrm>
            <a:off x="7283577" y="4531995"/>
            <a:ext cx="1273810" cy="528320"/>
          </a:xfrm>
          <a:prstGeom prst="rect">
            <a:avLst/>
          </a:prstGeom>
        </p:spPr>
        <p:txBody>
          <a:bodyPr vert="horz" wrap="square" lIns="0" tIns="0" rIns="0" bIns="0" rtlCol="0">
            <a:spAutoFit/>
          </a:bodyPr>
          <a:lstStyle/>
          <a:p>
            <a:pPr marL="379730" marR="5080" indent="-367665"/>
            <a:r>
              <a:rPr dirty="0">
                <a:solidFill>
                  <a:prstClr val="black"/>
                </a:solidFill>
                <a:cs typeface="Calibri"/>
              </a:rPr>
              <a:t>ч. 4.1 с</a:t>
            </a:r>
            <a:r>
              <a:rPr spc="-80" dirty="0">
                <a:solidFill>
                  <a:prstClr val="black"/>
                </a:solidFill>
                <a:cs typeface="Calibri"/>
              </a:rPr>
              <a:t>т</a:t>
            </a:r>
            <a:r>
              <a:rPr dirty="0">
                <a:solidFill>
                  <a:prstClr val="black"/>
                </a:solidFill>
                <a:cs typeface="Calibri"/>
              </a:rPr>
              <a:t>. 7.30 </a:t>
            </a:r>
            <a:r>
              <a:rPr spc="-30" dirty="0">
                <a:solidFill>
                  <a:prstClr val="black"/>
                </a:solidFill>
                <a:cs typeface="Calibri"/>
              </a:rPr>
              <a:t>К</a:t>
            </a:r>
            <a:r>
              <a:rPr dirty="0">
                <a:solidFill>
                  <a:prstClr val="black"/>
                </a:solidFill>
                <a:cs typeface="Calibri"/>
              </a:rPr>
              <a:t>оАП</a:t>
            </a:r>
            <a:endParaRPr>
              <a:solidFill>
                <a:prstClr val="black"/>
              </a:solidFill>
              <a:cs typeface="Calibri"/>
            </a:endParaRPr>
          </a:p>
        </p:txBody>
      </p:sp>
      <p:sp>
        <p:nvSpPr>
          <p:cNvPr id="17" name="object 17"/>
          <p:cNvSpPr txBox="1"/>
          <p:nvPr/>
        </p:nvSpPr>
        <p:spPr>
          <a:xfrm>
            <a:off x="7333868" y="5354954"/>
            <a:ext cx="1174750" cy="742315"/>
          </a:xfrm>
          <a:prstGeom prst="rect">
            <a:avLst/>
          </a:prstGeom>
        </p:spPr>
        <p:txBody>
          <a:bodyPr vert="horz" wrap="square" lIns="0" tIns="0" rIns="0" bIns="0" rtlCol="0">
            <a:spAutoFit/>
          </a:bodyPr>
          <a:lstStyle/>
          <a:p>
            <a:pPr algn="ctr"/>
            <a:r>
              <a:rPr dirty="0">
                <a:solidFill>
                  <a:prstClr val="black"/>
                </a:solidFill>
                <a:cs typeface="Calibri"/>
              </a:rPr>
              <a:t>штраф</a:t>
            </a:r>
            <a:endParaRPr>
              <a:solidFill>
                <a:prstClr val="black"/>
              </a:solidFill>
              <a:cs typeface="Calibri"/>
            </a:endParaRPr>
          </a:p>
          <a:p>
            <a:pPr algn="ctr">
              <a:lnSpc>
                <a:spcPts val="1664"/>
              </a:lnSpc>
              <a:spcBef>
                <a:spcPts val="30"/>
              </a:spcBef>
            </a:pPr>
            <a:r>
              <a:rPr sz="1400" spc="-5" dirty="0">
                <a:solidFill>
                  <a:prstClr val="black"/>
                </a:solidFill>
                <a:cs typeface="Calibri"/>
              </a:rPr>
              <a:t>1</a:t>
            </a:r>
            <a:r>
              <a:rPr sz="1400" dirty="0">
                <a:solidFill>
                  <a:prstClr val="black"/>
                </a:solidFill>
                <a:cs typeface="Calibri"/>
              </a:rPr>
              <a:t>0</a:t>
            </a:r>
            <a:r>
              <a:rPr sz="1400" spc="-10" dirty="0">
                <a:solidFill>
                  <a:prstClr val="black"/>
                </a:solidFill>
                <a:cs typeface="Calibri"/>
              </a:rPr>
              <a:t> </a:t>
            </a:r>
            <a:r>
              <a:rPr sz="1400" spc="-5" dirty="0">
                <a:solidFill>
                  <a:prstClr val="black"/>
                </a:solidFill>
                <a:cs typeface="Calibri"/>
              </a:rPr>
              <a:t>00</a:t>
            </a:r>
            <a:r>
              <a:rPr sz="1400" dirty="0">
                <a:solidFill>
                  <a:prstClr val="black"/>
                </a:solidFill>
                <a:cs typeface="Calibri"/>
              </a:rPr>
              <a:t>0 –</a:t>
            </a:r>
            <a:r>
              <a:rPr sz="1400" spc="-10" dirty="0">
                <a:solidFill>
                  <a:prstClr val="black"/>
                </a:solidFill>
                <a:cs typeface="Calibri"/>
              </a:rPr>
              <a:t> 5</a:t>
            </a:r>
            <a:r>
              <a:rPr sz="1400" dirty="0">
                <a:solidFill>
                  <a:prstClr val="black"/>
                </a:solidFill>
                <a:cs typeface="Calibri"/>
              </a:rPr>
              <a:t>0 </a:t>
            </a:r>
            <a:r>
              <a:rPr sz="1400" spc="-10" dirty="0">
                <a:solidFill>
                  <a:prstClr val="black"/>
                </a:solidFill>
                <a:cs typeface="Calibri"/>
              </a:rPr>
              <a:t>00</a:t>
            </a:r>
            <a:r>
              <a:rPr sz="1400" dirty="0">
                <a:solidFill>
                  <a:prstClr val="black"/>
                </a:solidFill>
                <a:cs typeface="Calibri"/>
              </a:rPr>
              <a:t>0</a:t>
            </a:r>
            <a:endParaRPr sz="1400">
              <a:solidFill>
                <a:prstClr val="black"/>
              </a:solidFill>
              <a:cs typeface="Calibri"/>
            </a:endParaRPr>
          </a:p>
          <a:p>
            <a:pPr algn="ctr">
              <a:lnSpc>
                <a:spcPts val="2145"/>
              </a:lnSpc>
            </a:pPr>
            <a:r>
              <a:rPr spc="-10" dirty="0">
                <a:solidFill>
                  <a:prstClr val="black"/>
                </a:solidFill>
                <a:cs typeface="Calibri"/>
              </a:rPr>
              <a:t>р</a:t>
            </a:r>
            <a:r>
              <a:rPr dirty="0">
                <a:solidFill>
                  <a:prstClr val="black"/>
                </a:solidFill>
                <a:cs typeface="Calibri"/>
              </a:rPr>
              <a:t>у</a:t>
            </a:r>
            <a:r>
              <a:rPr spc="-35" dirty="0">
                <a:solidFill>
                  <a:prstClr val="black"/>
                </a:solidFill>
                <a:cs typeface="Calibri"/>
              </a:rPr>
              <a:t>б</a:t>
            </a:r>
            <a:r>
              <a:rPr dirty="0">
                <a:solidFill>
                  <a:prstClr val="black"/>
                </a:solidFill>
                <a:cs typeface="Calibri"/>
              </a:rPr>
              <a:t>лей</a:t>
            </a:r>
            <a:endParaRPr>
              <a:solidFill>
                <a:prstClr val="black"/>
              </a:solidFill>
              <a:cs typeface="Calibri"/>
            </a:endParaRPr>
          </a:p>
        </p:txBody>
      </p:sp>
    </p:spTree>
    <p:extLst>
      <p:ext uri="{BB962C8B-B14F-4D97-AF65-F5344CB8AC3E}">
        <p14:creationId xmlns:p14="http://schemas.microsoft.com/office/powerpoint/2010/main" val="129037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txBox="1"/>
          <p:nvPr/>
        </p:nvSpPr>
        <p:spPr>
          <a:xfrm>
            <a:off x="367690" y="1876297"/>
            <a:ext cx="8425815" cy="3077766"/>
          </a:xfrm>
          <a:prstGeom prst="rect">
            <a:avLst/>
          </a:prstGeom>
        </p:spPr>
        <p:txBody>
          <a:bodyPr vert="horz" wrap="square" lIns="0" tIns="0" rIns="0" bIns="0" rtlCol="0">
            <a:spAutoFit/>
          </a:bodyPr>
          <a:lstStyle/>
          <a:p>
            <a:pPr>
              <a:spcBef>
                <a:spcPts val="5"/>
              </a:spcBef>
              <a:buClr>
                <a:srgbClr val="E2465A"/>
              </a:buClr>
            </a:pPr>
            <a:r>
              <a:rPr lang="ru-RU" sz="2000" dirty="0" smtClean="0"/>
              <a:t> </a:t>
            </a:r>
            <a:r>
              <a:rPr lang="ru-RU" sz="2000" b="1" dirty="0">
                <a:solidFill>
                  <a:srgbClr val="7030A0"/>
                </a:solidFill>
              </a:rPr>
              <a:t>П</a:t>
            </a:r>
            <a:r>
              <a:rPr lang="ru-RU" sz="2000" b="1" dirty="0" smtClean="0">
                <a:solidFill>
                  <a:srgbClr val="7030A0"/>
                </a:solidFill>
              </a:rPr>
              <a:t>исьмо </a:t>
            </a:r>
            <a:r>
              <a:rPr lang="ru-RU" sz="2000" b="1" dirty="0">
                <a:solidFill>
                  <a:srgbClr val="7030A0"/>
                </a:solidFill>
              </a:rPr>
              <a:t>ФАС России от 6 ноября 2018 г. № АЦ/89653/18 «О формировании документации на закупку инсулина</a:t>
            </a:r>
            <a:r>
              <a:rPr lang="ru-RU" sz="2000" b="1" dirty="0" smtClean="0">
                <a:solidFill>
                  <a:srgbClr val="7030A0"/>
                </a:solidFill>
              </a:rPr>
              <a:t>»</a:t>
            </a:r>
          </a:p>
          <a:p>
            <a:pPr>
              <a:spcBef>
                <a:spcPts val="5"/>
              </a:spcBef>
              <a:buClr>
                <a:srgbClr val="E2465A"/>
              </a:buClr>
            </a:pPr>
            <a:endParaRPr lang="ru-RU" sz="2000" dirty="0"/>
          </a:p>
          <a:p>
            <a:pPr algn="just">
              <a:spcBef>
                <a:spcPts val="5"/>
              </a:spcBef>
              <a:buClr>
                <a:srgbClr val="E2465A"/>
              </a:buClr>
            </a:pPr>
            <a:r>
              <a:rPr lang="ru-RU" sz="2000" dirty="0" smtClean="0"/>
              <a:t> </a:t>
            </a:r>
            <a:r>
              <a:rPr lang="ru-RU" sz="2000" dirty="0">
                <a:latin typeface="Times New Roman" pitchFamily="18" charset="0"/>
                <a:cs typeface="Times New Roman" pitchFamily="18" charset="0"/>
              </a:rPr>
              <a:t>У</a:t>
            </a:r>
            <a:r>
              <a:rPr lang="ru-RU" sz="2000" dirty="0" smtClean="0">
                <a:latin typeface="Times New Roman" pitchFamily="18" charset="0"/>
                <a:cs typeface="Times New Roman" pitchFamily="18" charset="0"/>
              </a:rPr>
              <a:t>казывает </a:t>
            </a:r>
            <a:r>
              <a:rPr lang="ru-RU" sz="2000" dirty="0">
                <a:latin typeface="Times New Roman" pitchFamily="18" charset="0"/>
                <a:cs typeface="Times New Roman" pitchFamily="18" charset="0"/>
              </a:rPr>
              <a:t>на возможность закупки инсулинов по торговым наименованиям только при осуществлении закупки для конкретного пациента по медицинским показаниям</a:t>
            </a:r>
            <a:r>
              <a:rPr lang="ru-RU" sz="2000" dirty="0" smtClean="0">
                <a:latin typeface="Times New Roman" pitchFamily="18" charset="0"/>
                <a:cs typeface="Times New Roman" pitchFamily="18" charset="0"/>
              </a:rPr>
              <a:t>.</a:t>
            </a:r>
          </a:p>
          <a:p>
            <a:pPr algn="just">
              <a:spcBef>
                <a:spcPts val="5"/>
              </a:spcBef>
              <a:buClr>
                <a:srgbClr val="E2465A"/>
              </a:buClr>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При </a:t>
            </a:r>
            <a:r>
              <a:rPr lang="ru-RU" sz="2000" dirty="0" smtClean="0">
                <a:latin typeface="Times New Roman" pitchFamily="18" charset="0"/>
                <a:cs typeface="Times New Roman" pitchFamily="18" charset="0"/>
              </a:rPr>
              <a:t>этом, </a:t>
            </a:r>
            <a:r>
              <a:rPr lang="ru-RU" sz="2000" dirty="0">
                <a:latin typeface="Times New Roman" pitchFamily="18" charset="0"/>
                <a:cs typeface="Times New Roman" pitchFamily="18" charset="0"/>
              </a:rPr>
              <a:t>наличие медицинских показаний может подтверждаться только решением врачебной комиссии, которое фиксируется в медицинских документах пациента и журнале врачебной комиссии </a:t>
            </a:r>
            <a:endParaRPr lang="ru-RU" sz="2000" dirty="0"/>
          </a:p>
          <a:p>
            <a:pPr>
              <a:spcBef>
                <a:spcPts val="5"/>
              </a:spcBef>
              <a:buClr>
                <a:srgbClr val="E2465A"/>
              </a:buClr>
              <a:buFont typeface="Trebuchet MS"/>
              <a:buAutoNum type="arabicPeriod"/>
            </a:pPr>
            <a:endParaRPr sz="2000" dirty="0">
              <a:solidFill>
                <a:prstClr val="black"/>
              </a:solidFill>
              <a:latin typeface="Times New Roman"/>
              <a:cs typeface="Times New Roman"/>
            </a:endParaRPr>
          </a:p>
        </p:txBody>
      </p:sp>
      <p:sp>
        <p:nvSpPr>
          <p:cNvPr id="6" name="object 6"/>
          <p:cNvSpPr txBox="1"/>
          <p:nvPr/>
        </p:nvSpPr>
        <p:spPr>
          <a:xfrm>
            <a:off x="3592448" y="5251703"/>
            <a:ext cx="1210310" cy="230832"/>
          </a:xfrm>
          <a:prstGeom prst="rect">
            <a:avLst/>
          </a:prstGeom>
        </p:spPr>
        <p:txBody>
          <a:bodyPr vert="horz" wrap="square" lIns="0" tIns="0" rIns="0" bIns="0" rtlCol="0">
            <a:spAutoFit/>
          </a:bodyPr>
          <a:lstStyle/>
          <a:p>
            <a:pPr marL="12700" marR="5080" indent="146050"/>
            <a:r>
              <a:rPr sz="1500" spc="-5" dirty="0" smtClean="0">
                <a:solidFill>
                  <a:srgbClr val="4A4A4A"/>
                </a:solidFill>
                <a:latin typeface="Trebuchet MS"/>
                <a:cs typeface="Trebuchet MS"/>
              </a:rPr>
              <a:t>,</a:t>
            </a:r>
            <a:endParaRPr sz="1500" dirty="0">
              <a:solidFill>
                <a:prstClr val="black"/>
              </a:solidFill>
              <a:latin typeface="Trebuchet MS"/>
              <a:cs typeface="Trebuchet MS"/>
            </a:endParaRPr>
          </a:p>
        </p:txBody>
      </p:sp>
      <p:sp>
        <p:nvSpPr>
          <p:cNvPr id="7" name="object 7"/>
          <p:cNvSpPr txBox="1"/>
          <p:nvPr/>
        </p:nvSpPr>
        <p:spPr>
          <a:xfrm>
            <a:off x="4854955" y="5251703"/>
            <a:ext cx="3957320" cy="230832"/>
          </a:xfrm>
          <a:prstGeom prst="rect">
            <a:avLst/>
          </a:prstGeom>
        </p:spPr>
        <p:txBody>
          <a:bodyPr vert="horz" wrap="square" lIns="0" tIns="0" rIns="0" bIns="0" rtlCol="0">
            <a:spAutoFit/>
          </a:bodyPr>
          <a:lstStyle/>
          <a:p>
            <a:pPr marL="12700" marR="5080" indent="107950">
              <a:tabLst>
                <a:tab pos="1475740" algn="l"/>
                <a:tab pos="1643380" algn="l"/>
                <a:tab pos="1974214" algn="l"/>
                <a:tab pos="2834005" algn="l"/>
                <a:tab pos="3134360" algn="l"/>
                <a:tab pos="3235960" algn="l"/>
              </a:tabLst>
            </a:pPr>
            <a:r>
              <a:rPr sz="1500" b="1" dirty="0">
                <a:solidFill>
                  <a:srgbClr val="4A4A4A"/>
                </a:solidFill>
                <a:latin typeface="Trebuchet MS"/>
                <a:cs typeface="Trebuchet MS"/>
              </a:rPr>
              <a:t>		</a:t>
            </a:r>
            <a:endParaRPr sz="1500" dirty="0">
              <a:solidFill>
                <a:prstClr val="black"/>
              </a:solidFill>
              <a:latin typeface="Trebuchet MS"/>
              <a:cs typeface="Trebuchet MS"/>
            </a:endParaRPr>
          </a:p>
        </p:txBody>
      </p:sp>
      <p:sp>
        <p:nvSpPr>
          <p:cNvPr id="10" name="object 10"/>
          <p:cNvSpPr txBox="1">
            <a:spLocks noGrp="1"/>
          </p:cNvSpPr>
          <p:nvPr>
            <p:ph type="title"/>
          </p:nvPr>
        </p:nvSpPr>
        <p:spPr>
          <a:xfrm>
            <a:off x="772159" y="153542"/>
            <a:ext cx="7398384" cy="571500"/>
          </a:xfrm>
          <a:prstGeom prst="rect">
            <a:avLst/>
          </a:prstGeom>
        </p:spPr>
        <p:txBody>
          <a:bodyPr vert="horz" wrap="square" lIns="0" tIns="0" rIns="0" bIns="0" rtlCol="0">
            <a:spAutoFit/>
          </a:bodyPr>
          <a:lstStyle/>
          <a:p>
            <a:pPr marL="12700">
              <a:lnSpc>
                <a:spcPts val="2250"/>
              </a:lnSpc>
              <a:tabLst>
                <a:tab pos="1080770" algn="l"/>
                <a:tab pos="2189480" algn="l"/>
              </a:tabLst>
            </a:pPr>
            <a:r>
              <a:rPr spc="-10" dirty="0">
                <a:solidFill>
                  <a:srgbClr val="E2465A"/>
                </a:solidFill>
                <a:latin typeface="Arial"/>
                <a:cs typeface="Arial"/>
              </a:rPr>
              <a:t>Случаи	закупок	</a:t>
            </a:r>
            <a:r>
              <a:rPr spc="-5" dirty="0">
                <a:solidFill>
                  <a:srgbClr val="E2465A"/>
                </a:solidFill>
                <a:latin typeface="Arial"/>
                <a:cs typeface="Arial"/>
              </a:rPr>
              <a:t>лекарственных препаратов </a:t>
            </a:r>
            <a:r>
              <a:rPr dirty="0">
                <a:solidFill>
                  <a:srgbClr val="E2465A"/>
                </a:solidFill>
                <a:latin typeface="Arial"/>
                <a:cs typeface="Arial"/>
              </a:rPr>
              <a:t>по</a:t>
            </a:r>
            <a:r>
              <a:rPr spc="-40" dirty="0">
                <a:solidFill>
                  <a:srgbClr val="E2465A"/>
                </a:solidFill>
                <a:latin typeface="Arial"/>
                <a:cs typeface="Arial"/>
              </a:rPr>
              <a:t> </a:t>
            </a:r>
            <a:r>
              <a:rPr spc="-10" dirty="0">
                <a:solidFill>
                  <a:srgbClr val="E2465A"/>
                </a:solidFill>
                <a:latin typeface="Arial"/>
                <a:cs typeface="Arial"/>
              </a:rPr>
              <a:t>торговым</a:t>
            </a:r>
          </a:p>
          <a:p>
            <a:pPr marL="3352165">
              <a:lnSpc>
                <a:spcPts val="2250"/>
              </a:lnSpc>
            </a:pPr>
            <a:r>
              <a:rPr spc="-5" dirty="0">
                <a:solidFill>
                  <a:srgbClr val="E2465A"/>
                </a:solidFill>
                <a:latin typeface="Arial"/>
                <a:cs typeface="Arial"/>
              </a:rPr>
              <a:t>наименованиям </a:t>
            </a:r>
            <a:r>
              <a:rPr dirty="0">
                <a:solidFill>
                  <a:srgbClr val="E2465A"/>
                </a:solidFill>
                <a:latin typeface="Arial"/>
                <a:cs typeface="Arial"/>
              </a:rPr>
              <a:t>в рамках</a:t>
            </a:r>
            <a:r>
              <a:rPr spc="-114" dirty="0">
                <a:solidFill>
                  <a:srgbClr val="E2465A"/>
                </a:solidFill>
                <a:latin typeface="Arial"/>
                <a:cs typeface="Arial"/>
              </a:rPr>
              <a:t> </a:t>
            </a:r>
            <a:r>
              <a:rPr spc="5" dirty="0">
                <a:solidFill>
                  <a:srgbClr val="E2465A"/>
                </a:solidFill>
                <a:latin typeface="Arial"/>
                <a:cs typeface="Arial"/>
              </a:rPr>
              <a:t>ФЗ-44</a:t>
            </a:r>
          </a:p>
        </p:txBody>
      </p:sp>
      <p:sp>
        <p:nvSpPr>
          <p:cNvPr id="11" name="object 11"/>
          <p:cNvSpPr txBox="1"/>
          <p:nvPr/>
        </p:nvSpPr>
        <p:spPr>
          <a:xfrm>
            <a:off x="717295" y="728598"/>
            <a:ext cx="7453630" cy="511175"/>
          </a:xfrm>
          <a:prstGeom prst="rect">
            <a:avLst/>
          </a:prstGeom>
        </p:spPr>
        <p:txBody>
          <a:bodyPr vert="horz" wrap="square" lIns="0" tIns="0" rIns="0" bIns="0" rtlCol="0">
            <a:spAutoFit/>
          </a:bodyPr>
          <a:lstStyle/>
          <a:p>
            <a:pPr marL="12700"/>
            <a:r>
              <a:rPr sz="1600" b="1" spc="-10" dirty="0">
                <a:solidFill>
                  <a:srgbClr val="00AF50"/>
                </a:solidFill>
                <a:latin typeface="Times New Roman"/>
                <a:cs typeface="Times New Roman"/>
              </a:rPr>
              <a:t>Письмо </a:t>
            </a:r>
            <a:r>
              <a:rPr sz="1600" b="1" spc="-5" dirty="0">
                <a:solidFill>
                  <a:srgbClr val="00AF50"/>
                </a:solidFill>
                <a:latin typeface="Times New Roman"/>
                <a:cs typeface="Times New Roman"/>
              </a:rPr>
              <a:t>Министерства </a:t>
            </a:r>
            <a:r>
              <a:rPr sz="1600" b="1" spc="-10" dirty="0">
                <a:solidFill>
                  <a:srgbClr val="00AF50"/>
                </a:solidFill>
                <a:latin typeface="Times New Roman"/>
                <a:cs typeface="Times New Roman"/>
              </a:rPr>
              <a:t>экономического развития </a:t>
            </a:r>
            <a:r>
              <a:rPr sz="1600" b="1" spc="-20" dirty="0">
                <a:solidFill>
                  <a:srgbClr val="00AF50"/>
                </a:solidFill>
                <a:latin typeface="Times New Roman"/>
                <a:cs typeface="Times New Roman"/>
              </a:rPr>
              <a:t>РФ </a:t>
            </a:r>
            <a:r>
              <a:rPr sz="1600" b="1" spc="-15" dirty="0">
                <a:solidFill>
                  <a:srgbClr val="00AF50"/>
                </a:solidFill>
                <a:latin typeface="Times New Roman"/>
                <a:cs typeface="Times New Roman"/>
              </a:rPr>
              <a:t>от </a:t>
            </a:r>
            <a:r>
              <a:rPr sz="1600" b="1" spc="-5" dirty="0">
                <a:solidFill>
                  <a:srgbClr val="00AF50"/>
                </a:solidFill>
                <a:latin typeface="Times New Roman"/>
                <a:cs typeface="Times New Roman"/>
              </a:rPr>
              <a:t>04.09.2015г №</a:t>
            </a:r>
            <a:r>
              <a:rPr sz="1600" b="1" spc="165" dirty="0">
                <a:solidFill>
                  <a:srgbClr val="00AF50"/>
                </a:solidFill>
                <a:latin typeface="Times New Roman"/>
                <a:cs typeface="Times New Roman"/>
              </a:rPr>
              <a:t> </a:t>
            </a:r>
            <a:r>
              <a:rPr sz="1600" b="1" spc="5" dirty="0">
                <a:solidFill>
                  <a:srgbClr val="00AF50"/>
                </a:solidFill>
                <a:latin typeface="Times New Roman"/>
                <a:cs typeface="Times New Roman"/>
              </a:rPr>
              <a:t>Д28н-2581</a:t>
            </a:r>
            <a:endParaRPr sz="1600">
              <a:solidFill>
                <a:prstClr val="black"/>
              </a:solidFill>
              <a:latin typeface="Times New Roman"/>
              <a:cs typeface="Times New Roman"/>
            </a:endParaRPr>
          </a:p>
          <a:p>
            <a:pPr marL="884555">
              <a:spcBef>
                <a:spcPts val="180"/>
              </a:spcBef>
            </a:pPr>
            <a:r>
              <a:rPr sz="1600" b="1" spc="-5" dirty="0">
                <a:solidFill>
                  <a:srgbClr val="00AF50"/>
                </a:solidFill>
                <a:latin typeface="Times New Roman"/>
                <a:cs typeface="Times New Roman"/>
              </a:rPr>
              <a:t>«О способах </a:t>
            </a:r>
            <a:r>
              <a:rPr sz="1600" b="1" spc="-10" dirty="0">
                <a:solidFill>
                  <a:srgbClr val="00AF50"/>
                </a:solidFill>
                <a:latin typeface="Times New Roman"/>
                <a:cs typeface="Times New Roman"/>
              </a:rPr>
              <a:t>осуществления закупок </a:t>
            </a:r>
            <a:r>
              <a:rPr sz="1600" b="1" spc="-5" dirty="0">
                <a:solidFill>
                  <a:srgbClr val="00AF50"/>
                </a:solidFill>
                <a:latin typeface="Times New Roman"/>
                <a:cs typeface="Times New Roman"/>
              </a:rPr>
              <a:t>ЛС по </a:t>
            </a:r>
            <a:r>
              <a:rPr sz="1600" b="1" spc="-20" dirty="0">
                <a:solidFill>
                  <a:srgbClr val="00AF50"/>
                </a:solidFill>
                <a:latin typeface="Times New Roman"/>
                <a:cs typeface="Times New Roman"/>
              </a:rPr>
              <a:t>торговым</a:t>
            </a:r>
            <a:r>
              <a:rPr sz="1600" b="1" spc="150" dirty="0">
                <a:solidFill>
                  <a:srgbClr val="00AF50"/>
                </a:solidFill>
                <a:latin typeface="Times New Roman"/>
                <a:cs typeface="Times New Roman"/>
              </a:rPr>
              <a:t> </a:t>
            </a:r>
            <a:r>
              <a:rPr sz="1600" b="1" spc="-5" dirty="0">
                <a:solidFill>
                  <a:srgbClr val="00AF50"/>
                </a:solidFill>
                <a:latin typeface="Times New Roman"/>
                <a:cs typeface="Times New Roman"/>
              </a:rPr>
              <a:t>наименованиям»</a:t>
            </a:r>
            <a:endParaRPr sz="1600">
              <a:solidFill>
                <a:prstClr val="black"/>
              </a:solidFill>
              <a:latin typeface="Times New Roman"/>
              <a:cs typeface="Times New Roman"/>
            </a:endParaRPr>
          </a:p>
        </p:txBody>
      </p:sp>
    </p:spTree>
    <p:extLst>
      <p:ext uri="{BB962C8B-B14F-4D97-AF65-F5344CB8AC3E}">
        <p14:creationId xmlns:p14="http://schemas.microsoft.com/office/powerpoint/2010/main" val="1143300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txBox="1"/>
          <p:nvPr/>
        </p:nvSpPr>
        <p:spPr>
          <a:xfrm>
            <a:off x="367690" y="1876297"/>
            <a:ext cx="8425815" cy="3693319"/>
          </a:xfrm>
          <a:prstGeom prst="rect">
            <a:avLst/>
          </a:prstGeom>
        </p:spPr>
        <p:txBody>
          <a:bodyPr vert="horz" wrap="square" lIns="0" tIns="0" rIns="0" bIns="0" rtlCol="0">
            <a:spAutoFit/>
          </a:bodyPr>
          <a:lstStyle/>
          <a:p>
            <a:pPr>
              <a:spcBef>
                <a:spcPts val="5"/>
              </a:spcBef>
              <a:buClr>
                <a:srgbClr val="E2465A"/>
              </a:buClr>
            </a:pPr>
            <a:r>
              <a:rPr lang="ru-RU" sz="2000" b="1" dirty="0">
                <a:solidFill>
                  <a:srgbClr val="7030A0"/>
                </a:solidFill>
              </a:rPr>
              <a:t> </a:t>
            </a:r>
            <a:r>
              <a:rPr lang="ru-RU" sz="2000" b="1" dirty="0" smtClean="0">
                <a:solidFill>
                  <a:srgbClr val="7030A0"/>
                </a:solidFill>
              </a:rPr>
              <a:t>     Решение </a:t>
            </a:r>
            <a:r>
              <a:rPr lang="ru-RU" sz="2000" b="1" dirty="0">
                <a:solidFill>
                  <a:srgbClr val="7030A0"/>
                </a:solidFill>
              </a:rPr>
              <a:t>Ульяновского УФАС России от 8 ноября 2018 г. по делу № 15 269/03-2018 </a:t>
            </a:r>
            <a:endParaRPr lang="ru-RU" sz="2000" b="1" dirty="0" smtClean="0">
              <a:solidFill>
                <a:srgbClr val="7030A0"/>
              </a:solidFill>
            </a:endParaRPr>
          </a:p>
          <a:p>
            <a:pPr>
              <a:spcBef>
                <a:spcPts val="5"/>
              </a:spcBef>
              <a:buClr>
                <a:srgbClr val="E2465A"/>
              </a:buClr>
            </a:pPr>
            <a:r>
              <a:rPr lang="ru-RU" sz="2000" dirty="0" smtClean="0"/>
              <a:t> Аукцион </a:t>
            </a:r>
            <a:r>
              <a:rPr lang="ru-RU" sz="2000" dirty="0"/>
              <a:t>на поставку лекарственного препарата с МНН инсулин-</a:t>
            </a:r>
            <a:r>
              <a:rPr lang="ru-RU" sz="2000" dirty="0" err="1"/>
              <a:t>изофан</a:t>
            </a:r>
            <a:r>
              <a:rPr lang="ru-RU" sz="2000" dirty="0"/>
              <a:t>  </a:t>
            </a:r>
            <a:r>
              <a:rPr lang="ru-RU" sz="2000" dirty="0" smtClean="0"/>
              <a:t> </a:t>
            </a:r>
            <a:r>
              <a:rPr lang="ru-RU" sz="2000" dirty="0"/>
              <a:t>З</a:t>
            </a:r>
            <a:r>
              <a:rPr lang="ru-RU" sz="2000" dirty="0" smtClean="0"/>
              <a:t>аказчик </a:t>
            </a:r>
            <a:r>
              <a:rPr lang="ru-RU" sz="2000" dirty="0"/>
              <a:t>установил требование о поставке конкретного торгового наименования </a:t>
            </a:r>
            <a:r>
              <a:rPr lang="ru-RU" sz="2000" dirty="0" smtClean="0"/>
              <a:t>инсулина.</a:t>
            </a:r>
          </a:p>
          <a:p>
            <a:pPr>
              <a:spcBef>
                <a:spcPts val="5"/>
              </a:spcBef>
              <a:buClr>
                <a:srgbClr val="E2465A"/>
              </a:buClr>
            </a:pPr>
            <a:r>
              <a:rPr lang="ru-RU" sz="2000" dirty="0" smtClean="0"/>
              <a:t>  </a:t>
            </a:r>
            <a:r>
              <a:rPr lang="ru-RU" sz="2000" dirty="0"/>
              <a:t>З</a:t>
            </a:r>
            <a:r>
              <a:rPr lang="ru-RU" sz="2000" dirty="0" smtClean="0"/>
              <a:t>аказчик </a:t>
            </a:r>
            <a:r>
              <a:rPr lang="ru-RU" sz="2000" dirty="0"/>
              <a:t>утверждал, </a:t>
            </a:r>
            <a:r>
              <a:rPr lang="ru-RU" sz="2000" dirty="0" smtClean="0"/>
              <a:t>что это было связано с тем, что закупка  </a:t>
            </a:r>
            <a:r>
              <a:rPr lang="ru-RU" sz="2000" dirty="0"/>
              <a:t>инсулина осуществлялась для продолжения лечения пациентов, уже ранее получавших инсулин с соответствующим торговым наименованием</a:t>
            </a:r>
            <a:r>
              <a:rPr lang="ru-RU" sz="2000" dirty="0" smtClean="0"/>
              <a:t>.</a:t>
            </a:r>
          </a:p>
          <a:p>
            <a:pPr>
              <a:spcBef>
                <a:spcPts val="5"/>
              </a:spcBef>
              <a:buClr>
                <a:srgbClr val="E2465A"/>
              </a:buClr>
            </a:pPr>
            <a:r>
              <a:rPr lang="ru-RU" sz="2000" dirty="0" smtClean="0"/>
              <a:t> </a:t>
            </a:r>
            <a:r>
              <a:rPr lang="ru-RU" sz="2000" dirty="0"/>
              <a:t>Заказчик указал, что хаотичная смена подобных препаратов недопустима. Кроме того, в аукционной документации была приведена ссылка на то, что данное торговое наименование инсулина необходимо для обеспечения 1072 пациентов </a:t>
            </a:r>
            <a:r>
              <a:rPr lang="ru-RU" sz="2000" b="1" dirty="0">
                <a:solidFill>
                  <a:srgbClr val="7030A0"/>
                </a:solidFill>
              </a:rPr>
              <a:t>по медицинским показаниям </a:t>
            </a:r>
            <a:endParaRPr sz="2000" b="1" dirty="0">
              <a:solidFill>
                <a:srgbClr val="7030A0"/>
              </a:solidFill>
              <a:latin typeface="Times New Roman"/>
              <a:cs typeface="Times New Roman"/>
            </a:endParaRPr>
          </a:p>
        </p:txBody>
      </p:sp>
      <p:sp>
        <p:nvSpPr>
          <p:cNvPr id="6" name="object 6"/>
          <p:cNvSpPr txBox="1"/>
          <p:nvPr/>
        </p:nvSpPr>
        <p:spPr>
          <a:xfrm>
            <a:off x="3592448" y="5251703"/>
            <a:ext cx="1210310" cy="230832"/>
          </a:xfrm>
          <a:prstGeom prst="rect">
            <a:avLst/>
          </a:prstGeom>
        </p:spPr>
        <p:txBody>
          <a:bodyPr vert="horz" wrap="square" lIns="0" tIns="0" rIns="0" bIns="0" rtlCol="0">
            <a:spAutoFit/>
          </a:bodyPr>
          <a:lstStyle/>
          <a:p>
            <a:pPr marL="12700" marR="5080" indent="146050"/>
            <a:r>
              <a:rPr sz="1500" spc="-5" dirty="0" smtClean="0">
                <a:solidFill>
                  <a:srgbClr val="4A4A4A"/>
                </a:solidFill>
                <a:latin typeface="Trebuchet MS"/>
                <a:cs typeface="Trebuchet MS"/>
              </a:rPr>
              <a:t>,</a:t>
            </a:r>
            <a:endParaRPr sz="1500" dirty="0">
              <a:solidFill>
                <a:prstClr val="black"/>
              </a:solidFill>
              <a:latin typeface="Trebuchet MS"/>
              <a:cs typeface="Trebuchet MS"/>
            </a:endParaRPr>
          </a:p>
        </p:txBody>
      </p:sp>
      <p:sp>
        <p:nvSpPr>
          <p:cNvPr id="7" name="object 7"/>
          <p:cNvSpPr txBox="1"/>
          <p:nvPr/>
        </p:nvSpPr>
        <p:spPr>
          <a:xfrm>
            <a:off x="4854955" y="5251703"/>
            <a:ext cx="3957320" cy="230832"/>
          </a:xfrm>
          <a:prstGeom prst="rect">
            <a:avLst/>
          </a:prstGeom>
        </p:spPr>
        <p:txBody>
          <a:bodyPr vert="horz" wrap="square" lIns="0" tIns="0" rIns="0" bIns="0" rtlCol="0">
            <a:spAutoFit/>
          </a:bodyPr>
          <a:lstStyle/>
          <a:p>
            <a:pPr marL="12700" marR="5080" indent="107950">
              <a:tabLst>
                <a:tab pos="1475740" algn="l"/>
                <a:tab pos="1643380" algn="l"/>
                <a:tab pos="1974214" algn="l"/>
                <a:tab pos="2834005" algn="l"/>
                <a:tab pos="3134360" algn="l"/>
                <a:tab pos="3235960" algn="l"/>
              </a:tabLst>
            </a:pPr>
            <a:r>
              <a:rPr sz="1500" b="1" dirty="0">
                <a:solidFill>
                  <a:srgbClr val="4A4A4A"/>
                </a:solidFill>
                <a:latin typeface="Trebuchet MS"/>
                <a:cs typeface="Trebuchet MS"/>
              </a:rPr>
              <a:t>		</a:t>
            </a:r>
            <a:endParaRPr sz="1500" dirty="0">
              <a:solidFill>
                <a:prstClr val="black"/>
              </a:solidFill>
              <a:latin typeface="Trebuchet MS"/>
              <a:cs typeface="Trebuchet MS"/>
            </a:endParaRPr>
          </a:p>
        </p:txBody>
      </p:sp>
      <p:sp>
        <p:nvSpPr>
          <p:cNvPr id="10" name="object 10"/>
          <p:cNvSpPr txBox="1">
            <a:spLocks noGrp="1"/>
          </p:cNvSpPr>
          <p:nvPr>
            <p:ph type="title"/>
          </p:nvPr>
        </p:nvSpPr>
        <p:spPr>
          <a:xfrm>
            <a:off x="772159" y="153542"/>
            <a:ext cx="7398384" cy="571500"/>
          </a:xfrm>
          <a:prstGeom prst="rect">
            <a:avLst/>
          </a:prstGeom>
        </p:spPr>
        <p:txBody>
          <a:bodyPr vert="horz" wrap="square" lIns="0" tIns="0" rIns="0" bIns="0" rtlCol="0">
            <a:spAutoFit/>
          </a:bodyPr>
          <a:lstStyle/>
          <a:p>
            <a:pPr marL="12700">
              <a:lnSpc>
                <a:spcPts val="2250"/>
              </a:lnSpc>
              <a:tabLst>
                <a:tab pos="1080770" algn="l"/>
                <a:tab pos="2189480" algn="l"/>
              </a:tabLst>
            </a:pPr>
            <a:r>
              <a:rPr spc="-10" dirty="0">
                <a:solidFill>
                  <a:srgbClr val="E2465A"/>
                </a:solidFill>
                <a:latin typeface="Arial"/>
                <a:cs typeface="Arial"/>
              </a:rPr>
              <a:t>Случаи	закупок	</a:t>
            </a:r>
            <a:r>
              <a:rPr spc="-5" dirty="0">
                <a:solidFill>
                  <a:srgbClr val="E2465A"/>
                </a:solidFill>
                <a:latin typeface="Arial"/>
                <a:cs typeface="Arial"/>
              </a:rPr>
              <a:t>лекарственных препаратов </a:t>
            </a:r>
            <a:r>
              <a:rPr dirty="0">
                <a:solidFill>
                  <a:srgbClr val="E2465A"/>
                </a:solidFill>
                <a:latin typeface="Arial"/>
                <a:cs typeface="Arial"/>
              </a:rPr>
              <a:t>по</a:t>
            </a:r>
            <a:r>
              <a:rPr spc="-40" dirty="0">
                <a:solidFill>
                  <a:srgbClr val="E2465A"/>
                </a:solidFill>
                <a:latin typeface="Arial"/>
                <a:cs typeface="Arial"/>
              </a:rPr>
              <a:t> </a:t>
            </a:r>
            <a:r>
              <a:rPr spc="-10" dirty="0">
                <a:solidFill>
                  <a:srgbClr val="E2465A"/>
                </a:solidFill>
                <a:latin typeface="Arial"/>
                <a:cs typeface="Arial"/>
              </a:rPr>
              <a:t>торговым</a:t>
            </a:r>
          </a:p>
          <a:p>
            <a:pPr marL="3352165">
              <a:lnSpc>
                <a:spcPts val="2250"/>
              </a:lnSpc>
            </a:pPr>
            <a:r>
              <a:rPr spc="-5" dirty="0">
                <a:solidFill>
                  <a:srgbClr val="E2465A"/>
                </a:solidFill>
                <a:latin typeface="Arial"/>
                <a:cs typeface="Arial"/>
              </a:rPr>
              <a:t>наименованиям </a:t>
            </a:r>
            <a:r>
              <a:rPr dirty="0">
                <a:solidFill>
                  <a:srgbClr val="E2465A"/>
                </a:solidFill>
                <a:latin typeface="Arial"/>
                <a:cs typeface="Arial"/>
              </a:rPr>
              <a:t>в рамках</a:t>
            </a:r>
            <a:r>
              <a:rPr spc="-114" dirty="0">
                <a:solidFill>
                  <a:srgbClr val="E2465A"/>
                </a:solidFill>
                <a:latin typeface="Arial"/>
                <a:cs typeface="Arial"/>
              </a:rPr>
              <a:t> </a:t>
            </a:r>
            <a:r>
              <a:rPr spc="5" dirty="0">
                <a:solidFill>
                  <a:srgbClr val="E2465A"/>
                </a:solidFill>
                <a:latin typeface="Arial"/>
                <a:cs typeface="Arial"/>
              </a:rPr>
              <a:t>ФЗ-44</a:t>
            </a:r>
          </a:p>
        </p:txBody>
      </p:sp>
      <p:sp>
        <p:nvSpPr>
          <p:cNvPr id="11" name="object 11"/>
          <p:cNvSpPr txBox="1"/>
          <p:nvPr/>
        </p:nvSpPr>
        <p:spPr>
          <a:xfrm>
            <a:off x="717295" y="728598"/>
            <a:ext cx="7453630" cy="511175"/>
          </a:xfrm>
          <a:prstGeom prst="rect">
            <a:avLst/>
          </a:prstGeom>
        </p:spPr>
        <p:txBody>
          <a:bodyPr vert="horz" wrap="square" lIns="0" tIns="0" rIns="0" bIns="0" rtlCol="0">
            <a:spAutoFit/>
          </a:bodyPr>
          <a:lstStyle/>
          <a:p>
            <a:pPr marL="12700"/>
            <a:r>
              <a:rPr sz="1600" b="1" spc="-10" dirty="0">
                <a:solidFill>
                  <a:srgbClr val="00AF50"/>
                </a:solidFill>
                <a:latin typeface="Times New Roman"/>
                <a:cs typeface="Times New Roman"/>
              </a:rPr>
              <a:t>Письмо </a:t>
            </a:r>
            <a:r>
              <a:rPr sz="1600" b="1" spc="-5" dirty="0">
                <a:solidFill>
                  <a:srgbClr val="00AF50"/>
                </a:solidFill>
                <a:latin typeface="Times New Roman"/>
                <a:cs typeface="Times New Roman"/>
              </a:rPr>
              <a:t>Министерства </a:t>
            </a:r>
            <a:r>
              <a:rPr sz="1600" b="1" spc="-10" dirty="0">
                <a:solidFill>
                  <a:srgbClr val="00AF50"/>
                </a:solidFill>
                <a:latin typeface="Times New Roman"/>
                <a:cs typeface="Times New Roman"/>
              </a:rPr>
              <a:t>экономического развития </a:t>
            </a:r>
            <a:r>
              <a:rPr sz="1600" b="1" spc="-20" dirty="0">
                <a:solidFill>
                  <a:srgbClr val="00AF50"/>
                </a:solidFill>
                <a:latin typeface="Times New Roman"/>
                <a:cs typeface="Times New Roman"/>
              </a:rPr>
              <a:t>РФ </a:t>
            </a:r>
            <a:r>
              <a:rPr sz="1600" b="1" spc="-15" dirty="0">
                <a:solidFill>
                  <a:srgbClr val="00AF50"/>
                </a:solidFill>
                <a:latin typeface="Times New Roman"/>
                <a:cs typeface="Times New Roman"/>
              </a:rPr>
              <a:t>от </a:t>
            </a:r>
            <a:r>
              <a:rPr sz="1600" b="1" spc="-5" dirty="0">
                <a:solidFill>
                  <a:srgbClr val="00AF50"/>
                </a:solidFill>
                <a:latin typeface="Times New Roman"/>
                <a:cs typeface="Times New Roman"/>
              </a:rPr>
              <a:t>04.09.2015г №</a:t>
            </a:r>
            <a:r>
              <a:rPr sz="1600" b="1" spc="165" dirty="0">
                <a:solidFill>
                  <a:srgbClr val="00AF50"/>
                </a:solidFill>
                <a:latin typeface="Times New Roman"/>
                <a:cs typeface="Times New Roman"/>
              </a:rPr>
              <a:t> </a:t>
            </a:r>
            <a:r>
              <a:rPr sz="1600" b="1" spc="5" dirty="0">
                <a:solidFill>
                  <a:srgbClr val="00AF50"/>
                </a:solidFill>
                <a:latin typeface="Times New Roman"/>
                <a:cs typeface="Times New Roman"/>
              </a:rPr>
              <a:t>Д28н-2581</a:t>
            </a:r>
            <a:endParaRPr sz="1600">
              <a:solidFill>
                <a:prstClr val="black"/>
              </a:solidFill>
              <a:latin typeface="Times New Roman"/>
              <a:cs typeface="Times New Roman"/>
            </a:endParaRPr>
          </a:p>
          <a:p>
            <a:pPr marL="884555">
              <a:spcBef>
                <a:spcPts val="180"/>
              </a:spcBef>
            </a:pPr>
            <a:r>
              <a:rPr sz="1600" b="1" spc="-5" dirty="0">
                <a:solidFill>
                  <a:srgbClr val="00AF50"/>
                </a:solidFill>
                <a:latin typeface="Times New Roman"/>
                <a:cs typeface="Times New Roman"/>
              </a:rPr>
              <a:t>«О способах </a:t>
            </a:r>
            <a:r>
              <a:rPr sz="1600" b="1" spc="-10" dirty="0">
                <a:solidFill>
                  <a:srgbClr val="00AF50"/>
                </a:solidFill>
                <a:latin typeface="Times New Roman"/>
                <a:cs typeface="Times New Roman"/>
              </a:rPr>
              <a:t>осуществления закупок </a:t>
            </a:r>
            <a:r>
              <a:rPr sz="1600" b="1" spc="-5" dirty="0">
                <a:solidFill>
                  <a:srgbClr val="00AF50"/>
                </a:solidFill>
                <a:latin typeface="Times New Roman"/>
                <a:cs typeface="Times New Roman"/>
              </a:rPr>
              <a:t>ЛС по </a:t>
            </a:r>
            <a:r>
              <a:rPr sz="1600" b="1" spc="-20" dirty="0">
                <a:solidFill>
                  <a:srgbClr val="00AF50"/>
                </a:solidFill>
                <a:latin typeface="Times New Roman"/>
                <a:cs typeface="Times New Roman"/>
              </a:rPr>
              <a:t>торговым</a:t>
            </a:r>
            <a:r>
              <a:rPr sz="1600" b="1" spc="150" dirty="0">
                <a:solidFill>
                  <a:srgbClr val="00AF50"/>
                </a:solidFill>
                <a:latin typeface="Times New Roman"/>
                <a:cs typeface="Times New Roman"/>
              </a:rPr>
              <a:t> </a:t>
            </a:r>
            <a:r>
              <a:rPr sz="1600" b="1" spc="-5" dirty="0">
                <a:solidFill>
                  <a:srgbClr val="00AF50"/>
                </a:solidFill>
                <a:latin typeface="Times New Roman"/>
                <a:cs typeface="Times New Roman"/>
              </a:rPr>
              <a:t>наименованиям»</a:t>
            </a:r>
            <a:endParaRPr sz="1600">
              <a:solidFill>
                <a:prstClr val="black"/>
              </a:solidFill>
              <a:latin typeface="Times New Roman"/>
              <a:cs typeface="Times New Roman"/>
            </a:endParaRPr>
          </a:p>
        </p:txBody>
      </p:sp>
    </p:spTree>
    <p:extLst>
      <p:ext uri="{BB962C8B-B14F-4D97-AF65-F5344CB8AC3E}">
        <p14:creationId xmlns:p14="http://schemas.microsoft.com/office/powerpoint/2010/main" val="34593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txBox="1"/>
          <p:nvPr/>
        </p:nvSpPr>
        <p:spPr>
          <a:xfrm>
            <a:off x="367690" y="1876297"/>
            <a:ext cx="8425815" cy="3693319"/>
          </a:xfrm>
          <a:prstGeom prst="rect">
            <a:avLst/>
          </a:prstGeom>
        </p:spPr>
        <p:txBody>
          <a:bodyPr vert="horz" wrap="square" lIns="0" tIns="0" rIns="0" bIns="0" rtlCol="0">
            <a:spAutoFit/>
          </a:bodyPr>
          <a:lstStyle/>
          <a:p>
            <a:pPr algn="just">
              <a:spcBef>
                <a:spcPts val="5"/>
              </a:spcBef>
              <a:buClr>
                <a:srgbClr val="E2465A"/>
              </a:buClr>
            </a:pPr>
            <a:r>
              <a:rPr lang="ru-RU" sz="2000" b="1" dirty="0">
                <a:solidFill>
                  <a:srgbClr val="7030A0"/>
                </a:solidFill>
                <a:latin typeface="Times New Roman" pitchFamily="18" charset="0"/>
                <a:cs typeface="Times New Roman" pitchFamily="18" charset="0"/>
              </a:rPr>
              <a:t> </a:t>
            </a:r>
            <a:r>
              <a:rPr lang="ru-RU" sz="2000" b="1" dirty="0" smtClean="0">
                <a:solidFill>
                  <a:srgbClr val="7030A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a:t>
            </a:r>
            <a:r>
              <a:rPr lang="ru-RU" sz="2000" dirty="0" smtClean="0">
                <a:latin typeface="Times New Roman" pitchFamily="18" charset="0"/>
                <a:cs typeface="Times New Roman" pitchFamily="18" charset="0"/>
              </a:rPr>
              <a:t>решении ФАС  </a:t>
            </a:r>
            <a:r>
              <a:rPr lang="ru-RU" sz="2000" dirty="0">
                <a:latin typeface="Times New Roman" pitchFamily="18" charset="0"/>
                <a:cs typeface="Times New Roman" pitchFamily="18" charset="0"/>
              </a:rPr>
              <a:t>отмечено, что закупка инсулинов осуществляется заказчиком несколько раз в год и в случае описания объекта закупки только с указанием МНН без указания на торговое наименование может привести к тому, что больные сахарным диабетом будут получать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течение </a:t>
            </a:r>
            <a:r>
              <a:rPr lang="ru-RU" sz="2000" dirty="0" smtClean="0">
                <a:latin typeface="Times New Roman" pitchFamily="18" charset="0"/>
                <a:cs typeface="Times New Roman" pitchFamily="18" charset="0"/>
              </a:rPr>
              <a:t>одного  </a:t>
            </a:r>
            <a:r>
              <a:rPr lang="ru-RU" sz="2000" dirty="0">
                <a:latin typeface="Times New Roman" pitchFamily="18" charset="0"/>
                <a:cs typeface="Times New Roman" pitchFamily="18" charset="0"/>
              </a:rPr>
              <a:t>года разные виды инсулина, что впоследствии может привести к </a:t>
            </a:r>
            <a:r>
              <a:rPr lang="ru-RU" sz="2000" dirty="0" smtClean="0">
                <a:latin typeface="Times New Roman" pitchFamily="18" charset="0"/>
                <a:cs typeface="Times New Roman" pitchFamily="18" charset="0"/>
              </a:rPr>
              <a:t>ухудшению </a:t>
            </a:r>
            <a:r>
              <a:rPr lang="ru-RU" sz="2000" dirty="0">
                <a:latin typeface="Times New Roman" pitchFamily="18" charset="0"/>
                <a:cs typeface="Times New Roman" pitchFamily="18" charset="0"/>
              </a:rPr>
              <a:t>течения сахарного </a:t>
            </a:r>
            <a:r>
              <a:rPr lang="ru-RU" sz="2000" dirty="0" smtClean="0">
                <a:latin typeface="Times New Roman" pitchFamily="18" charset="0"/>
                <a:cs typeface="Times New Roman" pitchFamily="18" charset="0"/>
              </a:rPr>
              <a:t>диабета, </a:t>
            </a:r>
            <a:r>
              <a:rPr lang="ru-RU" sz="2000" dirty="0">
                <a:latin typeface="Times New Roman" pitchFamily="18" charset="0"/>
                <a:cs typeface="Times New Roman" pitchFamily="18" charset="0"/>
              </a:rPr>
              <a:t>так как перевод пациента на другой тип или препарат инсулина с другим торговым наименованием необходимо производить под строгим медицинским наблюдением, а также в связи с возникновением необходимости в обеспечении больных шприц-ручками, подходящими для введения вновь назначенного </a:t>
            </a:r>
            <a:r>
              <a:rPr lang="ru-RU" sz="2000" dirty="0" smtClean="0">
                <a:latin typeface="Times New Roman" pitchFamily="18" charset="0"/>
                <a:cs typeface="Times New Roman" pitchFamily="18" charset="0"/>
              </a:rPr>
              <a:t>препарата</a:t>
            </a:r>
          </a:p>
          <a:p>
            <a:pPr algn="just">
              <a:spcBef>
                <a:spcPts val="5"/>
              </a:spcBef>
              <a:buClr>
                <a:srgbClr val="E2465A"/>
              </a:buClr>
            </a:pPr>
            <a:endParaRPr lang="ru-RU" sz="2000" b="1" dirty="0">
              <a:solidFill>
                <a:srgbClr val="7030A0"/>
              </a:solidFill>
              <a:latin typeface="Times New Roman" pitchFamily="18" charset="0"/>
              <a:cs typeface="Times New Roman" pitchFamily="18" charset="0"/>
            </a:endParaRPr>
          </a:p>
          <a:p>
            <a:pPr algn="just">
              <a:spcBef>
                <a:spcPts val="5"/>
              </a:spcBef>
              <a:buClr>
                <a:srgbClr val="E2465A"/>
              </a:buClr>
            </a:pPr>
            <a:r>
              <a:rPr lang="ru-RU" sz="2000" b="1" dirty="0" smtClean="0">
                <a:solidFill>
                  <a:srgbClr val="7030A0"/>
                </a:solidFill>
                <a:latin typeface="Times New Roman" pitchFamily="18" charset="0"/>
                <a:cs typeface="Times New Roman" pitchFamily="18" charset="0"/>
              </a:rPr>
              <a:t>                    Жалоба заявителя была признана необоснованной</a:t>
            </a:r>
            <a:endParaRPr sz="2000" b="1" dirty="0">
              <a:solidFill>
                <a:srgbClr val="7030A0"/>
              </a:solidFill>
              <a:latin typeface="Times New Roman" pitchFamily="18" charset="0"/>
              <a:cs typeface="Times New Roman" pitchFamily="18" charset="0"/>
            </a:endParaRPr>
          </a:p>
        </p:txBody>
      </p:sp>
      <p:sp>
        <p:nvSpPr>
          <p:cNvPr id="6" name="object 6"/>
          <p:cNvSpPr txBox="1"/>
          <p:nvPr/>
        </p:nvSpPr>
        <p:spPr>
          <a:xfrm>
            <a:off x="3592448" y="5251703"/>
            <a:ext cx="1210310" cy="230832"/>
          </a:xfrm>
          <a:prstGeom prst="rect">
            <a:avLst/>
          </a:prstGeom>
        </p:spPr>
        <p:txBody>
          <a:bodyPr vert="horz" wrap="square" lIns="0" tIns="0" rIns="0" bIns="0" rtlCol="0">
            <a:spAutoFit/>
          </a:bodyPr>
          <a:lstStyle/>
          <a:p>
            <a:pPr marL="12700" marR="5080" indent="146050"/>
            <a:r>
              <a:rPr sz="1500" spc="-5" dirty="0" smtClean="0">
                <a:solidFill>
                  <a:srgbClr val="4A4A4A"/>
                </a:solidFill>
                <a:latin typeface="Trebuchet MS"/>
                <a:cs typeface="Trebuchet MS"/>
              </a:rPr>
              <a:t>,</a:t>
            </a:r>
            <a:endParaRPr sz="1500" dirty="0">
              <a:solidFill>
                <a:prstClr val="black"/>
              </a:solidFill>
              <a:latin typeface="Trebuchet MS"/>
              <a:cs typeface="Trebuchet MS"/>
            </a:endParaRPr>
          </a:p>
        </p:txBody>
      </p:sp>
      <p:sp>
        <p:nvSpPr>
          <p:cNvPr id="7" name="object 7"/>
          <p:cNvSpPr txBox="1"/>
          <p:nvPr/>
        </p:nvSpPr>
        <p:spPr>
          <a:xfrm>
            <a:off x="4854955" y="5251703"/>
            <a:ext cx="3957320" cy="230832"/>
          </a:xfrm>
          <a:prstGeom prst="rect">
            <a:avLst/>
          </a:prstGeom>
        </p:spPr>
        <p:txBody>
          <a:bodyPr vert="horz" wrap="square" lIns="0" tIns="0" rIns="0" bIns="0" rtlCol="0">
            <a:spAutoFit/>
          </a:bodyPr>
          <a:lstStyle/>
          <a:p>
            <a:pPr marL="12700" marR="5080" indent="107950">
              <a:tabLst>
                <a:tab pos="1475740" algn="l"/>
                <a:tab pos="1643380" algn="l"/>
                <a:tab pos="1974214" algn="l"/>
                <a:tab pos="2834005" algn="l"/>
                <a:tab pos="3134360" algn="l"/>
                <a:tab pos="3235960" algn="l"/>
              </a:tabLst>
            </a:pPr>
            <a:r>
              <a:rPr sz="1500" b="1" dirty="0">
                <a:solidFill>
                  <a:srgbClr val="4A4A4A"/>
                </a:solidFill>
                <a:latin typeface="Trebuchet MS"/>
                <a:cs typeface="Trebuchet MS"/>
              </a:rPr>
              <a:t>		</a:t>
            </a:r>
            <a:endParaRPr sz="1500" dirty="0">
              <a:solidFill>
                <a:prstClr val="black"/>
              </a:solidFill>
              <a:latin typeface="Trebuchet MS"/>
              <a:cs typeface="Trebuchet MS"/>
            </a:endParaRPr>
          </a:p>
        </p:txBody>
      </p:sp>
      <p:sp>
        <p:nvSpPr>
          <p:cNvPr id="10" name="object 10"/>
          <p:cNvSpPr txBox="1">
            <a:spLocks noGrp="1"/>
          </p:cNvSpPr>
          <p:nvPr>
            <p:ph type="title"/>
          </p:nvPr>
        </p:nvSpPr>
        <p:spPr>
          <a:xfrm>
            <a:off x="772159" y="153542"/>
            <a:ext cx="7398384" cy="571500"/>
          </a:xfrm>
          <a:prstGeom prst="rect">
            <a:avLst/>
          </a:prstGeom>
        </p:spPr>
        <p:txBody>
          <a:bodyPr vert="horz" wrap="square" lIns="0" tIns="0" rIns="0" bIns="0" rtlCol="0">
            <a:spAutoFit/>
          </a:bodyPr>
          <a:lstStyle/>
          <a:p>
            <a:pPr marL="12700">
              <a:lnSpc>
                <a:spcPts val="2250"/>
              </a:lnSpc>
              <a:tabLst>
                <a:tab pos="1080770" algn="l"/>
                <a:tab pos="2189480" algn="l"/>
              </a:tabLst>
            </a:pPr>
            <a:r>
              <a:rPr spc="-10" dirty="0">
                <a:solidFill>
                  <a:srgbClr val="E2465A"/>
                </a:solidFill>
                <a:latin typeface="Arial"/>
                <a:cs typeface="Arial"/>
              </a:rPr>
              <a:t>Случаи	закупок	</a:t>
            </a:r>
            <a:r>
              <a:rPr spc="-5" dirty="0">
                <a:solidFill>
                  <a:srgbClr val="E2465A"/>
                </a:solidFill>
                <a:latin typeface="Arial"/>
                <a:cs typeface="Arial"/>
              </a:rPr>
              <a:t>лекарственных препаратов </a:t>
            </a:r>
            <a:r>
              <a:rPr dirty="0">
                <a:solidFill>
                  <a:srgbClr val="E2465A"/>
                </a:solidFill>
                <a:latin typeface="Arial"/>
                <a:cs typeface="Arial"/>
              </a:rPr>
              <a:t>по</a:t>
            </a:r>
            <a:r>
              <a:rPr spc="-40" dirty="0">
                <a:solidFill>
                  <a:srgbClr val="E2465A"/>
                </a:solidFill>
                <a:latin typeface="Arial"/>
                <a:cs typeface="Arial"/>
              </a:rPr>
              <a:t> </a:t>
            </a:r>
            <a:r>
              <a:rPr spc="-10" dirty="0">
                <a:solidFill>
                  <a:srgbClr val="E2465A"/>
                </a:solidFill>
                <a:latin typeface="Arial"/>
                <a:cs typeface="Arial"/>
              </a:rPr>
              <a:t>торговым</a:t>
            </a:r>
          </a:p>
          <a:p>
            <a:pPr marL="3352165">
              <a:lnSpc>
                <a:spcPts val="2250"/>
              </a:lnSpc>
            </a:pPr>
            <a:r>
              <a:rPr spc="-5" dirty="0">
                <a:solidFill>
                  <a:srgbClr val="E2465A"/>
                </a:solidFill>
                <a:latin typeface="Arial"/>
                <a:cs typeface="Arial"/>
              </a:rPr>
              <a:t>наименованиям </a:t>
            </a:r>
            <a:r>
              <a:rPr dirty="0">
                <a:solidFill>
                  <a:srgbClr val="E2465A"/>
                </a:solidFill>
                <a:latin typeface="Arial"/>
                <a:cs typeface="Arial"/>
              </a:rPr>
              <a:t>в рамках</a:t>
            </a:r>
            <a:r>
              <a:rPr spc="-114" dirty="0">
                <a:solidFill>
                  <a:srgbClr val="E2465A"/>
                </a:solidFill>
                <a:latin typeface="Arial"/>
                <a:cs typeface="Arial"/>
              </a:rPr>
              <a:t> </a:t>
            </a:r>
            <a:r>
              <a:rPr spc="5" dirty="0">
                <a:solidFill>
                  <a:srgbClr val="E2465A"/>
                </a:solidFill>
                <a:latin typeface="Arial"/>
                <a:cs typeface="Arial"/>
              </a:rPr>
              <a:t>ФЗ-44</a:t>
            </a:r>
          </a:p>
        </p:txBody>
      </p:sp>
      <p:sp>
        <p:nvSpPr>
          <p:cNvPr id="11" name="object 11"/>
          <p:cNvSpPr txBox="1"/>
          <p:nvPr/>
        </p:nvSpPr>
        <p:spPr>
          <a:xfrm>
            <a:off x="717295" y="728598"/>
            <a:ext cx="7453630" cy="511175"/>
          </a:xfrm>
          <a:prstGeom prst="rect">
            <a:avLst/>
          </a:prstGeom>
        </p:spPr>
        <p:txBody>
          <a:bodyPr vert="horz" wrap="square" lIns="0" tIns="0" rIns="0" bIns="0" rtlCol="0">
            <a:spAutoFit/>
          </a:bodyPr>
          <a:lstStyle/>
          <a:p>
            <a:pPr marL="12700"/>
            <a:r>
              <a:rPr sz="1600" b="1" spc="-10" dirty="0">
                <a:solidFill>
                  <a:srgbClr val="00AF50"/>
                </a:solidFill>
                <a:latin typeface="Times New Roman"/>
                <a:cs typeface="Times New Roman"/>
              </a:rPr>
              <a:t>Письмо </a:t>
            </a:r>
            <a:r>
              <a:rPr sz="1600" b="1" spc="-5" dirty="0">
                <a:solidFill>
                  <a:srgbClr val="00AF50"/>
                </a:solidFill>
                <a:latin typeface="Times New Roman"/>
                <a:cs typeface="Times New Roman"/>
              </a:rPr>
              <a:t>Министерства </a:t>
            </a:r>
            <a:r>
              <a:rPr sz="1600" b="1" spc="-10" dirty="0">
                <a:solidFill>
                  <a:srgbClr val="00AF50"/>
                </a:solidFill>
                <a:latin typeface="Times New Roman"/>
                <a:cs typeface="Times New Roman"/>
              </a:rPr>
              <a:t>экономического развития </a:t>
            </a:r>
            <a:r>
              <a:rPr sz="1600" b="1" spc="-20" dirty="0">
                <a:solidFill>
                  <a:srgbClr val="00AF50"/>
                </a:solidFill>
                <a:latin typeface="Times New Roman"/>
                <a:cs typeface="Times New Roman"/>
              </a:rPr>
              <a:t>РФ </a:t>
            </a:r>
            <a:r>
              <a:rPr sz="1600" b="1" spc="-15" dirty="0">
                <a:solidFill>
                  <a:srgbClr val="00AF50"/>
                </a:solidFill>
                <a:latin typeface="Times New Roman"/>
                <a:cs typeface="Times New Roman"/>
              </a:rPr>
              <a:t>от </a:t>
            </a:r>
            <a:r>
              <a:rPr sz="1600" b="1" spc="-5" dirty="0">
                <a:solidFill>
                  <a:srgbClr val="00AF50"/>
                </a:solidFill>
                <a:latin typeface="Times New Roman"/>
                <a:cs typeface="Times New Roman"/>
              </a:rPr>
              <a:t>04.09.2015г №</a:t>
            </a:r>
            <a:r>
              <a:rPr sz="1600" b="1" spc="165" dirty="0">
                <a:solidFill>
                  <a:srgbClr val="00AF50"/>
                </a:solidFill>
                <a:latin typeface="Times New Roman"/>
                <a:cs typeface="Times New Roman"/>
              </a:rPr>
              <a:t> </a:t>
            </a:r>
            <a:r>
              <a:rPr sz="1600" b="1" spc="5" dirty="0">
                <a:solidFill>
                  <a:srgbClr val="00AF50"/>
                </a:solidFill>
                <a:latin typeface="Times New Roman"/>
                <a:cs typeface="Times New Roman"/>
              </a:rPr>
              <a:t>Д28н-2581</a:t>
            </a:r>
            <a:endParaRPr sz="1600">
              <a:solidFill>
                <a:prstClr val="black"/>
              </a:solidFill>
              <a:latin typeface="Times New Roman"/>
              <a:cs typeface="Times New Roman"/>
            </a:endParaRPr>
          </a:p>
          <a:p>
            <a:pPr marL="884555">
              <a:spcBef>
                <a:spcPts val="180"/>
              </a:spcBef>
            </a:pPr>
            <a:r>
              <a:rPr sz="1600" b="1" spc="-5" dirty="0">
                <a:solidFill>
                  <a:srgbClr val="00AF50"/>
                </a:solidFill>
                <a:latin typeface="Times New Roman"/>
                <a:cs typeface="Times New Roman"/>
              </a:rPr>
              <a:t>«О способах </a:t>
            </a:r>
            <a:r>
              <a:rPr sz="1600" b="1" spc="-10" dirty="0">
                <a:solidFill>
                  <a:srgbClr val="00AF50"/>
                </a:solidFill>
                <a:latin typeface="Times New Roman"/>
                <a:cs typeface="Times New Roman"/>
              </a:rPr>
              <a:t>осуществления закупок </a:t>
            </a:r>
            <a:r>
              <a:rPr sz="1600" b="1" spc="-5" dirty="0">
                <a:solidFill>
                  <a:srgbClr val="00AF50"/>
                </a:solidFill>
                <a:latin typeface="Times New Roman"/>
                <a:cs typeface="Times New Roman"/>
              </a:rPr>
              <a:t>ЛС по </a:t>
            </a:r>
            <a:r>
              <a:rPr sz="1600" b="1" spc="-20" dirty="0">
                <a:solidFill>
                  <a:srgbClr val="00AF50"/>
                </a:solidFill>
                <a:latin typeface="Times New Roman"/>
                <a:cs typeface="Times New Roman"/>
              </a:rPr>
              <a:t>торговым</a:t>
            </a:r>
            <a:r>
              <a:rPr sz="1600" b="1" spc="150" dirty="0">
                <a:solidFill>
                  <a:srgbClr val="00AF50"/>
                </a:solidFill>
                <a:latin typeface="Times New Roman"/>
                <a:cs typeface="Times New Roman"/>
              </a:rPr>
              <a:t> </a:t>
            </a:r>
            <a:r>
              <a:rPr sz="1600" b="1" spc="-5" dirty="0">
                <a:solidFill>
                  <a:srgbClr val="00AF50"/>
                </a:solidFill>
                <a:latin typeface="Times New Roman"/>
                <a:cs typeface="Times New Roman"/>
              </a:rPr>
              <a:t>наименованиям»</a:t>
            </a:r>
            <a:endParaRPr sz="1600">
              <a:solidFill>
                <a:prstClr val="black"/>
              </a:solidFill>
              <a:latin typeface="Times New Roman"/>
              <a:cs typeface="Times New Roman"/>
            </a:endParaRPr>
          </a:p>
        </p:txBody>
      </p:sp>
    </p:spTree>
    <p:extLst>
      <p:ext uri="{BB962C8B-B14F-4D97-AF65-F5344CB8AC3E}">
        <p14:creationId xmlns:p14="http://schemas.microsoft.com/office/powerpoint/2010/main" val="413425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307777"/>
          </a:xfrm>
        </p:spPr>
        <p:txBody>
          <a:bodyPr/>
          <a:lstStyle/>
          <a:p>
            <a:r>
              <a:rPr lang="ru-RU" dirty="0" smtClean="0"/>
              <a:t>                ЗАКУПКИ ЛЕКАРСТВЕННЫХ ПРЕПАРАТОВ В РФ</a:t>
            </a:r>
            <a:endParaRPr lang="ru-RU" dirty="0"/>
          </a:p>
        </p:txBody>
      </p:sp>
      <p:sp>
        <p:nvSpPr>
          <p:cNvPr id="10" name="Текст 9"/>
          <p:cNvSpPr>
            <a:spLocks noGrp="1"/>
          </p:cNvSpPr>
          <p:nvPr>
            <p:ph type="body" idx="1"/>
          </p:nvPr>
        </p:nvSpPr>
        <p:spPr>
          <a:xfrm>
            <a:off x="533349" y="533400"/>
            <a:ext cx="8077301" cy="5416868"/>
          </a:xfrm>
        </p:spPr>
        <p:txBody>
          <a:bodyPr/>
          <a:lstStyle/>
          <a:p>
            <a:pPr algn="just"/>
            <a:r>
              <a:rPr lang="ru-RU" sz="1600" b="1" dirty="0" smtClean="0">
                <a:solidFill>
                  <a:srgbClr val="002060"/>
                </a:solidFill>
                <a:latin typeface="Times New Roman" panose="02020603050405020304" pitchFamily="18" charset="0"/>
                <a:cs typeface="Times New Roman" panose="02020603050405020304" pitchFamily="18" charset="0"/>
              </a:rPr>
              <a:t>1.30% ЗАКУПОК  В РФ  ПРИХОДИТСЯ НА ЗАКУПКИ ЛС;</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2</a:t>
            </a:r>
            <a:r>
              <a:rPr lang="ru-RU" sz="1600" b="1" dirty="0" smtClean="0">
                <a:solidFill>
                  <a:srgbClr val="002060"/>
                </a:solidFill>
                <a:latin typeface="Times New Roman" panose="02020603050405020304" pitchFamily="18" charset="0"/>
                <a:cs typeface="Times New Roman" panose="02020603050405020304" pitchFamily="18" charset="0"/>
              </a:rPr>
              <a:t>. ЛП ИМЕЕТ ОСОБЫЕ КАЧЕСТВЕННЫЕ ХАРАКТЕРИСТИКИ-  МНН, В ОДНОЙ ЛИНЕЙКЕ МНН- ДЕСЯТКИ  ТОРГОВЫХ НАИМЕНОВАНИЙ С РАЗБРОСОМ ЦЕН;</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3</a:t>
            </a:r>
            <a:r>
              <a:rPr lang="ru-RU" sz="1600" b="1" dirty="0" smtClean="0">
                <a:solidFill>
                  <a:srgbClr val="002060"/>
                </a:solidFill>
                <a:latin typeface="Times New Roman" panose="02020603050405020304" pitchFamily="18" charset="0"/>
                <a:cs typeface="Times New Roman" panose="02020603050405020304" pitchFamily="18" charset="0"/>
              </a:rPr>
              <a:t>. НЕТ ЕДИНОЙ ПРАКТИКИ КОНТРОЛЯ, ЕДИНОЙ ПОЗИЦИИ ФАС И ИХ ТЕРРИТОРИАЛЬНЫХ УПРАВЛЕНИЙ, СУДОВ. РЕШЕНИЯ ФАС ЗАЧАСТУЮ ПРОТИВОРЕЧИВЫЕ;</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4</a:t>
            </a:r>
            <a:r>
              <a:rPr lang="ru-RU" sz="1600" b="1" dirty="0" smtClean="0">
                <a:solidFill>
                  <a:srgbClr val="002060"/>
                </a:solidFill>
                <a:latin typeface="Times New Roman" panose="02020603050405020304" pitchFamily="18" charset="0"/>
                <a:cs typeface="Times New Roman" panose="02020603050405020304" pitchFamily="18" charset="0"/>
              </a:rPr>
              <a:t>. ВО МНОГИХ СУБЪЕКТАХ РФ – СВОИ ПРАВИЛА ЗАКУПОК ЛП</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5</a:t>
            </a:r>
            <a:r>
              <a:rPr lang="ru-RU" sz="1600" b="1" dirty="0" smtClean="0">
                <a:solidFill>
                  <a:srgbClr val="002060"/>
                </a:solidFill>
                <a:latin typeface="Times New Roman" panose="02020603050405020304" pitchFamily="18" charset="0"/>
                <a:cs typeface="Times New Roman" panose="02020603050405020304" pitchFamily="18" charset="0"/>
              </a:rPr>
              <a:t>. НЕСОВЕРШЕНСТВО ЗАКОНОДАТЕЛЬСТВА ПРИ ЗАКУПКЕ ЛП- НОРМАТИВНО- ПРАВОВЫХ ДОКУМЕНТОВ НЕ ТАК УЖ МНОГО, ЗАЧАСТУЮ ОНИ ВЫРАЖАЮТ ПОЗИЦИЮ РАЗНЫХ ВЕДОМСТВ</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6</a:t>
            </a:r>
            <a:r>
              <a:rPr lang="ru-RU" sz="1600" b="1" dirty="0" smtClean="0">
                <a:solidFill>
                  <a:srgbClr val="002060"/>
                </a:solidFill>
                <a:latin typeface="Times New Roman" panose="02020603050405020304" pitchFamily="18" charset="0"/>
                <a:cs typeface="Times New Roman" panose="02020603050405020304" pitchFamily="18" charset="0"/>
              </a:rPr>
              <a:t>. НЕ ВСЕГДА В ШТАТЕ УЧРЕЖДЕНИЯ ЕСТЬ СПЕЦИАЛИСТЫ, КОТОРЫЕ ДОЛЖНЫ ПРОФЕССИОНАЛЬНО ГОТОВИТЬ ТЕХНИЧЕСКОЕ ЗАДАНИЕ НА ЗАКУПКУ ЛП ( ОСОБЕННО В АМБУЛАТОРНО- ПОЛИКЛИНИЧЕСКОМ ЗВЕНЕ</a:t>
            </a:r>
          </a:p>
          <a:p>
            <a:pPr algn="just"/>
            <a:endParaRPr lang="ru-RU" sz="1600" b="1"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7</a:t>
            </a:r>
            <a:r>
              <a:rPr lang="ru-RU" sz="1600" b="1" dirty="0" smtClean="0">
                <a:solidFill>
                  <a:srgbClr val="002060"/>
                </a:solidFill>
                <a:latin typeface="Times New Roman" panose="02020603050405020304" pitchFamily="18" charset="0"/>
                <a:cs typeface="Times New Roman" panose="02020603050405020304" pitchFamily="18" charset="0"/>
              </a:rPr>
              <a:t>. НЕ ВСЕ ВОПРОСЫ </a:t>
            </a:r>
            <a:r>
              <a:rPr lang="ru-RU" sz="1600" b="1" smtClean="0">
                <a:solidFill>
                  <a:srgbClr val="002060"/>
                </a:solidFill>
                <a:latin typeface="Times New Roman" panose="02020603050405020304" pitchFamily="18" charset="0"/>
                <a:cs typeface="Times New Roman" panose="02020603050405020304" pitchFamily="18" charset="0"/>
              </a:rPr>
              <a:t>ЗАКУПОК ЛС </a:t>
            </a:r>
            <a:r>
              <a:rPr lang="ru-RU" sz="1600" b="1" dirty="0" smtClean="0">
                <a:solidFill>
                  <a:srgbClr val="002060"/>
                </a:solidFill>
                <a:latin typeface="Times New Roman" panose="02020603050405020304" pitchFamily="18" charset="0"/>
                <a:cs typeface="Times New Roman" panose="02020603050405020304" pitchFamily="18" charset="0"/>
              </a:rPr>
              <a:t>ВРАМКАХ ФЗ-44 В НАСТОЯЩЕМ ВРЕМЕНИ ЗАКОНОДАТЕЛЬНО  УРЕГУЛИРОВАНЫ</a:t>
            </a:r>
          </a:p>
          <a:p>
            <a:endParaRPr lang="ru-RU" sz="1600" dirty="0"/>
          </a:p>
        </p:txBody>
      </p:sp>
    </p:spTree>
    <p:extLst>
      <p:ext uri="{BB962C8B-B14F-4D97-AF65-F5344CB8AC3E}">
        <p14:creationId xmlns:p14="http://schemas.microsoft.com/office/powerpoint/2010/main" val="121074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743442" cy="483209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ПОСТАНОВЛЕНИЕ </a:t>
            </a:r>
            <a:r>
              <a:rPr lang="ru-RU" sz="1400" b="1" spc="-5" dirty="0">
                <a:solidFill>
                  <a:srgbClr val="00B050"/>
                </a:solidFill>
                <a:latin typeface="Times New Roman"/>
                <a:cs typeface="Times New Roman"/>
              </a:rPr>
              <a:t>ПРАВИТЕЛЬСТВА РФ ОТ 15 НОЯБРЯ 2017 ГОДА № 1380</a:t>
            </a:r>
          </a:p>
          <a:p>
            <a:pPr marL="12700"/>
            <a:endParaRPr lang="ru-RU" sz="1400" b="1" spc="-5" dirty="0">
              <a:solidFill>
                <a:srgbClr val="0070C0"/>
              </a:solidFill>
              <a:latin typeface="Times New Roman"/>
              <a:cs typeface="Times New Roman"/>
            </a:endParaRPr>
          </a:p>
          <a:p>
            <a:pPr marL="12700"/>
            <a:r>
              <a:rPr lang="ru-RU" sz="1400" b="1" spc="-5" dirty="0" smtClean="0">
                <a:solidFill>
                  <a:srgbClr val="0070C0"/>
                </a:solidFill>
                <a:latin typeface="Times New Roman"/>
                <a:cs typeface="Times New Roman"/>
              </a:rPr>
              <a:t>               «</a:t>
            </a:r>
            <a:r>
              <a:rPr lang="ru-RU" sz="1400" b="1" spc="-5" dirty="0">
                <a:solidFill>
                  <a:srgbClr val="0070C0"/>
                </a:solidFill>
                <a:latin typeface="Times New Roman"/>
                <a:cs typeface="Times New Roman"/>
              </a:rPr>
              <a:t>ОБ ОСОБЕННОСТЯХ ОПИСАНИЯ ЛЕКАРСТВЕННЫХ ПРЕПАРАТОВ ДЛЯ МЕДИЦИНСКОГО ПРИМЕНЕНИЯ, ЯВЛЯЮЩИХСЯ ОБЪЕКТОМ ЗАКУПКИ ДЛЯ ОБЕСПЕЧЕНИЯ ГОСУДАРСТВЕННЫХ И </a:t>
            </a:r>
            <a:r>
              <a:rPr lang="ru-RU" sz="1400" b="1" spc="-5" dirty="0" smtClean="0">
                <a:solidFill>
                  <a:srgbClr val="0070C0"/>
                </a:solidFill>
                <a:latin typeface="Times New Roman"/>
                <a:cs typeface="Times New Roman"/>
              </a:rPr>
              <a:t>    МУНИЦИПАЛЬНЫХ </a:t>
            </a:r>
            <a:r>
              <a:rPr lang="ru-RU" sz="1400" b="1" spc="-5" dirty="0">
                <a:solidFill>
                  <a:srgbClr val="0070C0"/>
                </a:solidFill>
                <a:latin typeface="Times New Roman"/>
                <a:cs typeface="Times New Roman"/>
              </a:rPr>
              <a:t>НУЖД</a:t>
            </a:r>
            <a:r>
              <a:rPr lang="ru-RU" sz="1400" b="1" spc="-5" dirty="0" smtClean="0">
                <a:solidFill>
                  <a:srgbClr val="0070C0"/>
                </a:solidFill>
                <a:latin typeface="Times New Roman"/>
                <a:cs typeface="Times New Roman"/>
              </a:rPr>
              <a:t>»</a:t>
            </a:r>
            <a:endParaRPr lang="en-US" sz="1400" b="1" spc="-5" dirty="0" smtClean="0">
              <a:solidFill>
                <a:srgbClr val="0070C0"/>
              </a:solidFill>
              <a:latin typeface="Times New Roman"/>
              <a:cs typeface="Times New Roman"/>
            </a:endParaRPr>
          </a:p>
          <a:p>
            <a:pPr marL="12700"/>
            <a:endParaRPr lang="en-US" sz="1400" b="1" spc="-5" dirty="0">
              <a:solidFill>
                <a:srgbClr val="0070C0"/>
              </a:solidFill>
              <a:latin typeface="Times New Roman"/>
              <a:cs typeface="Times New Roman"/>
            </a:endParaRPr>
          </a:p>
          <a:p>
            <a:pPr marL="12700"/>
            <a:r>
              <a:rPr lang="ru-RU" sz="1400" b="1" spc="-5" dirty="0" smtClean="0">
                <a:solidFill>
                  <a:srgbClr val="0070C0"/>
                </a:solidFill>
                <a:latin typeface="Times New Roman"/>
                <a:cs typeface="Times New Roman"/>
              </a:rPr>
              <a:t>                                                              </a:t>
            </a:r>
            <a:r>
              <a:rPr lang="ru-RU" sz="1400" b="1" spc="-5" dirty="0" smtClean="0">
                <a:latin typeface="Times New Roman"/>
                <a:cs typeface="Times New Roman"/>
              </a:rPr>
              <a:t>РАЗДЕЛЕНО НА ЧАСТИ:</a:t>
            </a:r>
          </a:p>
          <a:p>
            <a:pPr marL="12700"/>
            <a:endParaRPr lang="ru-RU" sz="1400" b="1" spc="-5" dirty="0">
              <a:solidFill>
                <a:srgbClr val="0070C0"/>
              </a:solidFill>
              <a:latin typeface="Times New Roman"/>
              <a:cs typeface="Times New Roman"/>
            </a:endParaRPr>
          </a:p>
          <a:p>
            <a:pPr marL="355600" indent="-342900">
              <a:buAutoNum type="arabicPeriod"/>
            </a:pPr>
            <a:r>
              <a:rPr lang="ru-RU" b="1" spc="-5" dirty="0" smtClean="0">
                <a:solidFill>
                  <a:srgbClr val="C00000"/>
                </a:solidFill>
                <a:latin typeface="Times New Roman"/>
                <a:cs typeface="Times New Roman"/>
              </a:rPr>
              <a:t>Что необходимо обязательно указывать при закупке лекарственных препаратов..</a:t>
            </a:r>
          </a:p>
          <a:p>
            <a:pPr marL="355600" indent="-342900">
              <a:buAutoNum type="arabicPeriod"/>
            </a:pPr>
            <a:endParaRPr lang="ru-RU" b="1" spc="-5" dirty="0">
              <a:solidFill>
                <a:srgbClr val="C00000"/>
              </a:solidFill>
              <a:latin typeface="Times New Roman"/>
              <a:cs typeface="Times New Roman"/>
            </a:endParaRPr>
          </a:p>
          <a:p>
            <a:pPr marL="355600" indent="-342900">
              <a:buAutoNum type="arabicPeriod" startAt="2"/>
            </a:pPr>
            <a:r>
              <a:rPr lang="ru-RU" b="1" spc="-5" dirty="0" smtClean="0">
                <a:solidFill>
                  <a:srgbClr val="C00000"/>
                </a:solidFill>
                <a:latin typeface="Times New Roman"/>
                <a:cs typeface="Times New Roman"/>
              </a:rPr>
              <a:t>Что указывать можно, но не всегда....</a:t>
            </a:r>
          </a:p>
          <a:p>
            <a:pPr marL="355600" indent="-342900">
              <a:buAutoNum type="arabicPeriod" startAt="2"/>
            </a:pPr>
            <a:endParaRPr lang="ru-RU" b="1" spc="-5" dirty="0">
              <a:solidFill>
                <a:srgbClr val="C00000"/>
              </a:solidFill>
              <a:latin typeface="Times New Roman"/>
              <a:cs typeface="Times New Roman"/>
            </a:endParaRPr>
          </a:p>
          <a:p>
            <a:pPr marL="355600" indent="-342900">
              <a:buAutoNum type="arabicPeriod" startAt="3"/>
            </a:pPr>
            <a:r>
              <a:rPr lang="ru-RU" b="1" spc="-5" dirty="0" smtClean="0">
                <a:solidFill>
                  <a:srgbClr val="C00000"/>
                </a:solidFill>
                <a:latin typeface="Times New Roman"/>
                <a:cs typeface="Times New Roman"/>
              </a:rPr>
              <a:t>Что указывать нельзя……..</a:t>
            </a:r>
          </a:p>
          <a:p>
            <a:pPr marL="355600" indent="-342900">
              <a:buAutoNum type="arabicPeriod" startAt="3"/>
            </a:pPr>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4.     Что указывать нельзя, но если очень хочется, то можно…..</a:t>
            </a:r>
          </a:p>
          <a:p>
            <a:pPr marL="12700"/>
            <a:endParaRPr lang="ru-RU" b="1" spc="-5" dirty="0">
              <a:solidFill>
                <a:srgbClr val="C00000"/>
              </a:solidFill>
              <a:latin typeface="Times New Roman"/>
              <a:cs typeface="Times New Roman"/>
            </a:endParaRPr>
          </a:p>
          <a:p>
            <a:pPr marL="12700"/>
            <a:endParaRPr lang="ru-RU" spc="-5" dirty="0" smtClean="0">
              <a:solidFill>
                <a:prstClr val="black"/>
              </a:solidFill>
              <a:latin typeface="Times New Roman"/>
              <a:cs typeface="Times New Roman"/>
            </a:endParaRPr>
          </a:p>
        </p:txBody>
      </p:sp>
    </p:spTree>
    <p:extLst>
      <p:ext uri="{BB962C8B-B14F-4D97-AF65-F5344CB8AC3E}">
        <p14:creationId xmlns:p14="http://schemas.microsoft.com/office/powerpoint/2010/main" val="20420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743442" cy="483209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ПОСТАНОВЛЕНИЕ </a:t>
            </a:r>
            <a:r>
              <a:rPr lang="ru-RU" sz="1400" b="1" spc="-5" dirty="0">
                <a:solidFill>
                  <a:srgbClr val="00B050"/>
                </a:solidFill>
                <a:latin typeface="Times New Roman"/>
                <a:cs typeface="Times New Roman"/>
              </a:rPr>
              <a:t>ПРАВИТЕЛЬСТВА РФ ОТ 15 НОЯБРЯ 2017 ГОДА № 1380</a:t>
            </a:r>
          </a:p>
          <a:p>
            <a:pPr marL="12700"/>
            <a:endParaRPr lang="ru-RU" sz="1400" b="1" spc="-5" dirty="0">
              <a:solidFill>
                <a:srgbClr val="0070C0"/>
              </a:solidFill>
              <a:latin typeface="Times New Roman"/>
              <a:cs typeface="Times New Roman"/>
            </a:endParaRPr>
          </a:p>
          <a:p>
            <a:pPr marL="12700"/>
            <a:r>
              <a:rPr lang="ru-RU" sz="1400" b="1" spc="-5" dirty="0" smtClean="0">
                <a:solidFill>
                  <a:srgbClr val="0070C0"/>
                </a:solidFill>
                <a:latin typeface="Times New Roman"/>
                <a:cs typeface="Times New Roman"/>
              </a:rPr>
              <a:t>               «</a:t>
            </a:r>
            <a:r>
              <a:rPr lang="ru-RU" sz="1400" b="1" spc="-5" dirty="0">
                <a:solidFill>
                  <a:srgbClr val="0070C0"/>
                </a:solidFill>
                <a:latin typeface="Times New Roman"/>
                <a:cs typeface="Times New Roman"/>
              </a:rPr>
              <a:t>ОБ ОСОБЕННОСТЯХ ОПИСАНИЯ ЛЕКАРСТВЕННЫХ ПРЕПАРАТОВ ДЛЯ МЕДИЦИНСКОГО ПРИМЕНЕНИЯ, ЯВЛЯЮЩИХСЯ ОБЪЕКТОМ ЗАКУПКИ ДЛЯ ОБЕСПЕЧЕНИЯ ГОСУДАРСТВЕННЫХ И </a:t>
            </a:r>
            <a:r>
              <a:rPr lang="ru-RU" sz="1400" b="1" spc="-5" dirty="0" smtClean="0">
                <a:solidFill>
                  <a:srgbClr val="0070C0"/>
                </a:solidFill>
                <a:latin typeface="Times New Roman"/>
                <a:cs typeface="Times New Roman"/>
              </a:rPr>
              <a:t>    МУНИЦИПАЛЬНЫХ </a:t>
            </a:r>
            <a:r>
              <a:rPr lang="ru-RU" sz="1400" b="1" spc="-5" dirty="0">
                <a:solidFill>
                  <a:srgbClr val="0070C0"/>
                </a:solidFill>
                <a:latin typeface="Times New Roman"/>
                <a:cs typeface="Times New Roman"/>
              </a:rPr>
              <a:t>НУЖД</a:t>
            </a:r>
            <a:r>
              <a:rPr lang="ru-RU" sz="1400" b="1" spc="-5" dirty="0" smtClean="0">
                <a:solidFill>
                  <a:srgbClr val="0070C0"/>
                </a:solidFill>
                <a:latin typeface="Times New Roman"/>
                <a:cs typeface="Times New Roman"/>
              </a:rPr>
              <a:t>»</a:t>
            </a:r>
          </a:p>
          <a:p>
            <a:pPr marL="12700"/>
            <a:endParaRPr lang="ru-RU" sz="1400" b="1" spc="-5" dirty="0">
              <a:solidFill>
                <a:srgbClr val="0070C0"/>
              </a:solidFill>
              <a:latin typeface="Times New Roman"/>
              <a:cs typeface="Times New Roman"/>
            </a:endParaRPr>
          </a:p>
          <a:p>
            <a:pPr marL="12700"/>
            <a:endParaRPr lang="ru-RU" sz="1400" b="1" spc="-5" dirty="0" smtClean="0">
              <a:solidFill>
                <a:srgbClr val="0070C0"/>
              </a:solidFill>
              <a:latin typeface="Times New Roman"/>
              <a:cs typeface="Times New Roman"/>
            </a:endParaRPr>
          </a:p>
          <a:p>
            <a:pPr marL="12700"/>
            <a:endParaRPr lang="ru-RU" sz="1400" b="1" spc="-5" dirty="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1. НАИМЕНОВАНИЕ  ЛП; </a:t>
            </a:r>
            <a:r>
              <a:rPr lang="ru-RU" spc="-5" dirty="0" smtClean="0">
                <a:solidFill>
                  <a:prstClr val="black"/>
                </a:solidFill>
                <a:latin typeface="Times New Roman"/>
                <a:cs typeface="Times New Roman"/>
              </a:rPr>
              <a:t>  ( ч.6 ст. 33 ФЗ-44, ч. 16ст.4 ФЗ-61)</a:t>
            </a:r>
          </a:p>
          <a:p>
            <a:pPr marL="12700"/>
            <a:endParaRPr lang="ru-RU" spc="-5" dirty="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2</a:t>
            </a:r>
            <a:r>
              <a:rPr lang="ru-RU" spc="-5" dirty="0" smtClean="0">
                <a:solidFill>
                  <a:prstClr val="black"/>
                </a:solidFill>
                <a:latin typeface="Times New Roman"/>
                <a:cs typeface="Times New Roman"/>
              </a:rPr>
              <a:t>.</a:t>
            </a:r>
            <a:r>
              <a:rPr lang="ru-RU" b="1" spc="-5" dirty="0" smtClean="0">
                <a:solidFill>
                  <a:srgbClr val="C00000"/>
                </a:solidFill>
                <a:latin typeface="Times New Roman"/>
                <a:cs typeface="Times New Roman"/>
              </a:rPr>
              <a:t>ЛЕКАРСТВЕННАЯ ФОРМА</a:t>
            </a:r>
            <a:r>
              <a:rPr lang="ru-RU" spc="-5" dirty="0" smtClean="0">
                <a:solidFill>
                  <a:prstClr val="black"/>
                </a:solidFill>
                <a:latin typeface="Times New Roman"/>
                <a:cs typeface="Times New Roman"/>
              </a:rPr>
              <a:t>, </a:t>
            </a:r>
            <a:r>
              <a:rPr lang="ru-RU" b="1" spc="-5" dirty="0" smtClean="0">
                <a:solidFill>
                  <a:srgbClr val="C00000"/>
                </a:solidFill>
                <a:latin typeface="Times New Roman"/>
                <a:cs typeface="Times New Roman"/>
              </a:rPr>
              <a:t>в том числе эквивалентная;</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r>
              <a:rPr lang="ru-RU" spc="-5" dirty="0" smtClean="0">
                <a:solidFill>
                  <a:prstClr val="black"/>
                </a:solidFill>
                <a:latin typeface="Times New Roman"/>
                <a:cs typeface="Times New Roman"/>
              </a:rPr>
              <a:t>( подп. «а» п.2  Постановления)</a:t>
            </a:r>
          </a:p>
          <a:p>
            <a:pPr marL="12700"/>
            <a:endParaRPr lang="ru-RU" spc="-5" dirty="0" smtClean="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3</a:t>
            </a:r>
            <a:r>
              <a:rPr lang="ru-RU" spc="-5" dirty="0" smtClean="0">
                <a:solidFill>
                  <a:prstClr val="black"/>
                </a:solidFill>
                <a:latin typeface="Times New Roman"/>
                <a:cs typeface="Times New Roman"/>
              </a:rPr>
              <a:t>.</a:t>
            </a:r>
            <a:r>
              <a:rPr lang="ru-RU" b="1" spc="-5" dirty="0" smtClean="0">
                <a:solidFill>
                  <a:srgbClr val="C00000"/>
                </a:solidFill>
                <a:latin typeface="Times New Roman"/>
                <a:cs typeface="Times New Roman"/>
              </a:rPr>
              <a:t>ДОЗИРОВКА;</a:t>
            </a:r>
            <a:endParaRPr lang="ru-RU" spc="-5" dirty="0" smtClean="0">
              <a:solidFill>
                <a:prstClr val="black"/>
              </a:solidFill>
              <a:latin typeface="Times New Roman"/>
              <a:cs typeface="Times New Roman"/>
            </a:endParaRPr>
          </a:p>
          <a:p>
            <a:pPr marL="12700"/>
            <a:endParaRPr lang="ru-RU" spc="-5" dirty="0" smtClean="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4.ОСТАТОЧНЫЙ СРОК ГОДНОСТИ;</a:t>
            </a:r>
          </a:p>
          <a:p>
            <a:pPr marL="12700"/>
            <a:endParaRPr lang="ru-RU" spc="-5" dirty="0" smtClean="0">
              <a:solidFill>
                <a:prstClr val="black"/>
              </a:solidFill>
              <a:latin typeface="Times New Roman"/>
              <a:cs typeface="Times New Roman"/>
            </a:endParaRPr>
          </a:p>
        </p:txBody>
      </p:sp>
    </p:spTree>
    <p:extLst>
      <p:ext uri="{BB962C8B-B14F-4D97-AF65-F5344CB8AC3E}">
        <p14:creationId xmlns:p14="http://schemas.microsoft.com/office/powerpoint/2010/main" val="10845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6055504"/>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ПОСТАНОВЛЕНИЕ </a:t>
            </a:r>
            <a:r>
              <a:rPr lang="ru-RU" sz="1400" b="1" spc="-5" dirty="0">
                <a:solidFill>
                  <a:srgbClr val="00B050"/>
                </a:solidFill>
                <a:latin typeface="Times New Roman"/>
                <a:cs typeface="Times New Roman"/>
              </a:rPr>
              <a:t>ПРАВИТЕЛЬСТВА РФ ОТ 15 НОЯБРЯ 2017 ГОДА № 1380</a:t>
            </a:r>
          </a:p>
          <a:p>
            <a:pPr marL="12700"/>
            <a:endParaRPr lang="ru-RU" b="1" spc="-5" dirty="0">
              <a:solidFill>
                <a:srgbClr val="0070C0"/>
              </a:solidFill>
              <a:latin typeface="Times New Roman"/>
              <a:cs typeface="Times New Roman"/>
            </a:endParaRPr>
          </a:p>
          <a:p>
            <a:pPr marL="12700"/>
            <a:r>
              <a:rPr lang="ru-RU" b="1" spc="-5" dirty="0" smtClean="0">
                <a:solidFill>
                  <a:prstClr val="black"/>
                </a:solidFill>
                <a:latin typeface="Times New Roman"/>
                <a:cs typeface="Times New Roman"/>
              </a:rPr>
              <a:t>               </a:t>
            </a:r>
            <a:r>
              <a:rPr lang="ru-RU" b="1" spc="-5" dirty="0" smtClean="0">
                <a:solidFill>
                  <a:srgbClr val="C00000"/>
                </a:solidFill>
                <a:latin typeface="Times New Roman"/>
                <a:cs typeface="Times New Roman"/>
              </a:rPr>
              <a:t>ВАЖНО!!!  при наличии соответствующего обоснования </a:t>
            </a:r>
            <a:r>
              <a:rPr lang="ru-RU" spc="-5" dirty="0" smtClean="0">
                <a:solidFill>
                  <a:prstClr val="black"/>
                </a:solidFill>
                <a:latin typeface="Times New Roman"/>
                <a:cs typeface="Times New Roman"/>
              </a:rPr>
              <a:t>Заказчик может</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указать требование о наличии </a:t>
            </a:r>
            <a:r>
              <a:rPr lang="ru-RU" b="1" spc="-5" dirty="0" smtClean="0">
                <a:solidFill>
                  <a:prstClr val="black"/>
                </a:solidFill>
                <a:latin typeface="Times New Roman"/>
                <a:cs typeface="Times New Roman"/>
              </a:rPr>
              <a:t>иных</a:t>
            </a:r>
            <a:r>
              <a:rPr lang="ru-RU" spc="-5" dirty="0" smtClean="0">
                <a:solidFill>
                  <a:prstClr val="black"/>
                </a:solidFill>
                <a:latin typeface="Times New Roman"/>
                <a:cs typeface="Times New Roman"/>
              </a:rPr>
              <a:t> характеристик ЛП, таких как, например:</a:t>
            </a:r>
          </a:p>
          <a:p>
            <a:pPr marL="12700"/>
            <a:endParaRPr lang="ru-RU" spc="-5" dirty="0">
              <a:solidFill>
                <a:prstClr val="black"/>
              </a:solidFill>
              <a:latin typeface="Times New Roman"/>
              <a:cs typeface="Times New Roman"/>
            </a:endParaRPr>
          </a:p>
          <a:p>
            <a:pPr marL="12700"/>
            <a:r>
              <a:rPr lang="ru-RU" b="1" spc="-5" dirty="0" smtClean="0">
                <a:solidFill>
                  <a:prstClr val="black"/>
                </a:solidFill>
                <a:latin typeface="Times New Roman"/>
                <a:cs typeface="Times New Roman"/>
              </a:rPr>
              <a:t>         - взаимодействие лекарственных средств ( отсутствие  взаимодействия);</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-отсутствие побочных эффектов;</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-показания к применению лекарственных препаратов;</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-отсутствие противопоказаний к применению ЛП;</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-требования к упаковке ЛП;</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a:t>
            </a:r>
            <a:r>
              <a:rPr lang="ru-RU" spc="-5" dirty="0" smtClean="0">
                <a:solidFill>
                  <a:prstClr val="black"/>
                </a:solidFill>
                <a:latin typeface="Times New Roman"/>
                <a:cs typeface="Times New Roman"/>
              </a:rPr>
              <a:t>………………………</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a:t>
            </a:r>
            <a:endParaRPr lang="ru-RU" spc="-5" dirty="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            ( перечень не является исчерпывающим, но и не является бесконечным)</a:t>
            </a:r>
          </a:p>
          <a:p>
            <a:pPr marL="12700"/>
            <a:endParaRPr lang="ru-RU" b="1" spc="-5" dirty="0">
              <a:solidFill>
                <a:srgbClr val="C00000"/>
              </a:solidFill>
              <a:latin typeface="Times New Roman"/>
              <a:cs typeface="Times New Roman"/>
            </a:endParaRPr>
          </a:p>
          <a:p>
            <a:pPr marL="12700"/>
            <a:r>
              <a:rPr lang="ru-RU" b="1" spc="-5" dirty="0" smtClean="0">
                <a:solidFill>
                  <a:srgbClr val="0070C0"/>
                </a:solidFill>
                <a:latin typeface="Times New Roman"/>
                <a:cs typeface="Times New Roman"/>
              </a:rPr>
              <a:t>            На практике это означает, что описание объекта закупки  ограничено</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требованиями, которые отражены в инструкции на ЛП.</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Нет смысла предъявлять какие- либо требования, которые не отражены в </a:t>
            </a:r>
          </a:p>
          <a:p>
            <a:pPr marL="12700"/>
            <a:r>
              <a:rPr lang="ru-RU" b="1" spc="-5" dirty="0" smtClean="0">
                <a:solidFill>
                  <a:srgbClr val="0070C0"/>
                </a:solidFill>
                <a:latin typeface="Times New Roman"/>
                <a:cs typeface="Times New Roman"/>
              </a:rPr>
              <a:t>            сопроводительных документах на ЛП, соответствие которым невозможно</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подтвердить при приемке</a:t>
            </a:r>
          </a:p>
          <a:p>
            <a:pPr marL="12700"/>
            <a:endParaRPr sz="1550" dirty="0">
              <a:solidFill>
                <a:prstClr val="black"/>
              </a:solidFill>
              <a:latin typeface="Times New Roman"/>
              <a:cs typeface="Times New Roman"/>
            </a:endParaRPr>
          </a:p>
        </p:txBody>
      </p:sp>
    </p:spTree>
    <p:extLst>
      <p:ext uri="{BB962C8B-B14F-4D97-AF65-F5344CB8AC3E}">
        <p14:creationId xmlns:p14="http://schemas.microsoft.com/office/powerpoint/2010/main" val="861955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p:nvPr/>
        </p:nvSpPr>
        <p:spPr>
          <a:xfrm>
            <a:off x="0" y="1602613"/>
            <a:ext cx="8789187" cy="3985706"/>
          </a:xfrm>
          <a:prstGeom prst="rect">
            <a:avLst/>
          </a:prstGeom>
        </p:spPr>
        <p:txBody>
          <a:bodyPr vert="horz" wrap="square" lIns="0" tIns="0" rIns="0" bIns="0" rtlCol="0">
            <a:spAutoFit/>
          </a:bodyPr>
          <a:lstStyle/>
          <a:p>
            <a:pPr marL="12700" marR="5080" algn="just"/>
            <a:endParaRPr lang="ru-RU" spc="-5" dirty="0" smtClean="0">
              <a:solidFill>
                <a:srgbClr val="4A4A4A"/>
              </a:solidFill>
              <a:latin typeface="Trebuchet MS"/>
              <a:cs typeface="Trebuchet MS"/>
            </a:endParaRPr>
          </a:p>
          <a:p>
            <a:pPr marL="12700" marR="5080" algn="just"/>
            <a:r>
              <a:rPr lang="ru-RU" spc="-5" dirty="0" smtClean="0">
                <a:solidFill>
                  <a:srgbClr val="4A4A4A"/>
                </a:solidFill>
                <a:latin typeface="Trebuchet MS"/>
                <a:cs typeface="Trebuchet MS"/>
              </a:rPr>
              <a:t>                             </a:t>
            </a:r>
            <a:r>
              <a:rPr lang="ru-RU" b="1" spc="-5" dirty="0" smtClean="0">
                <a:solidFill>
                  <a:srgbClr val="C00000"/>
                </a:solidFill>
                <a:latin typeface="Trebuchet MS"/>
                <a:cs typeface="Trebuchet MS"/>
              </a:rPr>
              <a:t>НАИМЕНОВАНИЕ ЛЕКАРСТВЕННОГО ПРЕПАРАТА</a:t>
            </a:r>
            <a:endParaRPr lang="ru-RU" b="1" spc="-5" dirty="0">
              <a:solidFill>
                <a:srgbClr val="C00000"/>
              </a:solidFill>
              <a:latin typeface="Trebuchet MS"/>
              <a:cs typeface="Trebuchet MS"/>
            </a:endParaRPr>
          </a:p>
          <a:p>
            <a:pPr marL="12700" marR="5080" algn="just"/>
            <a:endParaRPr lang="ru-RU" spc="-5" dirty="0" smtClean="0">
              <a:solidFill>
                <a:srgbClr val="4A4A4A"/>
              </a:solidFill>
              <a:latin typeface="Trebuchet MS"/>
              <a:cs typeface="Trebuchet MS"/>
            </a:endParaRPr>
          </a:p>
          <a:p>
            <a:pPr marL="12700" marR="5080" algn="just"/>
            <a:r>
              <a:rPr spc="-5" dirty="0" err="1" smtClean="0">
                <a:solidFill>
                  <a:srgbClr val="4A4A4A"/>
                </a:solidFill>
                <a:latin typeface="Trebuchet MS"/>
                <a:cs typeface="Trebuchet MS"/>
              </a:rPr>
              <a:t>Документация</a:t>
            </a:r>
            <a:r>
              <a:rPr spc="-5" dirty="0" smtClean="0">
                <a:solidFill>
                  <a:srgbClr val="4A4A4A"/>
                </a:solidFill>
                <a:latin typeface="Trebuchet MS"/>
                <a:cs typeface="Trebuchet MS"/>
              </a:rPr>
              <a:t> </a:t>
            </a:r>
            <a:r>
              <a:rPr spc="-5" dirty="0">
                <a:solidFill>
                  <a:srgbClr val="4A4A4A"/>
                </a:solidFill>
                <a:latin typeface="Trebuchet MS"/>
                <a:cs typeface="Trebuchet MS"/>
              </a:rPr>
              <a:t>о закупке </a:t>
            </a:r>
            <a:r>
              <a:rPr b="1" spc="-5" dirty="0">
                <a:solidFill>
                  <a:srgbClr val="4A4A4A"/>
                </a:solidFill>
                <a:latin typeface="Trebuchet MS"/>
                <a:cs typeface="Trebuchet MS"/>
              </a:rPr>
              <a:t>должна </a:t>
            </a:r>
            <a:r>
              <a:rPr b="1" spc="-10" dirty="0">
                <a:solidFill>
                  <a:srgbClr val="4A4A4A"/>
                </a:solidFill>
                <a:latin typeface="Trebuchet MS"/>
                <a:cs typeface="Trebuchet MS"/>
              </a:rPr>
              <a:t>содержать </a:t>
            </a:r>
            <a:r>
              <a:rPr spc="-15" dirty="0">
                <a:solidFill>
                  <a:srgbClr val="4A4A4A"/>
                </a:solidFill>
                <a:latin typeface="Trebuchet MS"/>
                <a:cs typeface="Trebuchet MS"/>
              </a:rPr>
              <a:t>указание </a:t>
            </a:r>
            <a:r>
              <a:rPr spc="-10" dirty="0">
                <a:solidFill>
                  <a:srgbClr val="4A4A4A"/>
                </a:solidFill>
                <a:latin typeface="Trebuchet MS"/>
                <a:cs typeface="Trebuchet MS"/>
              </a:rPr>
              <a:t>на </a:t>
            </a:r>
            <a:r>
              <a:rPr b="1" spc="-15" dirty="0">
                <a:solidFill>
                  <a:srgbClr val="4A4A4A"/>
                </a:solidFill>
                <a:latin typeface="Trebuchet MS"/>
                <a:cs typeface="Trebuchet MS"/>
              </a:rPr>
              <a:t>международные  </a:t>
            </a:r>
            <a:r>
              <a:rPr b="1" spc="-10" dirty="0">
                <a:solidFill>
                  <a:srgbClr val="4A4A4A"/>
                </a:solidFill>
                <a:latin typeface="Trebuchet MS"/>
                <a:cs typeface="Trebuchet MS"/>
              </a:rPr>
              <a:t>непатентованные </a:t>
            </a:r>
            <a:r>
              <a:rPr b="1" spc="-5" dirty="0">
                <a:solidFill>
                  <a:srgbClr val="4A4A4A"/>
                </a:solidFill>
                <a:latin typeface="Trebuchet MS"/>
                <a:cs typeface="Trebuchet MS"/>
              </a:rPr>
              <a:t>наименования </a:t>
            </a:r>
            <a:r>
              <a:rPr dirty="0">
                <a:solidFill>
                  <a:srgbClr val="4A4A4A"/>
                </a:solidFill>
                <a:latin typeface="Trebuchet MS"/>
                <a:cs typeface="Trebuchet MS"/>
              </a:rPr>
              <a:t>(далее </a:t>
            </a:r>
            <a:r>
              <a:rPr spc="-5" dirty="0">
                <a:solidFill>
                  <a:srgbClr val="4A4A4A"/>
                </a:solidFill>
                <a:latin typeface="Trebuchet MS"/>
                <a:cs typeface="Trebuchet MS"/>
              </a:rPr>
              <a:t>– </a:t>
            </a:r>
            <a:r>
              <a:rPr spc="-10" dirty="0">
                <a:solidFill>
                  <a:srgbClr val="4A4A4A"/>
                </a:solidFill>
                <a:latin typeface="Trebuchet MS"/>
                <a:cs typeface="Trebuchet MS"/>
              </a:rPr>
              <a:t>МНН) </a:t>
            </a:r>
            <a:r>
              <a:rPr spc="-5" dirty="0">
                <a:solidFill>
                  <a:srgbClr val="4A4A4A"/>
                </a:solidFill>
                <a:latin typeface="Trebuchet MS"/>
                <a:cs typeface="Trebuchet MS"/>
              </a:rPr>
              <a:t>лекарственных </a:t>
            </a:r>
            <a:r>
              <a:rPr dirty="0">
                <a:solidFill>
                  <a:srgbClr val="4A4A4A"/>
                </a:solidFill>
                <a:latin typeface="Trebuchet MS"/>
                <a:cs typeface="Trebuchet MS"/>
              </a:rPr>
              <a:t>средств или  при </a:t>
            </a:r>
            <a:r>
              <a:rPr spc="-5" dirty="0">
                <a:solidFill>
                  <a:srgbClr val="4A4A4A"/>
                </a:solidFill>
                <a:latin typeface="Trebuchet MS"/>
                <a:cs typeface="Trebuchet MS"/>
              </a:rPr>
              <a:t>отсутствии таких </a:t>
            </a:r>
            <a:r>
              <a:rPr dirty="0">
                <a:solidFill>
                  <a:srgbClr val="4A4A4A"/>
                </a:solidFill>
                <a:latin typeface="Trebuchet MS"/>
                <a:cs typeface="Trebuchet MS"/>
              </a:rPr>
              <a:t>наименований </a:t>
            </a:r>
            <a:r>
              <a:rPr b="1" spc="-15" dirty="0">
                <a:solidFill>
                  <a:srgbClr val="4A4A4A"/>
                </a:solidFill>
                <a:latin typeface="Trebuchet MS"/>
                <a:cs typeface="Trebuchet MS"/>
              </a:rPr>
              <a:t>химические, группировочные  </a:t>
            </a:r>
            <a:r>
              <a:rPr b="1" spc="-5" dirty="0">
                <a:solidFill>
                  <a:srgbClr val="4A4A4A"/>
                </a:solidFill>
                <a:latin typeface="Trebuchet MS"/>
                <a:cs typeface="Trebuchet MS"/>
              </a:rPr>
              <a:t>наименования </a:t>
            </a:r>
            <a:r>
              <a:rPr spc="-10" dirty="0">
                <a:solidFill>
                  <a:srgbClr val="4A4A4A"/>
                </a:solidFill>
                <a:latin typeface="Trebuchet MS"/>
                <a:cs typeface="Trebuchet MS"/>
              </a:rPr>
              <a:t>кроме </a:t>
            </a:r>
            <a:r>
              <a:rPr spc="-5" dirty="0">
                <a:solidFill>
                  <a:srgbClr val="4A4A4A"/>
                </a:solidFill>
                <a:latin typeface="Trebuchet MS"/>
                <a:cs typeface="Trebuchet MS"/>
              </a:rPr>
              <a:t>исключений </a:t>
            </a:r>
            <a:r>
              <a:rPr b="1" spc="-5" dirty="0">
                <a:solidFill>
                  <a:srgbClr val="4A4A4A"/>
                </a:solidFill>
                <a:latin typeface="Trebuchet MS"/>
                <a:cs typeface="Trebuchet MS"/>
              </a:rPr>
              <a:t>(закупка </a:t>
            </a:r>
            <a:r>
              <a:rPr b="1" dirty="0">
                <a:solidFill>
                  <a:srgbClr val="4A4A4A"/>
                </a:solidFill>
                <a:latin typeface="Trebuchet MS"/>
                <a:cs typeface="Trebuchet MS"/>
              </a:rPr>
              <a:t>по </a:t>
            </a:r>
            <a:r>
              <a:rPr b="1" spc="-5" dirty="0">
                <a:solidFill>
                  <a:srgbClr val="4A4A4A"/>
                </a:solidFill>
                <a:latin typeface="Trebuchet MS"/>
                <a:cs typeface="Trebuchet MS"/>
              </a:rPr>
              <a:t>торговому  наименованию) </a:t>
            </a:r>
            <a:r>
              <a:rPr dirty="0">
                <a:solidFill>
                  <a:srgbClr val="4A4A4A"/>
                </a:solidFill>
                <a:latin typeface="Trebuchet MS"/>
                <a:cs typeface="Trebuchet MS"/>
              </a:rPr>
              <a:t>предусмотренных №</a:t>
            </a:r>
            <a:r>
              <a:rPr spc="-75" dirty="0">
                <a:solidFill>
                  <a:srgbClr val="4A4A4A"/>
                </a:solidFill>
                <a:latin typeface="Trebuchet MS"/>
                <a:cs typeface="Trebuchet MS"/>
              </a:rPr>
              <a:t> </a:t>
            </a:r>
            <a:r>
              <a:rPr spc="-5" dirty="0">
                <a:solidFill>
                  <a:srgbClr val="4A4A4A"/>
                </a:solidFill>
                <a:latin typeface="Trebuchet MS"/>
                <a:cs typeface="Trebuchet MS"/>
              </a:rPr>
              <a:t>44-ФЗ.</a:t>
            </a:r>
            <a:endParaRPr dirty="0">
              <a:solidFill>
                <a:prstClr val="black"/>
              </a:solidFill>
              <a:latin typeface="Trebuchet MS"/>
              <a:cs typeface="Trebuchet MS"/>
            </a:endParaRPr>
          </a:p>
          <a:p>
            <a:pPr marL="12700" marR="5080" algn="just">
              <a:spcBef>
                <a:spcPts val="994"/>
              </a:spcBef>
            </a:pPr>
            <a:endParaRPr lang="ru-RU" spc="-5" dirty="0">
              <a:solidFill>
                <a:srgbClr val="4A4A4A"/>
              </a:solidFill>
              <a:latin typeface="Trebuchet MS"/>
              <a:cs typeface="Trebuchet MS"/>
            </a:endParaRPr>
          </a:p>
          <a:p>
            <a:pPr marL="12700" marR="5080" algn="just">
              <a:spcBef>
                <a:spcPts val="994"/>
              </a:spcBef>
            </a:pPr>
            <a:r>
              <a:rPr lang="ru-RU" spc="-5" dirty="0" smtClean="0">
                <a:solidFill>
                  <a:srgbClr val="4A4A4A"/>
                </a:solidFill>
                <a:latin typeface="Trebuchet MS"/>
                <a:cs typeface="Trebuchet MS"/>
              </a:rPr>
              <a:t> Если в ГРЛС отсутствуют МНН и химические и </a:t>
            </a:r>
            <a:r>
              <a:rPr lang="ru-RU" spc="-5" dirty="0" err="1" smtClean="0">
                <a:solidFill>
                  <a:srgbClr val="4A4A4A"/>
                </a:solidFill>
                <a:latin typeface="Trebuchet MS"/>
                <a:cs typeface="Trebuchet MS"/>
              </a:rPr>
              <a:t>группировочные</a:t>
            </a:r>
            <a:r>
              <a:rPr lang="ru-RU" spc="-5" dirty="0" smtClean="0">
                <a:solidFill>
                  <a:srgbClr val="4A4A4A"/>
                </a:solidFill>
                <a:latin typeface="Trebuchet MS"/>
                <a:cs typeface="Trebuchet MS"/>
              </a:rPr>
              <a:t> наименования, используем </a:t>
            </a:r>
            <a:r>
              <a:rPr lang="ru-RU" spc="-5" dirty="0" smtClean="0">
                <a:solidFill>
                  <a:srgbClr val="C00000"/>
                </a:solidFill>
                <a:latin typeface="Trebuchet MS"/>
                <a:cs typeface="Trebuchet MS"/>
              </a:rPr>
              <a:t>Приказ Минздрава 447 от 15.06.2010г- там указаны </a:t>
            </a:r>
            <a:r>
              <a:rPr lang="ru-RU" spc="-5" dirty="0" err="1" smtClean="0">
                <a:solidFill>
                  <a:srgbClr val="C00000"/>
                </a:solidFill>
                <a:latin typeface="Trebuchet MS"/>
                <a:cs typeface="Trebuchet MS"/>
              </a:rPr>
              <a:t>группировочные</a:t>
            </a:r>
            <a:r>
              <a:rPr lang="ru-RU" spc="-5" dirty="0" smtClean="0">
                <a:solidFill>
                  <a:srgbClr val="C00000"/>
                </a:solidFill>
                <a:latin typeface="Trebuchet MS"/>
                <a:cs typeface="Trebuchet MS"/>
              </a:rPr>
              <a:t> наименования</a:t>
            </a:r>
            <a:endParaRPr lang="ru-RU" spc="-5" dirty="0">
              <a:solidFill>
                <a:srgbClr val="C00000"/>
              </a:solidFill>
              <a:latin typeface="Trebuchet MS"/>
              <a:cs typeface="Trebuchet MS"/>
            </a:endParaRPr>
          </a:p>
          <a:p>
            <a:pPr marL="12700" marR="5080" algn="just">
              <a:spcBef>
                <a:spcPts val="994"/>
              </a:spcBef>
            </a:pPr>
            <a:endParaRPr dirty="0">
              <a:solidFill>
                <a:prstClr val="black"/>
              </a:solidFill>
              <a:latin typeface="Trebuchet MS"/>
              <a:cs typeface="Trebuchet MS"/>
            </a:endParaRPr>
          </a:p>
        </p:txBody>
      </p:sp>
      <p:sp>
        <p:nvSpPr>
          <p:cNvPr id="5" name="object 5"/>
          <p:cNvSpPr/>
          <p:nvPr/>
        </p:nvSpPr>
        <p:spPr>
          <a:xfrm>
            <a:off x="415290" y="5531358"/>
            <a:ext cx="1112520" cy="0"/>
          </a:xfrm>
          <a:custGeom>
            <a:avLst/>
            <a:gdLst/>
            <a:ahLst/>
            <a:cxnLst/>
            <a:rect l="l" t="t" r="r" b="b"/>
            <a:pathLst>
              <a:path w="1112520">
                <a:moveTo>
                  <a:pt x="0" y="0"/>
                </a:moveTo>
                <a:lnTo>
                  <a:pt x="1112520" y="0"/>
                </a:lnTo>
              </a:path>
            </a:pathLst>
          </a:custGeom>
          <a:ln w="13716">
            <a:solidFill>
              <a:srgbClr val="444444"/>
            </a:solidFill>
          </a:ln>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2369057" y="344296"/>
            <a:ext cx="4235450" cy="571500"/>
          </a:xfrm>
          <a:prstGeom prst="rect">
            <a:avLst/>
          </a:prstGeom>
        </p:spPr>
        <p:txBody>
          <a:bodyPr vert="horz" wrap="square" lIns="0" tIns="0" rIns="0" bIns="0" rtlCol="0">
            <a:spAutoFit/>
          </a:bodyPr>
          <a:lstStyle/>
          <a:p>
            <a:pPr marL="12700">
              <a:lnSpc>
                <a:spcPts val="2300"/>
              </a:lnSpc>
            </a:pPr>
            <a:r>
              <a:rPr dirty="0">
                <a:solidFill>
                  <a:srgbClr val="E2465A"/>
                </a:solidFill>
                <a:latin typeface="Arial"/>
                <a:cs typeface="Arial"/>
              </a:rPr>
              <a:t>ОПИСАНИЕ ПРЕДМЕТА</a:t>
            </a:r>
            <a:r>
              <a:rPr spc="-65" dirty="0">
                <a:solidFill>
                  <a:srgbClr val="E2465A"/>
                </a:solidFill>
                <a:latin typeface="Arial"/>
                <a:cs typeface="Arial"/>
              </a:rPr>
              <a:t> </a:t>
            </a:r>
            <a:r>
              <a:rPr dirty="0" smtClean="0">
                <a:solidFill>
                  <a:srgbClr val="E2465A"/>
                </a:solidFill>
                <a:latin typeface="Arial"/>
                <a:cs typeface="Arial"/>
              </a:rPr>
              <a:t>ЗАКУПКИ</a:t>
            </a:r>
            <a:endParaRPr dirty="0">
              <a:solidFill>
                <a:srgbClr val="E2465A"/>
              </a:solidFill>
              <a:latin typeface="Arial"/>
              <a:cs typeface="Arial"/>
            </a:endParaRPr>
          </a:p>
          <a:p>
            <a:pPr marL="283845">
              <a:lnSpc>
                <a:spcPts val="2200"/>
              </a:lnSpc>
              <a:tabLst>
                <a:tab pos="990600" algn="l"/>
                <a:tab pos="1602105" algn="l"/>
                <a:tab pos="2473960" algn="l"/>
                <a:tab pos="2945130" algn="l"/>
              </a:tabLst>
            </a:pPr>
            <a:r>
              <a:rPr dirty="0">
                <a:solidFill>
                  <a:srgbClr val="4A4A4A"/>
                </a:solidFill>
                <a:latin typeface="Trebuchet MS"/>
                <a:cs typeface="Trebuchet MS"/>
              </a:rPr>
              <a:t>(п.6	ч.1	</a:t>
            </a:r>
            <a:r>
              <a:rPr spc="-5" dirty="0">
                <a:solidFill>
                  <a:srgbClr val="4A4A4A"/>
                </a:solidFill>
                <a:latin typeface="Trebuchet MS"/>
                <a:cs typeface="Trebuchet MS"/>
              </a:rPr>
              <a:t>ст.33	</a:t>
            </a:r>
            <a:r>
              <a:rPr dirty="0">
                <a:solidFill>
                  <a:srgbClr val="4A4A4A"/>
                </a:solidFill>
                <a:latin typeface="Trebuchet MS"/>
                <a:cs typeface="Trebuchet MS"/>
              </a:rPr>
              <a:t>№	44-ФЗ)</a:t>
            </a:r>
          </a:p>
        </p:txBody>
      </p:sp>
      <p:sp>
        <p:nvSpPr>
          <p:cNvPr id="7" name="object 7"/>
          <p:cNvSpPr txBox="1"/>
          <p:nvPr/>
        </p:nvSpPr>
        <p:spPr>
          <a:xfrm>
            <a:off x="2640329" y="915797"/>
            <a:ext cx="2530475" cy="292735"/>
          </a:xfrm>
          <a:prstGeom prst="rect">
            <a:avLst/>
          </a:prstGeom>
        </p:spPr>
        <p:txBody>
          <a:bodyPr vert="horz" wrap="square" lIns="0" tIns="0" rIns="0" bIns="0" rtlCol="0">
            <a:spAutoFit/>
          </a:bodyPr>
          <a:lstStyle/>
          <a:p>
            <a:pPr marL="12700">
              <a:lnSpc>
                <a:spcPts val="2305"/>
              </a:lnSpc>
            </a:pPr>
            <a:r>
              <a:rPr sz="2000" b="1" dirty="0">
                <a:solidFill>
                  <a:srgbClr val="4A4A4A"/>
                </a:solidFill>
                <a:latin typeface="Trebuchet MS"/>
                <a:cs typeface="Trebuchet MS"/>
              </a:rPr>
              <a:t>(ч. 16 </a:t>
            </a:r>
            <a:r>
              <a:rPr sz="2000" b="1" spc="-5" dirty="0">
                <a:solidFill>
                  <a:srgbClr val="4A4A4A"/>
                </a:solidFill>
                <a:latin typeface="Trebuchet MS"/>
                <a:cs typeface="Trebuchet MS"/>
              </a:rPr>
              <a:t>ст.4 </a:t>
            </a:r>
            <a:r>
              <a:rPr sz="2000" b="1" spc="5" dirty="0">
                <a:solidFill>
                  <a:srgbClr val="4A4A4A"/>
                </a:solidFill>
                <a:latin typeface="Trebuchet MS"/>
                <a:cs typeface="Trebuchet MS"/>
              </a:rPr>
              <a:t>№</a:t>
            </a:r>
            <a:r>
              <a:rPr sz="2000" b="1" spc="-90" dirty="0">
                <a:solidFill>
                  <a:srgbClr val="4A4A4A"/>
                </a:solidFill>
                <a:latin typeface="Trebuchet MS"/>
                <a:cs typeface="Trebuchet MS"/>
              </a:rPr>
              <a:t> </a:t>
            </a:r>
            <a:r>
              <a:rPr sz="2000" b="1" dirty="0">
                <a:solidFill>
                  <a:srgbClr val="4A4A4A"/>
                </a:solidFill>
                <a:latin typeface="Trebuchet MS"/>
                <a:cs typeface="Trebuchet MS"/>
              </a:rPr>
              <a:t>61-ФЗ)</a:t>
            </a:r>
            <a:endParaRPr sz="2000">
              <a:solidFill>
                <a:prstClr val="black"/>
              </a:solidFill>
              <a:latin typeface="Trebuchet MS"/>
              <a:cs typeface="Trebuchet MS"/>
            </a:endParaRPr>
          </a:p>
        </p:txBody>
      </p:sp>
    </p:spTree>
    <p:extLst>
      <p:ext uri="{BB962C8B-B14F-4D97-AF65-F5344CB8AC3E}">
        <p14:creationId xmlns:p14="http://schemas.microsoft.com/office/powerpoint/2010/main" val="53738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7232749"/>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12700"/>
            <a:endParaRPr lang="ru-RU" b="1" spc="-5" dirty="0" smtClean="0">
              <a:solidFill>
                <a:srgbClr val="0070C0"/>
              </a:solidFill>
              <a:latin typeface="Times New Roman"/>
              <a:cs typeface="Times New Roman"/>
            </a:endParaRPr>
          </a:p>
          <a:p>
            <a:pPr marL="12700"/>
            <a:r>
              <a:rPr lang="ru-RU" b="1" spc="-5" dirty="0" smtClean="0">
                <a:solidFill>
                  <a:prstClr val="black"/>
                </a:solidFill>
                <a:latin typeface="Times New Roman"/>
                <a:cs typeface="Times New Roman"/>
              </a:rPr>
              <a:t>                    </a:t>
            </a:r>
            <a:r>
              <a:rPr lang="ru-RU" spc="-5" dirty="0" smtClean="0">
                <a:solidFill>
                  <a:prstClr val="black"/>
                </a:solidFill>
                <a:latin typeface="Times New Roman"/>
                <a:cs typeface="Times New Roman"/>
              </a:rPr>
              <a:t> </a:t>
            </a:r>
            <a:r>
              <a:rPr lang="ru-RU" b="1" spc="-5" dirty="0" smtClean="0">
                <a:solidFill>
                  <a:srgbClr val="C00000"/>
                </a:solidFill>
                <a:latin typeface="Times New Roman"/>
                <a:cs typeface="Times New Roman"/>
              </a:rPr>
              <a:t>порядок закупки многокомпонентных ( комбинированных) ЛП</a:t>
            </a:r>
            <a:r>
              <a:rPr lang="ru-RU" spc="-5" dirty="0" smtClean="0">
                <a:solidFill>
                  <a:prstClr val="black"/>
                </a:solidFill>
                <a:latin typeface="Times New Roman"/>
                <a:cs typeface="Times New Roman"/>
              </a:rPr>
              <a:t>:</a:t>
            </a:r>
          </a:p>
          <a:p>
            <a:pPr marL="12700"/>
            <a:r>
              <a:rPr lang="ru-RU" spc="-5" dirty="0">
                <a:solidFill>
                  <a:prstClr val="black"/>
                </a:solidFill>
                <a:latin typeface="Times New Roman"/>
                <a:cs typeface="Times New Roman"/>
              </a:rPr>
              <a:t> </a:t>
            </a:r>
            <a:r>
              <a:rPr lang="en-US" spc="-5" dirty="0" smtClean="0">
                <a:solidFill>
                  <a:prstClr val="black"/>
                </a:solidFill>
                <a:latin typeface="Times New Roman"/>
                <a:cs typeface="Times New Roman"/>
              </a:rPr>
              <a:t>              </a:t>
            </a:r>
            <a:r>
              <a:rPr lang="ru-RU" spc="-5" dirty="0" smtClean="0">
                <a:solidFill>
                  <a:prstClr val="black"/>
                </a:solidFill>
                <a:latin typeface="Times New Roman"/>
                <a:cs typeface="Times New Roman"/>
              </a:rPr>
              <a:t> </a:t>
            </a:r>
            <a:r>
              <a:rPr lang="ru-RU" b="1" spc="-5" dirty="0" smtClean="0">
                <a:solidFill>
                  <a:srgbClr val="00B0F0"/>
                </a:solidFill>
                <a:latin typeface="Times New Roman"/>
                <a:cs typeface="Times New Roman"/>
              </a:rPr>
              <a:t>Ранее регулировались Письмом ФАС РФ от 18.07.2013 г № АД</a:t>
            </a:r>
            <a:r>
              <a:rPr lang="en-US" b="1" spc="-5" dirty="0" smtClean="0">
                <a:solidFill>
                  <a:srgbClr val="00B0F0"/>
                </a:solidFill>
                <a:latin typeface="Times New Roman"/>
                <a:cs typeface="Times New Roman"/>
              </a:rPr>
              <a:t>/</a:t>
            </a:r>
            <a:r>
              <a:rPr lang="ru-RU" b="1" spc="-5" dirty="0" smtClean="0">
                <a:solidFill>
                  <a:srgbClr val="00B0F0"/>
                </a:solidFill>
                <a:latin typeface="Times New Roman"/>
                <a:cs typeface="Times New Roman"/>
              </a:rPr>
              <a:t>27801</a:t>
            </a:r>
            <a:r>
              <a:rPr lang="en-US" b="1" spc="-5" dirty="0" smtClean="0">
                <a:solidFill>
                  <a:srgbClr val="00B0F0"/>
                </a:solidFill>
                <a:latin typeface="Times New Roman"/>
                <a:cs typeface="Times New Roman"/>
              </a:rPr>
              <a:t>/13</a:t>
            </a:r>
            <a:endParaRPr lang="ru-RU" b="1" spc="-5" dirty="0" smtClean="0">
              <a:solidFill>
                <a:srgbClr val="00B0F0"/>
              </a:solidFill>
              <a:latin typeface="Times New Roman"/>
              <a:cs typeface="Times New Roman"/>
            </a:endParaRPr>
          </a:p>
          <a:p>
            <a:pPr marL="12700"/>
            <a:endParaRPr lang="ru-RU" spc="-5" dirty="0">
              <a:solidFill>
                <a:prstClr val="black"/>
              </a:solidFill>
              <a:latin typeface="Times New Roman"/>
              <a:cs typeface="Times New Roman"/>
            </a:endParaRPr>
          </a:p>
          <a:p>
            <a:pPr marL="12700"/>
            <a:r>
              <a:rPr lang="ru-RU" spc="-5" dirty="0" smtClean="0">
                <a:solidFill>
                  <a:prstClr val="black"/>
                </a:solidFill>
                <a:latin typeface="Times New Roman"/>
                <a:cs typeface="Times New Roman"/>
              </a:rPr>
              <a:t>  подп. б п.3 Постановления </a:t>
            </a:r>
          </a:p>
          <a:p>
            <a:pPr marL="12700"/>
            <a:endParaRPr lang="ru-RU" spc="-5" dirty="0">
              <a:solidFill>
                <a:prstClr val="black"/>
              </a:solidFill>
              <a:latin typeface="Times New Roman"/>
              <a:cs typeface="Times New Roman"/>
            </a:endParaRPr>
          </a:p>
          <a:p>
            <a:pPr marL="12700" algn="just"/>
            <a:r>
              <a:rPr lang="ru-RU" b="1" spc="-5" dirty="0" smtClean="0">
                <a:solidFill>
                  <a:srgbClr val="00B050"/>
                </a:solidFill>
                <a:latin typeface="Times New Roman"/>
                <a:cs typeface="Times New Roman"/>
              </a:rPr>
              <a:t> «При закупке многокомпонентных( комбинированных) ЛП , представляющих комбинацию 2 и более активных веществ и зарегистрированных в составе однокомпонентных ЛП, а также наборов зарегистрированных ЛП – должно быть указание на возможность поставки однокомпонентных ЛП»</a:t>
            </a:r>
          </a:p>
          <a:p>
            <a:pPr marL="12700"/>
            <a:endParaRPr lang="ru-RU" spc="-5" dirty="0">
              <a:solidFill>
                <a:prstClr val="black"/>
              </a:solidFill>
              <a:latin typeface="Times New Roman"/>
              <a:cs typeface="Times New Roman"/>
            </a:endParaRPr>
          </a:p>
          <a:p>
            <a:pPr marL="12700"/>
            <a:r>
              <a:rPr lang="ru-RU" spc="-5" dirty="0" smtClean="0">
                <a:solidFill>
                  <a:prstClr val="black"/>
                </a:solidFill>
                <a:latin typeface="Times New Roman"/>
                <a:cs typeface="Times New Roman"/>
              </a:rPr>
              <a:t>В перечень ЖНВЛП в основном включены комбинированные ЛП ( средства для лечения сахарного диабета, </a:t>
            </a:r>
            <a:r>
              <a:rPr lang="ru-RU" spc="-5" dirty="0" err="1" smtClean="0">
                <a:solidFill>
                  <a:prstClr val="black"/>
                </a:solidFill>
                <a:latin typeface="Times New Roman"/>
                <a:cs typeface="Times New Roman"/>
              </a:rPr>
              <a:t>гемостатики</a:t>
            </a:r>
            <a:r>
              <a:rPr lang="ru-RU" spc="-5" dirty="0" smtClean="0">
                <a:solidFill>
                  <a:prstClr val="black"/>
                </a:solidFill>
                <a:latin typeface="Times New Roman"/>
                <a:cs typeface="Times New Roman"/>
              </a:rPr>
              <a:t>, противотуберкулезные препараты, противовирусные препараты, а также однокомпонентные ЛП указанных групп.</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a:t>
            </a:r>
            <a:r>
              <a:rPr lang="ru-RU" spc="-5" dirty="0" smtClean="0">
                <a:solidFill>
                  <a:srgbClr val="C00000"/>
                </a:solidFill>
                <a:latin typeface="Times New Roman"/>
                <a:cs typeface="Times New Roman"/>
              </a:rPr>
              <a:t>ВАЖНО!</a:t>
            </a:r>
          </a:p>
          <a:p>
            <a:pPr marL="12700"/>
            <a:endParaRPr lang="ru-RU" spc="-5" dirty="0" smtClean="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ВОЗМОЖНОСТЬ ПОСТАВКИ ОДНОКОМПОНЕНТНЫХ ЛЕКАРСТВЕННЫХ ПРЕПАРАТОВ ДОЛЖНА БЫТЬ ПРЕДУСМОТРЕНА ТОЛЬКО В СЛУЧАЕ, ЕСЛИ КОМПОНЕНТЫ ДАННОГО ПРЕПАРАТА ЗАРЕГИСТРИРОВАНЫ В КАЧЕСТВЕ ОДНОКОМПОНЕНТНОГО ЛП И ВКЛЮЧЕНЫ В ПЕРЕЧЕНЬ ЖНВЛП</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B0F0"/>
                </a:solidFill>
                <a:latin typeface="Times New Roman"/>
                <a:cs typeface="Times New Roman"/>
              </a:rPr>
              <a:t>( ПИСЬМО МЗ РФ №418</a:t>
            </a:r>
            <a:r>
              <a:rPr lang="en-US" b="1" spc="-5" dirty="0" smtClean="0">
                <a:solidFill>
                  <a:srgbClr val="00B0F0"/>
                </a:solidFill>
                <a:latin typeface="Times New Roman"/>
                <a:cs typeface="Times New Roman"/>
              </a:rPr>
              <a:t>/25-5 </a:t>
            </a:r>
            <a:r>
              <a:rPr lang="ru-RU" b="1" spc="-5" dirty="0" smtClean="0">
                <a:solidFill>
                  <a:srgbClr val="00B0F0"/>
                </a:solidFill>
                <a:latin typeface="Times New Roman"/>
                <a:cs typeface="Times New Roman"/>
              </a:rPr>
              <a:t>от 14 февраля 2018 г)</a:t>
            </a:r>
          </a:p>
          <a:p>
            <a:pPr marL="12700"/>
            <a:endParaRPr lang="ru-RU" b="1" spc="-5" dirty="0" smtClean="0">
              <a:solidFill>
                <a:srgbClr val="C00000"/>
              </a:solidFill>
              <a:latin typeface="Times New Roman"/>
              <a:cs typeface="Times New Roman"/>
            </a:endParaRPr>
          </a:p>
          <a:p>
            <a:pPr marL="12700"/>
            <a:endParaRPr lang="ru-RU" spc="-5" dirty="0">
              <a:solidFill>
                <a:prstClr val="black"/>
              </a:solidFill>
              <a:latin typeface="Times New Roman"/>
              <a:cs typeface="Times New Roman"/>
            </a:endParaRPr>
          </a:p>
          <a:p>
            <a:pPr marL="12700"/>
            <a:endParaRPr dirty="0">
              <a:solidFill>
                <a:prstClr val="black"/>
              </a:solidFill>
              <a:latin typeface="Times New Roman"/>
              <a:cs typeface="Times New Roman"/>
            </a:endParaRPr>
          </a:p>
        </p:txBody>
      </p:sp>
    </p:spTree>
    <p:extLst>
      <p:ext uri="{BB962C8B-B14F-4D97-AF65-F5344CB8AC3E}">
        <p14:creationId xmlns:p14="http://schemas.microsoft.com/office/powerpoint/2010/main" val="3456223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708981"/>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ПОСТАНОВЛЕНИЕ ПРАВИТЕЛЬСТВА РФ ОТ 15 НОЯБРЯ 2017 ГОДА № 1380</a:t>
            </a:r>
          </a:p>
          <a:p>
            <a:pPr marL="12700"/>
            <a:endParaRPr lang="ru-RU" b="1" spc="-5" dirty="0" smtClean="0">
              <a:solidFill>
                <a:srgbClr val="0070C0"/>
              </a:solidFill>
              <a:latin typeface="Times New Roman"/>
              <a:cs typeface="Times New Roman"/>
            </a:endParaRPr>
          </a:p>
          <a:p>
            <a:pPr marL="12700"/>
            <a:r>
              <a:rPr lang="ru-RU" b="1" spc="-5" dirty="0" smtClean="0">
                <a:solidFill>
                  <a:prstClr val="black"/>
                </a:solidFill>
                <a:latin typeface="Times New Roman"/>
                <a:cs typeface="Times New Roman"/>
              </a:rPr>
              <a:t>                    </a:t>
            </a:r>
            <a:r>
              <a:rPr lang="ru-RU" spc="-5" dirty="0" smtClean="0">
                <a:solidFill>
                  <a:prstClr val="black"/>
                </a:solidFill>
                <a:latin typeface="Times New Roman"/>
                <a:cs typeface="Times New Roman"/>
              </a:rPr>
              <a:t> </a:t>
            </a:r>
            <a:r>
              <a:rPr lang="ru-RU" b="1" spc="-5" dirty="0" smtClean="0">
                <a:solidFill>
                  <a:srgbClr val="C00000"/>
                </a:solidFill>
                <a:latin typeface="Times New Roman"/>
                <a:cs typeface="Times New Roman"/>
              </a:rPr>
              <a:t>порядок закупки многокомпонентных ( комбинированных) ЛП</a:t>
            </a:r>
            <a:r>
              <a:rPr lang="ru-RU" spc="-5" dirty="0" smtClean="0">
                <a:solidFill>
                  <a:prstClr val="black"/>
                </a:solidFill>
                <a:latin typeface="Times New Roman"/>
                <a:cs typeface="Times New Roman"/>
              </a:rPr>
              <a:t>:</a:t>
            </a:r>
          </a:p>
          <a:p>
            <a:pPr marL="12700"/>
            <a:endParaRPr lang="ru-RU" spc="-5" dirty="0">
              <a:solidFill>
                <a:prstClr val="black"/>
              </a:solidFill>
              <a:latin typeface="Times New Roman"/>
              <a:cs typeface="Times New Roman"/>
            </a:endParaRPr>
          </a:p>
          <a:p>
            <a:pPr marL="12700"/>
            <a:r>
              <a:rPr lang="ru-RU" spc="-5" dirty="0" smtClean="0">
                <a:solidFill>
                  <a:prstClr val="black"/>
                </a:solidFill>
                <a:latin typeface="Times New Roman"/>
                <a:cs typeface="Times New Roman"/>
              </a:rPr>
              <a:t>  </a:t>
            </a:r>
            <a:r>
              <a:rPr lang="ru-RU" b="1" spc="-5" dirty="0" smtClean="0">
                <a:solidFill>
                  <a:srgbClr val="002060"/>
                </a:solidFill>
                <a:latin typeface="Times New Roman"/>
                <a:cs typeface="Times New Roman"/>
              </a:rPr>
              <a:t>СЛЕДУЕТ ПОМНИТЬ, ЧТО ОДНОКОМПОНЕНТНЫЕ ЛП , ВХОДЯЩИЕ В СОСТАВ КОМБИНИРОВАННЫХ ЛПС ПУТЕМ ВВЕДЕНИЯ В ДЫХАТЕЛЬНЫЕ ПУТИ ПОСРЕДСТВОМ АЭРОЗОЛЕЙ ИЛИ СПРЕЕВ НЕ ВСЕГДА МОГУТ ОБЕСПЕЧИТЬ ДОСТИЖЕНИЕ НУЖНОГО ТЕРАПЕВТИЧЕСКОГО ЭФФЕКТА, ПОЛУЧЕННОГО ОТ ПРИМЕНЕНИЯ  КОМБИНИРОВАННОГО АНАЛОГА</a:t>
            </a:r>
          </a:p>
          <a:p>
            <a:pPr marL="12700"/>
            <a:endParaRPr lang="ru-RU" b="1" spc="-5" dirty="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В ЭТОМ СЛУЧАЕ ОНИ ЗАКУПАЮТСЯ КАК ИСКЛЮЧИТЕЛЬНО МНОГОКОМПОНЕНТНЫЕ ( БЕЗ ПРИМЕНЕНИЯ ПОЛОЖЕНИЯ  подпункта б пункта 3 ПОЛОЖЕНИЯ)</a:t>
            </a:r>
          </a:p>
          <a:p>
            <a:pPr marL="12700"/>
            <a:endParaRPr lang="ru-RU" spc="-5" dirty="0">
              <a:solidFill>
                <a:prstClr val="black"/>
              </a:solidFill>
              <a:latin typeface="Times New Roman"/>
              <a:cs typeface="Times New Roman"/>
            </a:endParaRPr>
          </a:p>
          <a:p>
            <a:pPr marL="12700"/>
            <a:endParaRPr dirty="0">
              <a:solidFill>
                <a:prstClr val="black"/>
              </a:solidFill>
              <a:latin typeface="Times New Roman"/>
              <a:cs typeface="Times New Roman"/>
            </a:endParaRPr>
          </a:p>
        </p:txBody>
      </p:sp>
    </p:spTree>
    <p:extLst>
      <p:ext uri="{BB962C8B-B14F-4D97-AF65-F5344CB8AC3E}">
        <p14:creationId xmlns:p14="http://schemas.microsoft.com/office/powerpoint/2010/main" val="30016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6340197"/>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12700"/>
            <a:endParaRPr lang="ru-RU" sz="1400" b="1" spc="-5" dirty="0" smtClean="0">
              <a:solidFill>
                <a:srgbClr val="00B05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Решение  Ивановского УФАС России от 23 октября 2018 г.  дело № </a:t>
            </a:r>
            <a:r>
              <a:rPr lang="ru-RU" b="1" dirty="0" smtClean="0">
                <a:solidFill>
                  <a:srgbClr val="C00000"/>
                </a:solidFill>
                <a:latin typeface="Times New Roman" pitchFamily="18" charset="0"/>
                <a:cs typeface="Times New Roman" pitchFamily="18" charset="0"/>
              </a:rPr>
              <a:t>07-15/2018-268</a:t>
            </a:r>
          </a:p>
          <a:p>
            <a:pPr marL="12700"/>
            <a:r>
              <a:rPr lang="ru-RU" b="1" dirty="0" smtClean="0">
                <a:solidFill>
                  <a:srgbClr val="C00000"/>
                </a:solidFill>
                <a:latin typeface="Times New Roman" pitchFamily="18" charset="0"/>
                <a:cs typeface="Times New Roman" pitchFamily="18" charset="0"/>
              </a:rPr>
              <a:t> </a:t>
            </a:r>
          </a:p>
          <a:p>
            <a:pPr marL="12700"/>
            <a:r>
              <a:rPr lang="ru-RU" b="1" dirty="0" smtClean="0">
                <a:solidFill>
                  <a:srgbClr val="C00000"/>
                </a:solidFill>
                <a:latin typeface="Times New Roman" pitchFamily="18" charset="0"/>
                <a:cs typeface="Times New Roman" pitchFamily="18" charset="0"/>
              </a:rPr>
              <a:t>  </a:t>
            </a:r>
            <a:r>
              <a:rPr lang="ru-RU" dirty="0">
                <a:latin typeface="Times New Roman" pitchFamily="18" charset="0"/>
                <a:cs typeface="Times New Roman" pitchFamily="18" charset="0"/>
              </a:rPr>
              <a:t>Жалоба на действия заказчика при проведении закупки </a:t>
            </a:r>
            <a:r>
              <a:rPr lang="ru-RU" b="1" dirty="0">
                <a:solidFill>
                  <a:srgbClr val="7030A0"/>
                </a:solidFill>
                <a:latin typeface="Times New Roman" pitchFamily="18" charset="0"/>
                <a:cs typeface="Times New Roman" pitchFamily="18" charset="0"/>
              </a:rPr>
              <a:t>многокомпонентного лекарственного препарата с МНН интерферон альфа 2b + Таурин в лекарственной форме «суппозитории</a:t>
            </a:r>
            <a:r>
              <a:rPr lang="ru-RU" b="1" dirty="0" smtClean="0">
                <a:solidFill>
                  <a:srgbClr val="7030A0"/>
                </a:solidFill>
                <a:latin typeface="Times New Roman" pitchFamily="18" charset="0"/>
                <a:cs typeface="Times New Roman" pitchFamily="18" charset="0"/>
              </a:rPr>
              <a:t>»</a:t>
            </a:r>
            <a:r>
              <a:rPr lang="ru-RU" dirty="0" smtClean="0">
                <a:latin typeface="Times New Roman" pitchFamily="18" charset="0"/>
                <a:cs typeface="Times New Roman" pitchFamily="18" charset="0"/>
              </a:rPr>
              <a:t>.</a:t>
            </a:r>
          </a:p>
          <a:p>
            <a:pPr marL="12700"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Согласно доводам жалобы, указание заказчиком требования о поставке многокомпонентного лекарственного препарата, представляющего собой комбинацию двух активных веществ, без возможности поставки эквивалента, а именно однокомпонентных лекарственных препаратов с МНН интерферон альфа-2b и МНН таурин могло повлечь ограничение количества участников аукциона</a:t>
            </a:r>
            <a:r>
              <a:rPr lang="ru-RU" dirty="0" smtClean="0">
                <a:latin typeface="Times New Roman" pitchFamily="18" charset="0"/>
                <a:cs typeface="Times New Roman" pitchFamily="18" charset="0"/>
              </a:rPr>
              <a:t>.</a:t>
            </a:r>
          </a:p>
          <a:p>
            <a:pPr marL="12700"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Также заявитель жалобы отметил, что в аукционной документации не была предусмотрена возможность поставки препарата в кратной дозировке и двойном количестве и не указаны эквивалентные лекарственные формы. Заказчик пояснил, что лекарственные средства приобретались ограниченной закупкой в инфекционное отделение лечебного учреждения для проведения комплексной терапии </a:t>
            </a:r>
            <a:r>
              <a:rPr lang="ru-RU" dirty="0" smtClean="0">
                <a:latin typeface="Times New Roman" pitchFamily="18" charset="0"/>
                <a:cs typeface="Times New Roman" pitchFamily="18" charset="0"/>
              </a:rPr>
              <a:t>детей</a:t>
            </a:r>
            <a:r>
              <a:rPr lang="ru-RU" dirty="0">
                <a:latin typeface="Times New Roman" pitchFamily="18" charset="0"/>
                <a:cs typeface="Times New Roman" pitchFamily="18" charset="0"/>
              </a:rPr>
              <a:t>, чем и были обусловлены требования к форме и дозировке. При этом однокомпонентные препараты с МНН таурин производятся в форме капель глазных, капель назальных, таблеток, пленок глазных, раствора для внутриглазного введения, </a:t>
            </a:r>
            <a:r>
              <a:rPr lang="ru-RU" b="1" dirty="0">
                <a:solidFill>
                  <a:srgbClr val="C00000"/>
                </a:solidFill>
                <a:latin typeface="Times New Roman" pitchFamily="18" charset="0"/>
                <a:cs typeface="Times New Roman" pitchFamily="18" charset="0"/>
              </a:rPr>
              <a:t>а не в форме «суппозитории».</a:t>
            </a:r>
          </a:p>
          <a:p>
            <a:pPr marL="12700"/>
            <a:endParaRPr lang="ru-RU" b="1" spc="-5" dirty="0">
              <a:solidFill>
                <a:srgbClr val="C00000"/>
              </a:solidFill>
              <a:latin typeface="Times New Roman"/>
              <a:cs typeface="Times New Roman"/>
            </a:endParaRPr>
          </a:p>
          <a:p>
            <a:pPr marL="12700"/>
            <a:endParaRPr dirty="0">
              <a:solidFill>
                <a:prstClr val="black"/>
              </a:solidFill>
              <a:latin typeface="Times New Roman"/>
              <a:cs typeface="Times New Roman"/>
            </a:endParaRPr>
          </a:p>
        </p:txBody>
      </p:sp>
    </p:spTree>
    <p:extLst>
      <p:ext uri="{BB962C8B-B14F-4D97-AF65-F5344CB8AC3E}">
        <p14:creationId xmlns:p14="http://schemas.microsoft.com/office/powerpoint/2010/main" val="2432542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678204"/>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12700"/>
            <a:endParaRPr lang="ru-RU" sz="1400" b="1" spc="-5" dirty="0" smtClean="0">
              <a:solidFill>
                <a:srgbClr val="00B05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Решение  Ивановского УФАС России от 23 октября 2018 г.  дело № </a:t>
            </a:r>
            <a:r>
              <a:rPr lang="ru-RU" b="1" dirty="0" smtClean="0">
                <a:solidFill>
                  <a:srgbClr val="C00000"/>
                </a:solidFill>
                <a:latin typeface="Times New Roman" pitchFamily="18" charset="0"/>
                <a:cs typeface="Times New Roman" pitchFamily="18" charset="0"/>
              </a:rPr>
              <a:t>07-15/2018-268</a:t>
            </a:r>
          </a:p>
          <a:p>
            <a:pPr marL="12700"/>
            <a:endParaRPr lang="ru-RU" b="1" dirty="0" smtClean="0">
              <a:solidFill>
                <a:srgbClr val="C00000"/>
              </a:solidFill>
              <a:latin typeface="Times New Roman" pitchFamily="18" charset="0"/>
              <a:cs typeface="Times New Roman" pitchFamily="18" charset="0"/>
            </a:endParaRPr>
          </a:p>
          <a:p>
            <a:pPr marL="12700" algn="just"/>
            <a:r>
              <a:rPr lang="ru-RU" b="1"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Антимонопольный </a:t>
            </a:r>
            <a:r>
              <a:rPr lang="ru-RU" dirty="0">
                <a:latin typeface="Times New Roman" pitchFamily="18" charset="0"/>
                <a:cs typeface="Times New Roman" pitchFamily="18" charset="0"/>
              </a:rPr>
              <a:t>орган указал, что под эквивалентными лекарственными формами понимаются разные лекарственные формы, имеющие одинаковые способ введения и способ применения, обладающие сопоставимыми фармакокинетическими характеристиками и фармакологическим действием и обеспечивающие также достижение необходимого клинического эффекта. В решении УФАС отметило, что капли глазные, капли назальные, таблетки, пленки глазные, растворы для внутриглазного введения и суппозитории </a:t>
            </a:r>
            <a:r>
              <a:rPr lang="ru-RU" b="1" dirty="0">
                <a:solidFill>
                  <a:srgbClr val="C00000"/>
                </a:solidFill>
                <a:latin typeface="Times New Roman" pitchFamily="18" charset="0"/>
                <a:cs typeface="Times New Roman" pitchFamily="18" charset="0"/>
              </a:rPr>
              <a:t>имеют разный способ введения и способ применения</a:t>
            </a:r>
            <a:r>
              <a:rPr lang="ru-RU" dirty="0">
                <a:latin typeface="Times New Roman" pitchFamily="18" charset="0"/>
                <a:cs typeface="Times New Roman" pitchFamily="18" charset="0"/>
              </a:rPr>
              <a:t>. </a:t>
            </a:r>
          </a:p>
          <a:p>
            <a:pPr marL="12700"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связи с этим антимонопольный орган заключил, что в рассматриваемом случае было невозможно разделить закупаемый многокомпонентный препарат на два однокомпонентных, так как не представлялось возможным установить достижимость необходимого терапевтического эффекта</a:t>
            </a:r>
          </a:p>
          <a:p>
            <a:pPr marL="12700"/>
            <a:endParaRPr lang="ru-RU" b="1" dirty="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2551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6924973"/>
          </a:xfrm>
          <a:prstGeom prst="rect">
            <a:avLst/>
          </a:prstGeom>
        </p:spPr>
        <p:txBody>
          <a:bodyPr vert="horz" wrap="square" lIns="0" tIns="0" rIns="0" bIns="0" rtlCol="0">
            <a:spAutoFit/>
          </a:bodyPr>
          <a:lstStyle/>
          <a:p>
            <a:pPr marL="3328670"/>
            <a:r>
              <a:rPr lang="ru-RU" sz="2000" b="1" dirty="0" smtClean="0">
                <a:solidFill>
                  <a:srgbClr val="C00000"/>
                </a:solidFill>
                <a:latin typeface="Arial"/>
                <a:cs typeface="Arial"/>
              </a:rPr>
              <a:t>ПРАКТИКА</a:t>
            </a:r>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r>
              <a:rPr lang="ru-RU" b="1" spc="-5" dirty="0" smtClean="0">
                <a:solidFill>
                  <a:srgbClr val="0070C0"/>
                </a:solidFill>
                <a:latin typeface="Times New Roman"/>
                <a:cs typeface="Times New Roman"/>
              </a:rPr>
              <a:t>                        </a:t>
            </a:r>
            <a:r>
              <a:rPr lang="ru-RU" b="1" spc="-5" dirty="0" smtClean="0">
                <a:solidFill>
                  <a:srgbClr val="C00000"/>
                </a:solidFill>
                <a:latin typeface="Times New Roman"/>
                <a:cs typeface="Times New Roman"/>
              </a:rPr>
              <a:t>РЕШЕНИЕ ОМСКОГО УФАСА РФ ОТ 19.03.2018 № 03-10.1</a:t>
            </a:r>
            <a:r>
              <a:rPr lang="en-US" b="1" spc="-5" dirty="0" smtClean="0">
                <a:solidFill>
                  <a:srgbClr val="C00000"/>
                </a:solidFill>
                <a:latin typeface="Times New Roman"/>
                <a:cs typeface="Times New Roman"/>
              </a:rPr>
              <a:t>/78-2018</a:t>
            </a:r>
          </a:p>
          <a:p>
            <a:pPr marL="12700"/>
            <a:endParaRPr lang="en-US" b="1" spc="-5" dirty="0">
              <a:solidFill>
                <a:srgbClr val="0070C0"/>
              </a:solidFill>
              <a:latin typeface="Times New Roman"/>
              <a:cs typeface="Times New Roman"/>
            </a:endParaRPr>
          </a:p>
          <a:p>
            <a:pPr marL="12700"/>
            <a:r>
              <a:rPr lang="en-US" b="1" spc="-5" dirty="0" smtClean="0">
                <a:solidFill>
                  <a:srgbClr val="0070C0"/>
                </a:solidFill>
                <a:latin typeface="Times New Roman"/>
                <a:cs typeface="Times New Roman"/>
              </a:rPr>
              <a:t>                        </a:t>
            </a:r>
            <a:r>
              <a:rPr lang="ru-RU" b="1" spc="-5" dirty="0" smtClean="0">
                <a:solidFill>
                  <a:srgbClr val="0070C0"/>
                </a:solidFill>
                <a:latin typeface="Times New Roman"/>
                <a:cs typeface="Times New Roman"/>
              </a:rPr>
              <a:t>ДЕЙСТВИЯ ЗАКАЗЧИКА , КОТОРЫЙ УСТАНОВИЛ ТРЕБОВАНИЯ</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 ПОСТАВКЕ ЛП С МНН ЦЕФЕПИМ В КОМПЛЕКТЕ С РАСТВОРИ-</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ТЕЛЕМ  ЛИДОКАИНОМ БЕЗ ВОЗМОЖНОСТИ ПОСТАВКИ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ОТДЕЛЬНЫХ КОМПОНЕНТОВ, БЫЛИ ПРИЗНАНЫ НЕЗАКОННЫ-</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МИ;</a:t>
            </a: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a:t>
            </a:r>
            <a:r>
              <a:rPr lang="ru-RU" b="1" spc="-5" dirty="0" smtClean="0">
                <a:solidFill>
                  <a:srgbClr val="C00000"/>
                </a:solidFill>
                <a:latin typeface="Times New Roman"/>
                <a:cs typeface="Times New Roman"/>
              </a:rPr>
              <a:t>ПИСЬМО ФАС РФ ОТ 05.04.2018 Г № ИА</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23547</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18</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B050"/>
                </a:solidFill>
                <a:latin typeface="Times New Roman"/>
                <a:cs typeface="Times New Roman"/>
              </a:rPr>
              <a:t>ПРИ ЗАКУПКЕ ЛП С МНН ЦЕФУРОКСИМ В КОМПЛЕКТЕ С </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РАСТВОРИТЕЛЕМ  ЗАКАЗЧИК ОБЯЗАН ПРЕДОСТАВИТЬ </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УЧАСТНИКАМ ЗАКУПКИ ВОЗМОЖНОСТЬ ПОСТАВКИ</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РАСТВОРИТЕЛЯ ( БЕЗ УКАЗАНИЯ КОНКРЕТНОГО НАИМЕНО-</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ВАНИЯ РАСТВОРИТЕЛЯ) КАК В КОМПЛЕКТЕ С ЛП, ТАК И </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ОТДЕЛЬНО</a:t>
            </a: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p:txBody>
      </p:sp>
    </p:spTree>
    <p:extLst>
      <p:ext uri="{BB962C8B-B14F-4D97-AF65-F5344CB8AC3E}">
        <p14:creationId xmlns:p14="http://schemas.microsoft.com/office/powerpoint/2010/main" val="151194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0"/>
            <a:ext cx="10134600" cy="3877985"/>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2.     ЛЕКАРСТВЕННАЯ ФОРМА ПРЕПАРАТА, ВКЛЮЧАЯ</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ЭКВИВАЛЕНТНУЮ ЛЕКАРСТВЕННУЮ ФОРМУ, ЗА ИСКЛЮ-</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ЧЕНИЕМ ОПИСАНИЯ ЛЕКАРСТВЕННОЙ ФОРМЫ И ХАРАК-</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ТЕРИСТИК, УКАЗЫВАЮЩИХ НА КОНКРЕТНОГО ПРОИЗ-</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ВОДИТЕЛЯ</a:t>
            </a:r>
          </a:p>
          <a:p>
            <a:pPr marL="12700"/>
            <a:endParaRPr lang="ru-RU" b="1" spc="-5" dirty="0">
              <a:solidFill>
                <a:srgbClr val="C00000"/>
              </a:solidFill>
              <a:latin typeface="Times New Roman"/>
              <a:cs typeface="Times New Roman"/>
            </a:endParaRPr>
          </a:p>
          <a:p>
            <a:pPr marL="12700"/>
            <a:r>
              <a:rPr lang="ru-RU" b="1" spc="-5" dirty="0" smtClean="0">
                <a:latin typeface="Times New Roman"/>
                <a:cs typeface="Times New Roman"/>
              </a:rPr>
              <a:t>                                                  подпункт «а»  пункта 2 Постановления</a:t>
            </a:r>
          </a:p>
          <a:p>
            <a:pPr marL="12700"/>
            <a:endParaRPr lang="ru-RU" b="1" spc="-5" dirty="0" smtClean="0">
              <a:solidFill>
                <a:srgbClr val="C00000"/>
              </a:solidFill>
              <a:latin typeface="Times New Roman"/>
              <a:cs typeface="Times New Roman"/>
            </a:endParaRPr>
          </a:p>
          <a:p>
            <a:pPr marL="12700" algn="just"/>
            <a:endParaRPr lang="ru-RU" spc="-5" dirty="0">
              <a:solidFill>
                <a:prstClr val="black"/>
              </a:solidFill>
              <a:latin typeface="Times New Roman"/>
              <a:cs typeface="Times New Roman"/>
            </a:endParaRPr>
          </a:p>
          <a:p>
            <a:pPr marL="12700"/>
            <a:endParaRPr dirty="0">
              <a:solidFill>
                <a:srgbClr val="00B050"/>
              </a:solidFill>
              <a:latin typeface="Times New Roman"/>
              <a:cs typeface="Times New Roman"/>
            </a:endParaRPr>
          </a:p>
        </p:txBody>
      </p:sp>
    </p:spTree>
    <p:extLst>
      <p:ext uri="{BB962C8B-B14F-4D97-AF65-F5344CB8AC3E}">
        <p14:creationId xmlns:p14="http://schemas.microsoft.com/office/powerpoint/2010/main" val="818688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307777"/>
          </a:xfrm>
        </p:spPr>
        <p:txBody>
          <a:bodyPr/>
          <a:lstStyle/>
          <a:p>
            <a:r>
              <a:rPr lang="ru-RU" dirty="0" smtClean="0"/>
              <a:t>                  АЛГОРИТМ ПРОВЕДЕНИЯ ЗАКУПОК ЛП:</a:t>
            </a:r>
            <a:endParaRPr lang="ru-RU" dirty="0"/>
          </a:p>
        </p:txBody>
      </p:sp>
      <p:sp>
        <p:nvSpPr>
          <p:cNvPr id="10" name="Текст 9"/>
          <p:cNvSpPr>
            <a:spLocks noGrp="1"/>
          </p:cNvSpPr>
          <p:nvPr>
            <p:ph type="body" idx="1"/>
          </p:nvPr>
        </p:nvSpPr>
        <p:spPr>
          <a:xfrm>
            <a:off x="843051" y="1676400"/>
            <a:ext cx="8077301" cy="2954655"/>
          </a:xfrm>
        </p:spPr>
        <p:txBody>
          <a:bodyPr/>
          <a:lstStyle/>
          <a:p>
            <a:pPr marL="342900" indent="-342900">
              <a:buAutoNum type="arabicPeriod"/>
            </a:pPr>
            <a:r>
              <a:rPr lang="ru-RU" sz="1600" b="1" dirty="0" smtClean="0"/>
              <a:t>ФОРМИРОВАНИЕ ПОТРЕБНОСТИ УЧРЕЖДЕНИЯ В ЛЕКАРСТВЕННЫХ ПРЕПАРАТАХ;</a:t>
            </a:r>
          </a:p>
          <a:p>
            <a:pPr marL="342900" indent="-342900">
              <a:buAutoNum type="arabicPeriod"/>
            </a:pPr>
            <a:r>
              <a:rPr lang="ru-RU" sz="1600" b="1" dirty="0" smtClean="0"/>
              <a:t>ПЛАНИРОВАНИЕ ЗАКУПОК ЛП В УЧРЕЖДЕНИИ</a:t>
            </a:r>
          </a:p>
          <a:p>
            <a:pPr marL="342900" indent="-342900">
              <a:buAutoNum type="arabicPeriod"/>
            </a:pPr>
            <a:r>
              <a:rPr lang="ru-RU" sz="1600" b="1" dirty="0" smtClean="0"/>
              <a:t>СОСТАВЛЕНИЕ ЗАКУПОЧНОЙ ДОКУМЕНТАЦИИ:</a:t>
            </a:r>
          </a:p>
          <a:p>
            <a:pPr marL="342900" indent="-342900">
              <a:buAutoNum type="arabicPeriod"/>
            </a:pPr>
            <a:r>
              <a:rPr lang="ru-RU" sz="1600" b="1" dirty="0" smtClean="0"/>
              <a:t>ВЫБОР СПОСОБА ОПРЕДЕЛЕНИЯ ПОСТАВЩИКА;</a:t>
            </a:r>
          </a:p>
          <a:p>
            <a:pPr marL="342900" indent="-342900">
              <a:buAutoNum type="arabicPeriod"/>
            </a:pPr>
            <a:r>
              <a:rPr lang="ru-RU" sz="1600" b="1" dirty="0" smtClean="0"/>
              <a:t>ОБОСНОВАНИЕ  НАЧАЛЬНОЙ  МАКСИМАЛЬНОЙ ЦЕНЫ КОНТРАКТА</a:t>
            </a:r>
          </a:p>
          <a:p>
            <a:pPr marL="342900" indent="-342900">
              <a:buAutoNum type="arabicPeriod"/>
            </a:pPr>
            <a:r>
              <a:rPr lang="ru-RU" sz="1600" b="1" dirty="0" smtClean="0"/>
              <a:t>ПОРЯДОК ФОРМИРОВАНИЯ ЛОТА</a:t>
            </a:r>
          </a:p>
          <a:p>
            <a:pPr marL="342900" indent="-342900">
              <a:buAutoNum type="arabicPeriod"/>
            </a:pPr>
            <a:r>
              <a:rPr lang="ru-RU" sz="1600" b="1" dirty="0" smtClean="0"/>
              <a:t>ПРАВИЛА ФОРМИРОВАНИЯ ТЕХНИЧЕСКОГО ЗАДАНИЯ НА ЗАКУПКУ ЛП</a:t>
            </a:r>
          </a:p>
          <a:p>
            <a:pPr marL="342900" indent="-342900">
              <a:buAutoNum type="arabicPeriod"/>
            </a:pPr>
            <a:r>
              <a:rPr lang="ru-RU" sz="1600" b="1" dirty="0" smtClean="0"/>
              <a:t>ЗАКЛЮЧЕНИЕ, ИСПОЛНЕНИЕ КОНТРАКТА</a:t>
            </a:r>
          </a:p>
          <a:p>
            <a:pPr marL="342900" indent="-342900">
              <a:buAutoNum type="arabicPeriod"/>
            </a:pPr>
            <a:r>
              <a:rPr lang="ru-RU" sz="1600" b="1" dirty="0" smtClean="0"/>
              <a:t>ПРИЕМКА ЛЕКАРСТВЕННОГО ПРЕПАРАТА</a:t>
            </a:r>
          </a:p>
          <a:p>
            <a:pPr marL="342900" indent="-342900">
              <a:buAutoNum type="arabicPeriod"/>
            </a:pPr>
            <a:endParaRPr lang="ru-RU" sz="1600" dirty="0" smtClean="0"/>
          </a:p>
          <a:p>
            <a:pPr marL="342900" indent="-342900">
              <a:buAutoNum type="arabicPeriod"/>
            </a:pPr>
            <a:endParaRPr lang="ru-RU" sz="1600" dirty="0"/>
          </a:p>
        </p:txBody>
      </p:sp>
    </p:spTree>
    <p:extLst>
      <p:ext uri="{BB962C8B-B14F-4D97-AF65-F5344CB8AC3E}">
        <p14:creationId xmlns:p14="http://schemas.microsoft.com/office/powerpoint/2010/main" val="2355495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743442" cy="4985980"/>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12700"/>
            <a:endParaRPr lang="ru-RU" sz="1400" b="1" spc="-5" dirty="0" smtClean="0">
              <a:solidFill>
                <a:srgbClr val="0070C0"/>
              </a:solidFill>
              <a:latin typeface="Times New Roman"/>
              <a:cs typeface="Times New Roman"/>
            </a:endParaRPr>
          </a:p>
          <a:p>
            <a:pPr marL="12700"/>
            <a:endParaRPr lang="ru-RU" sz="1400" b="1" spc="-5" dirty="0">
              <a:solidFill>
                <a:srgbClr val="0070C0"/>
              </a:solidFill>
              <a:latin typeface="Times New Roman"/>
              <a:cs typeface="Times New Roman"/>
            </a:endParaRPr>
          </a:p>
          <a:p>
            <a:pPr marL="12700"/>
            <a:r>
              <a:rPr lang="ru-RU" sz="1400" b="1" spc="-5" dirty="0" smtClean="0">
                <a:solidFill>
                  <a:srgbClr val="C00000"/>
                </a:solidFill>
                <a:latin typeface="Times New Roman"/>
                <a:cs typeface="Times New Roman"/>
              </a:rPr>
              <a:t>                     2. ЛЕКАРСТВЕННАЯ ФОРМА , В ТОМ ЧИСЛЕ ЭКВИВАЛЕНТНАЯ</a:t>
            </a:r>
          </a:p>
          <a:p>
            <a:pPr marL="12700"/>
            <a:endParaRPr lang="ru-RU" sz="1400" b="1" spc="-5" dirty="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Эквивалентные лекарственные  формы-  </a:t>
            </a:r>
            <a:r>
              <a:rPr lang="ru-RU" spc="-5" dirty="0" smtClean="0">
                <a:solidFill>
                  <a:prstClr val="black"/>
                </a:solidFill>
                <a:latin typeface="Times New Roman"/>
                <a:cs typeface="Times New Roman"/>
              </a:rPr>
              <a:t>различные</a:t>
            </a:r>
            <a:r>
              <a:rPr lang="ru-RU" spc="-5" dirty="0" smtClean="0">
                <a:solidFill>
                  <a:srgbClr val="C00000"/>
                </a:solidFill>
                <a:latin typeface="Times New Roman"/>
                <a:cs typeface="Times New Roman"/>
              </a:rPr>
              <a:t> </a:t>
            </a:r>
            <a:r>
              <a:rPr lang="ru-RU" spc="-5" dirty="0" smtClean="0">
                <a:solidFill>
                  <a:prstClr val="black"/>
                </a:solidFill>
                <a:latin typeface="Times New Roman"/>
                <a:cs typeface="Times New Roman"/>
              </a:rPr>
              <a:t>формы ЛП, имеющая одинаковый способ введения и способ применения ,  обладающие сопоставимыми фармакокинетическими характеристиками и фармакологическим действием и обеспечивающие достижение необходимого клинического эффекта</a:t>
            </a:r>
          </a:p>
          <a:p>
            <a:pPr marL="12700"/>
            <a:endParaRPr lang="ru-RU" spc="-5" dirty="0">
              <a:solidFill>
                <a:srgbClr val="00B050"/>
              </a:solidFill>
              <a:latin typeface="Times New Roman"/>
              <a:cs typeface="Times New Roman"/>
            </a:endParaRPr>
          </a:p>
          <a:p>
            <a:pPr marL="12700"/>
            <a:r>
              <a:rPr lang="ru-RU" b="1" spc="-5" dirty="0" smtClean="0">
                <a:solidFill>
                  <a:srgbClr val="00B050"/>
                </a:solidFill>
                <a:latin typeface="Times New Roman"/>
                <a:cs typeface="Times New Roman"/>
              </a:rPr>
              <a:t>   </a:t>
            </a:r>
            <a:r>
              <a:rPr lang="ru-RU" b="1" spc="-5" dirty="0" smtClean="0">
                <a:solidFill>
                  <a:srgbClr val="0070C0"/>
                </a:solidFill>
                <a:latin typeface="Times New Roman"/>
                <a:cs typeface="Times New Roman"/>
              </a:rPr>
              <a:t>( п.2 ч.1 </a:t>
            </a:r>
            <a:r>
              <a:rPr lang="ru-RU" b="1" spc="-5" dirty="0" err="1" smtClean="0">
                <a:solidFill>
                  <a:srgbClr val="0070C0"/>
                </a:solidFill>
                <a:latin typeface="Times New Roman"/>
                <a:cs typeface="Times New Roman"/>
              </a:rPr>
              <a:t>ст</a:t>
            </a:r>
            <a:r>
              <a:rPr lang="ru-RU" b="1" spc="-5" dirty="0" smtClean="0">
                <a:solidFill>
                  <a:srgbClr val="0070C0"/>
                </a:solidFill>
                <a:latin typeface="Times New Roman"/>
                <a:cs typeface="Times New Roman"/>
              </a:rPr>
              <a:t> 27.1. Федеральный закон № 61-ФЗ «Об обращении лекарственных </a:t>
            </a:r>
          </a:p>
          <a:p>
            <a:pPr marL="12700"/>
            <a:r>
              <a:rPr lang="ru-RU" b="1" spc="-5" dirty="0" smtClean="0">
                <a:solidFill>
                  <a:srgbClr val="0070C0"/>
                </a:solidFill>
                <a:latin typeface="Times New Roman"/>
                <a:cs typeface="Times New Roman"/>
              </a:rPr>
              <a:t>                                                              препаратов</a:t>
            </a: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endParaRPr lang="ru-RU" b="1" spc="-5" dirty="0">
              <a:solidFill>
                <a:srgbClr val="0070C0"/>
              </a:solidFill>
              <a:latin typeface="Times New Roman"/>
              <a:cs typeface="Times New Roman"/>
            </a:endParaRPr>
          </a:p>
          <a:p>
            <a:pPr marL="12700"/>
            <a:endParaRPr lang="ru-RU" sz="1400" b="1" spc="-5" dirty="0">
              <a:solidFill>
                <a:srgbClr val="00B050"/>
              </a:solidFill>
              <a:latin typeface="Times New Roman"/>
              <a:cs typeface="Times New Roman"/>
            </a:endParaRPr>
          </a:p>
          <a:p>
            <a:pPr marL="12700"/>
            <a:endParaRPr lang="ru-RU" spc="-5" dirty="0" smtClean="0">
              <a:solidFill>
                <a:prstClr val="black"/>
              </a:solidFill>
              <a:latin typeface="Times New Roman"/>
              <a:cs typeface="Times New Roman"/>
            </a:endParaRPr>
          </a:p>
        </p:txBody>
      </p:sp>
    </p:spTree>
    <p:extLst>
      <p:ext uri="{BB962C8B-B14F-4D97-AF65-F5344CB8AC3E}">
        <p14:creationId xmlns:p14="http://schemas.microsoft.com/office/powerpoint/2010/main" val="1902860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0"/>
            <a:ext cx="8934450" cy="4431983"/>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ЭКВИВАЛЕНТНАЯ ЛЕКАРСТВЕННАЯ ФОРМА</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p>
          <a:p>
            <a:pPr marL="12700"/>
            <a:r>
              <a:rPr lang="ru-RU" b="1" spc="-5" dirty="0" smtClean="0">
                <a:solidFill>
                  <a:srgbClr val="C00000"/>
                </a:solidFill>
                <a:latin typeface="Times New Roman"/>
                <a:cs typeface="Times New Roman"/>
              </a:rPr>
              <a:t>       </a:t>
            </a:r>
            <a:r>
              <a:rPr lang="ru-RU" b="1" spc="-5" dirty="0" smtClean="0">
                <a:latin typeface="Times New Roman"/>
                <a:cs typeface="Times New Roman"/>
              </a:rPr>
              <a:t>Заказчик должен определить в техническом задании, какие лекарственные</a:t>
            </a:r>
          </a:p>
          <a:p>
            <a:pPr marL="12700"/>
            <a:r>
              <a:rPr lang="ru-RU" b="1" spc="-5" dirty="0">
                <a:latin typeface="Times New Roman"/>
                <a:cs typeface="Times New Roman"/>
              </a:rPr>
              <a:t> </a:t>
            </a:r>
            <a:r>
              <a:rPr lang="ru-RU" b="1" spc="-5" dirty="0" smtClean="0">
                <a:latin typeface="Times New Roman"/>
                <a:cs typeface="Times New Roman"/>
              </a:rPr>
              <a:t>      формы являются эквивалентными, а какие нет</a:t>
            </a:r>
          </a:p>
          <a:p>
            <a:pPr marL="12700"/>
            <a:endParaRPr lang="ru-RU" b="1" spc="-5" dirty="0">
              <a:latin typeface="Times New Roman"/>
              <a:cs typeface="Times New Roman"/>
            </a:endParaRPr>
          </a:p>
          <a:p>
            <a:pPr marL="12700"/>
            <a:r>
              <a:rPr lang="ru-RU" b="1" spc="-5" dirty="0" smtClean="0">
                <a:solidFill>
                  <a:srgbClr val="00B050"/>
                </a:solidFill>
                <a:latin typeface="Times New Roman"/>
                <a:cs typeface="Times New Roman"/>
              </a:rPr>
              <a:t>        ОТСУТСТВИЕ ЭКВИВАЛЕНТНЫХ ЛЕКАРСТВЕННЫХ ФОРМ В ОПИСАНИИ ОБЪЕКТА ЗАКУПКИ ПРИ ИХ ФАКТИЧЕСКОМ НАЛИЧИИ ЯВЛЯЕТСЯ ПРАВОНАРУШЕНИЕМ, ОТВЕТСТВЕННОСТЬ ЗА КОТОРОЕ ПРЕДУСМОТРЕНА В Ч.4.2 СТ.7.30  КоАП РФ</a:t>
            </a:r>
          </a:p>
          <a:p>
            <a:pPr marL="12700"/>
            <a:endParaRPr lang="ru-RU" b="1" spc="-5" dirty="0" smtClean="0">
              <a:latin typeface="Times New Roman"/>
              <a:cs typeface="Times New Roman"/>
            </a:endParaRPr>
          </a:p>
          <a:p>
            <a:pPr marL="12700"/>
            <a:endParaRPr lang="ru-RU" b="1" spc="-5" dirty="0" smtClean="0">
              <a:solidFill>
                <a:srgbClr val="C00000"/>
              </a:solidFill>
              <a:latin typeface="Times New Roman"/>
              <a:cs typeface="Times New Roman"/>
            </a:endParaRPr>
          </a:p>
          <a:p>
            <a:pPr marL="12700"/>
            <a:endParaRPr dirty="0">
              <a:solidFill>
                <a:srgbClr val="00B050"/>
              </a:solidFill>
              <a:latin typeface="Times New Roman"/>
              <a:cs typeface="Times New Roman"/>
            </a:endParaRPr>
          </a:p>
        </p:txBody>
      </p:sp>
    </p:spTree>
    <p:extLst>
      <p:ext uri="{BB962C8B-B14F-4D97-AF65-F5344CB8AC3E}">
        <p14:creationId xmlns:p14="http://schemas.microsoft.com/office/powerpoint/2010/main" val="734806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743442" cy="541686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r>
              <a:rPr lang="ru-RU" sz="1400" b="1" spc="-5" dirty="0">
                <a:solidFill>
                  <a:srgbClr val="0070C0"/>
                </a:solidFill>
                <a:latin typeface="Times New Roman"/>
                <a:cs typeface="Times New Roman"/>
              </a:rPr>
              <a:t> </a:t>
            </a:r>
            <a:r>
              <a:rPr lang="ru-RU" sz="1400" b="1" spc="-5" dirty="0" smtClean="0">
                <a:solidFill>
                  <a:srgbClr val="C00000"/>
                </a:solidFill>
                <a:latin typeface="Times New Roman"/>
                <a:cs typeface="Times New Roman"/>
              </a:rPr>
              <a:t>РЕШЕНИЕ НОВОСИБИРСКОГО  УФАС   ОТ 06.03.2018 Г № 08-01-06</a:t>
            </a:r>
          </a:p>
          <a:p>
            <a:pPr marL="12700"/>
            <a:endParaRPr lang="ru-RU" sz="1400" b="1" spc="-5" dirty="0">
              <a:solidFill>
                <a:srgbClr val="0070C0"/>
              </a:solidFill>
              <a:latin typeface="Times New Roman"/>
              <a:cs typeface="Times New Roman"/>
            </a:endParaRPr>
          </a:p>
          <a:p>
            <a:pPr marL="12700"/>
            <a:r>
              <a:rPr lang="ru-RU" sz="1400" spc="-5" dirty="0">
                <a:solidFill>
                  <a:srgbClr val="0070C0"/>
                </a:solidFill>
                <a:latin typeface="Times New Roman"/>
                <a:cs typeface="Times New Roman"/>
              </a:rPr>
              <a:t> </a:t>
            </a:r>
            <a:r>
              <a:rPr lang="ru-RU" sz="1400" spc="-5" dirty="0" smtClean="0">
                <a:solidFill>
                  <a:srgbClr val="0070C0"/>
                </a:solidFill>
                <a:latin typeface="Times New Roman"/>
                <a:cs typeface="Times New Roman"/>
              </a:rPr>
              <a:t>             </a:t>
            </a:r>
            <a:r>
              <a:rPr lang="ru-RU" spc="-5" dirty="0" smtClean="0">
                <a:solidFill>
                  <a:prstClr val="black"/>
                </a:solidFill>
                <a:latin typeface="Times New Roman"/>
                <a:cs typeface="Times New Roman"/>
              </a:rPr>
              <a:t>Закупался ЛП  </a:t>
            </a:r>
            <a:r>
              <a:rPr lang="ru-RU" b="1" spc="-5" dirty="0" smtClean="0">
                <a:solidFill>
                  <a:srgbClr val="0070C0"/>
                </a:solidFill>
                <a:latin typeface="Times New Roman"/>
                <a:cs typeface="Times New Roman"/>
              </a:rPr>
              <a:t>АЦЕТИЛЦИСТЕИН</a:t>
            </a:r>
            <a:r>
              <a:rPr lang="ru-RU" spc="-5" dirty="0" smtClean="0">
                <a:solidFill>
                  <a:prstClr val="black"/>
                </a:solidFill>
                <a:latin typeface="Times New Roman"/>
                <a:cs typeface="Times New Roman"/>
              </a:rPr>
              <a:t>.  В документации заказчик указал 2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лекарственные формы:</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гранулы и  порошок для приготовления раствора для приема внутрь. </a:t>
            </a:r>
          </a:p>
          <a:p>
            <a:pPr marL="12700"/>
            <a:endParaRPr lang="ru-RU" spc="-5" dirty="0" smtClean="0">
              <a:solidFill>
                <a:prstClr val="black"/>
              </a:solidFill>
              <a:latin typeface="Times New Roman"/>
              <a:cs typeface="Times New Roman"/>
            </a:endParaRP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Участник предложил таблетки шипучие. Заявка участника была отклонена .</a:t>
            </a:r>
          </a:p>
          <a:p>
            <a:pPr marL="12700"/>
            <a:endParaRPr lang="ru-RU" spc="-5" dirty="0">
              <a:solidFill>
                <a:prstClr val="black"/>
              </a:solidFill>
              <a:latin typeface="Times New Roman"/>
              <a:cs typeface="Times New Roman"/>
            </a:endParaRPr>
          </a:p>
          <a:p>
            <a:pPr marL="12700"/>
            <a:r>
              <a:rPr lang="ru-RU" spc="-5" dirty="0" smtClean="0">
                <a:solidFill>
                  <a:prstClr val="black"/>
                </a:solidFill>
                <a:latin typeface="Times New Roman"/>
                <a:cs typeface="Times New Roman"/>
              </a:rPr>
              <a:t>              </a:t>
            </a:r>
            <a:r>
              <a:rPr lang="ru-RU" b="1" spc="-5" dirty="0" smtClean="0">
                <a:solidFill>
                  <a:prstClr val="black"/>
                </a:solidFill>
                <a:latin typeface="Times New Roman"/>
                <a:cs typeface="Times New Roman"/>
              </a:rPr>
              <a:t>ФАС признал действия комиссии заказчика правомерным</a:t>
            </a:r>
            <a:r>
              <a:rPr lang="ru-RU" spc="-5" dirty="0" smtClean="0">
                <a:solidFill>
                  <a:prstClr val="black"/>
                </a:solidFill>
                <a:latin typeface="Times New Roman"/>
                <a:cs typeface="Times New Roman"/>
              </a:rPr>
              <a:t>.  Заказчик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указал, что в лекарственной форме таблетки шипучие  в качестве</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вспомогательного вещества  содержатся органические кислоты и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гидрокарбонат, реагирующие в присутствии воды с образованием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углекислого газа, который снижает эффективность всасывания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АЦЕТИЛЦИСТЕИНА</a:t>
            </a:r>
          </a:p>
          <a:p>
            <a:pPr marL="12700"/>
            <a:endParaRPr lang="ru-RU" b="1" spc="-5" dirty="0">
              <a:solidFill>
                <a:prstClr val="black"/>
              </a:solidFill>
              <a:latin typeface="Times New Roman"/>
              <a:cs typeface="Times New Roman"/>
            </a:endParaRPr>
          </a:p>
          <a:p>
            <a:pPr marL="12700"/>
            <a:r>
              <a:rPr lang="ru-RU" b="1" spc="-5" dirty="0" smtClean="0">
                <a:solidFill>
                  <a:prstClr val="black"/>
                </a:solidFill>
                <a:latin typeface="Times New Roman"/>
                <a:cs typeface="Times New Roman"/>
              </a:rPr>
              <a:t>            </a:t>
            </a:r>
          </a:p>
          <a:p>
            <a:pPr marL="12700"/>
            <a:endParaRPr lang="ru-RU" sz="1400" b="1" spc="-5" dirty="0">
              <a:solidFill>
                <a:srgbClr val="0070C0"/>
              </a:solidFill>
              <a:latin typeface="Times New Roman"/>
              <a:cs typeface="Times New Roman"/>
            </a:endParaRPr>
          </a:p>
          <a:p>
            <a:pPr marL="12700"/>
            <a:r>
              <a:rPr lang="ru-RU" spc="-5" dirty="0" smtClean="0">
                <a:solidFill>
                  <a:srgbClr val="C00000"/>
                </a:solidFill>
                <a:latin typeface="Times New Roman"/>
                <a:cs typeface="Times New Roman"/>
              </a:rPr>
              <a:t>             </a:t>
            </a:r>
            <a:endParaRPr lang="ru-RU" spc="-5" dirty="0" smtClean="0">
              <a:solidFill>
                <a:prstClr val="black"/>
              </a:solidFill>
              <a:latin typeface="Times New Roman"/>
              <a:cs typeface="Times New Roman"/>
            </a:endParaRPr>
          </a:p>
        </p:txBody>
      </p:sp>
    </p:spTree>
    <p:extLst>
      <p:ext uri="{BB962C8B-B14F-4D97-AF65-F5344CB8AC3E}">
        <p14:creationId xmlns:p14="http://schemas.microsoft.com/office/powerpoint/2010/main" val="2547569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0"/>
            <a:ext cx="8934450" cy="4985980"/>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ЭКВИВАЛЕНТНАЯ ЛЕКАРСТВЕННАЯ ФОРМА</a:t>
            </a:r>
          </a:p>
          <a:p>
            <a:pPr marL="12700"/>
            <a:endParaRPr lang="ru-RU" b="1" spc="-5" dirty="0" smtClean="0">
              <a:solidFill>
                <a:srgbClr val="C00000"/>
              </a:solidFill>
              <a:latin typeface="Times New Roman"/>
              <a:cs typeface="Times New Roman"/>
            </a:endParaRPr>
          </a:p>
          <a:p>
            <a:pPr marL="12700" algn="just"/>
            <a:r>
              <a:rPr lang="ru-RU" b="1" spc="-5" dirty="0" smtClean="0">
                <a:solidFill>
                  <a:srgbClr val="00B050"/>
                </a:solidFill>
                <a:latin typeface="Times New Roman"/>
                <a:cs typeface="Times New Roman"/>
              </a:rPr>
              <a:t>ПРИМЕР:     АЦЕТИЛСАЛИЦИЛОВАЯ КИСЛОТА В ТАБЛЕТКАХ</a:t>
            </a:r>
          </a:p>
          <a:p>
            <a:pPr marL="12700" algn="just"/>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И</a:t>
            </a:r>
          </a:p>
          <a:p>
            <a:pPr marL="12700" algn="just"/>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a:t>
            </a:r>
            <a:r>
              <a:rPr lang="ru-RU" b="1" spc="-5" dirty="0" smtClean="0">
                <a:solidFill>
                  <a:srgbClr val="0070C0"/>
                </a:solidFill>
                <a:latin typeface="Times New Roman"/>
                <a:cs typeface="Times New Roman"/>
              </a:rPr>
              <a:t>АЦЕТИЛСАЛИЦИЛОВАЯ КИСЛОТА В ТАБЛЕТКАХ, ПОКРЫТЫХ</a:t>
            </a:r>
          </a:p>
          <a:p>
            <a:pPr marL="12700" algn="just"/>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КИШЕЧНОРАСТВОРИМОЙ ОБОЛОЧКОЙ</a:t>
            </a:r>
          </a:p>
          <a:p>
            <a:pPr marL="12700" algn="just"/>
            <a:endParaRPr lang="ru-RU" b="1" spc="-5" dirty="0">
              <a:solidFill>
                <a:srgbClr val="0070C0"/>
              </a:solidFill>
              <a:latin typeface="Times New Roman"/>
              <a:cs typeface="Times New Roman"/>
            </a:endParaRPr>
          </a:p>
          <a:p>
            <a:pPr marL="12700" algn="just"/>
            <a:r>
              <a:rPr lang="ru-RU" spc="-5" dirty="0" smtClean="0">
                <a:solidFill>
                  <a:prstClr val="black"/>
                </a:solidFill>
                <a:latin typeface="Times New Roman"/>
                <a:cs typeface="Times New Roman"/>
              </a:rPr>
              <a:t>НА ПЕРВЫЙ ВЗГЛЯД ОНИ АБСОЛЮТНО ВЗАИМОЗАМЕНЯЕМЫ ПО ЛЕКАРСТВЕННОЙ ФОРМЕ, ПО ФАКТУ- ОНИ ОКАЗЫВАЮТ РАЗЛИЧНОЕ ДЕЙСТВИЕ НА ОРГАНИЗМ ЧЕЛОВЕКА</a:t>
            </a:r>
          </a:p>
          <a:p>
            <a:pPr marL="12700" algn="just"/>
            <a:endParaRPr lang="ru-RU" spc="-5" dirty="0">
              <a:solidFill>
                <a:prstClr val="black"/>
              </a:solidFill>
              <a:latin typeface="Times New Roman"/>
              <a:cs typeface="Times New Roman"/>
            </a:endParaRPr>
          </a:p>
          <a:p>
            <a:pPr marL="355600" indent="-342900" algn="just">
              <a:buFontTx/>
              <a:buAutoNum type="arabicParenR"/>
            </a:pPr>
            <a:r>
              <a:rPr lang="ru-RU" spc="-5" dirty="0" smtClean="0">
                <a:solidFill>
                  <a:prstClr val="black"/>
                </a:solidFill>
                <a:latin typeface="Times New Roman"/>
                <a:cs typeface="Times New Roman"/>
              </a:rPr>
              <a:t>НЕСТЕРОИДНЫЙ ПРОТИВОВОСПАЛИТЕЛЬНЫЙ ПРЕПАРАТ</a:t>
            </a:r>
          </a:p>
          <a:p>
            <a:pPr marL="12700" algn="just"/>
            <a:r>
              <a:rPr lang="ru-RU" spc="-5" dirty="0" smtClean="0">
                <a:solidFill>
                  <a:prstClr val="black"/>
                </a:solidFill>
                <a:latin typeface="Times New Roman"/>
                <a:cs typeface="Times New Roman"/>
              </a:rPr>
              <a:t>2)  ВОЗДЕЙСТВУЕТ НА КРОВЕНОСНУЮСИСТЕМУ КАК АНТИАГРЕГАНТ)</a:t>
            </a:r>
            <a:endParaRPr lang="ru-RU" spc="-5" dirty="0">
              <a:solidFill>
                <a:prstClr val="black"/>
              </a:solidFill>
              <a:latin typeface="Times New Roman"/>
              <a:cs typeface="Times New Roman"/>
            </a:endParaRPr>
          </a:p>
          <a:p>
            <a:pPr marL="12700"/>
            <a:endParaRPr dirty="0">
              <a:solidFill>
                <a:srgbClr val="00B050"/>
              </a:solidFill>
              <a:latin typeface="Times New Roman"/>
              <a:cs typeface="Times New Roman"/>
            </a:endParaRPr>
          </a:p>
        </p:txBody>
      </p:sp>
    </p:spTree>
    <p:extLst>
      <p:ext uri="{BB962C8B-B14F-4D97-AF65-F5344CB8AC3E}">
        <p14:creationId xmlns:p14="http://schemas.microsoft.com/office/powerpoint/2010/main" val="1149201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5262979"/>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ДОЗИРОВКА</a:t>
            </a:r>
          </a:p>
          <a:p>
            <a:pPr marL="12700"/>
            <a:endParaRPr lang="ru-RU" b="1" spc="-5" dirty="0" smtClean="0">
              <a:solidFill>
                <a:srgbClr val="C00000"/>
              </a:solidFill>
              <a:latin typeface="Times New Roman"/>
              <a:cs typeface="Times New Roman"/>
            </a:endParaRPr>
          </a:p>
          <a:p>
            <a:pPr marL="12700"/>
            <a:r>
              <a:rPr lang="ru-RU" spc="-5" dirty="0" smtClean="0">
                <a:latin typeface="Times New Roman"/>
                <a:cs typeface="Times New Roman"/>
              </a:rPr>
              <a:t>До принятия Постановления  № 1380  в соответствии с разъяснениями </a:t>
            </a:r>
            <a:r>
              <a:rPr lang="ru-RU" spc="-5" dirty="0" err="1" smtClean="0">
                <a:latin typeface="Times New Roman"/>
                <a:cs typeface="Times New Roman"/>
              </a:rPr>
              <a:t>ФАСа</a:t>
            </a:r>
            <a:r>
              <a:rPr lang="ru-RU" spc="-5" dirty="0" smtClean="0">
                <a:latin typeface="Times New Roman"/>
                <a:cs typeface="Times New Roman"/>
              </a:rPr>
              <a:t> РФ препараты с различными дозировками моли рассматриваться как взаимозаменяемые, если существовала возможность их кратного сопоставления</a:t>
            </a:r>
          </a:p>
          <a:p>
            <a:pPr marL="12700"/>
            <a:endParaRPr lang="ru-RU" spc="-5" dirty="0" smtClean="0">
              <a:latin typeface="Times New Roman"/>
              <a:cs typeface="Times New Roman"/>
            </a:endParaRPr>
          </a:p>
          <a:p>
            <a:pPr marL="12700"/>
            <a:r>
              <a:rPr lang="ru-RU" spc="-5" dirty="0" smtClean="0">
                <a:latin typeface="Times New Roman"/>
                <a:cs typeface="Times New Roman"/>
              </a:rPr>
              <a:t>Следуя данной логике  можно было заменить дозировку 100 мг дозировкой 10 мг при соответствующем пересчете количества</a:t>
            </a:r>
          </a:p>
          <a:p>
            <a:pPr marL="12700"/>
            <a:endParaRPr lang="ru-RU" spc="-5" dirty="0">
              <a:latin typeface="Times New Roman"/>
              <a:cs typeface="Times New Roman"/>
            </a:endParaRPr>
          </a:p>
          <a:p>
            <a:pPr marL="12700"/>
            <a:r>
              <a:rPr lang="ru-RU" spc="-5" dirty="0" smtClean="0">
                <a:latin typeface="Times New Roman"/>
                <a:cs typeface="Times New Roman"/>
              </a:rPr>
              <a:t>                                                       </a:t>
            </a:r>
            <a:r>
              <a:rPr lang="ru-RU" b="1" spc="-5" dirty="0" smtClean="0">
                <a:solidFill>
                  <a:srgbClr val="C00000"/>
                </a:solidFill>
                <a:latin typeface="Times New Roman"/>
                <a:cs typeface="Times New Roman"/>
              </a:rPr>
              <a:t>ОДНАКО!!!</a:t>
            </a:r>
          </a:p>
          <a:p>
            <a:pPr marL="12700"/>
            <a:r>
              <a:rPr lang="ru-RU" b="1" spc="-5" dirty="0" smtClean="0">
                <a:solidFill>
                  <a:srgbClr val="C00000"/>
                </a:solidFill>
                <a:latin typeface="Times New Roman"/>
                <a:cs typeface="Times New Roman"/>
              </a:rPr>
              <a:t>С принятием ПП №1380  « кратность сопоставления  считается эквивалентной  только при изменении ее в 2 раза !!!</a:t>
            </a:r>
          </a:p>
          <a:p>
            <a:pPr marL="12700"/>
            <a:endParaRPr lang="ru-RU" b="1" spc="-5" dirty="0">
              <a:solidFill>
                <a:srgbClr val="C00000"/>
              </a:solidFill>
              <a:latin typeface="Times New Roman"/>
              <a:cs typeface="Times New Roman"/>
            </a:endParaRPr>
          </a:p>
          <a:p>
            <a:pPr marL="12700"/>
            <a:r>
              <a:rPr lang="ru-RU" b="1" spc="-5" dirty="0" smtClean="0">
                <a:latin typeface="Times New Roman"/>
                <a:cs typeface="Times New Roman"/>
              </a:rPr>
              <a:t>                             ( подп. «б»  п.2  Постановления 1380)</a:t>
            </a:r>
          </a:p>
          <a:p>
            <a:pPr marL="12700"/>
            <a:endParaRPr dirty="0">
              <a:latin typeface="Times New Roman"/>
              <a:cs typeface="Times New Roman"/>
            </a:endParaRPr>
          </a:p>
        </p:txBody>
      </p:sp>
    </p:spTree>
    <p:extLst>
      <p:ext uri="{BB962C8B-B14F-4D97-AF65-F5344CB8AC3E}">
        <p14:creationId xmlns:p14="http://schemas.microsoft.com/office/powerpoint/2010/main" val="3533419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535531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3.ДОЗИРОВКА</a:t>
            </a:r>
          </a:p>
          <a:p>
            <a:pPr marL="12700"/>
            <a:r>
              <a:rPr lang="ru-RU" b="1" spc="-5" dirty="0" smtClean="0">
                <a:solidFill>
                  <a:srgbClr val="C00000"/>
                </a:solidFill>
                <a:latin typeface="Times New Roman"/>
                <a:cs typeface="Times New Roman"/>
              </a:rPr>
              <a:t>                                          ( подп. «б» пункт 2 Постановления)</a:t>
            </a:r>
          </a:p>
          <a:p>
            <a:pPr marL="12700"/>
            <a:endParaRPr lang="ru-RU" sz="2000" b="1" spc="-5" dirty="0" smtClean="0">
              <a:solidFill>
                <a:srgbClr val="C00000"/>
              </a:solidFill>
              <a:latin typeface="Times New Roman"/>
              <a:cs typeface="Times New Roman"/>
            </a:endParaRPr>
          </a:p>
          <a:p>
            <a:pPr marL="12700" algn="just"/>
            <a:r>
              <a:rPr lang="ru-RU" sz="2000" spc="-5" dirty="0">
                <a:solidFill>
                  <a:prstClr val="black"/>
                </a:solidFill>
                <a:latin typeface="Times New Roman"/>
                <a:cs typeface="Times New Roman"/>
              </a:rPr>
              <a:t> </a:t>
            </a:r>
            <a:r>
              <a:rPr lang="ru-RU" sz="2000" spc="-5" dirty="0" smtClean="0">
                <a:solidFill>
                  <a:prstClr val="black"/>
                </a:solidFill>
                <a:latin typeface="Times New Roman"/>
                <a:cs typeface="Times New Roman"/>
              </a:rPr>
              <a:t>      Заказчик в описании объекта закупки указывает  дозировку ЛП с возможностью поставки ЛП </a:t>
            </a:r>
            <a:r>
              <a:rPr lang="ru-RU" sz="2000" spc="-5" dirty="0" smtClean="0">
                <a:solidFill>
                  <a:srgbClr val="C00000"/>
                </a:solidFill>
                <a:latin typeface="Times New Roman"/>
                <a:cs typeface="Times New Roman"/>
              </a:rPr>
              <a:t>в кратной дозировке  и двойном количестве</a:t>
            </a:r>
          </a:p>
          <a:p>
            <a:pPr marL="12700" algn="just"/>
            <a:endParaRPr lang="ru-RU" sz="2000" spc="-5" dirty="0">
              <a:solidFill>
                <a:srgbClr val="C00000"/>
              </a:solidFill>
              <a:latin typeface="Times New Roman"/>
              <a:cs typeface="Times New Roman"/>
            </a:endParaRPr>
          </a:p>
          <a:p>
            <a:pPr marL="12700" algn="just"/>
            <a:endParaRPr lang="ru-RU" sz="2000" spc="-5" dirty="0" smtClean="0">
              <a:solidFill>
                <a:srgbClr val="C00000"/>
              </a:solidFill>
              <a:latin typeface="Times New Roman"/>
              <a:cs typeface="Times New Roman"/>
            </a:endParaRPr>
          </a:p>
          <a:p>
            <a:pPr marL="12700" algn="just"/>
            <a:r>
              <a:rPr lang="ru-RU" sz="2000" spc="-5" dirty="0">
                <a:solidFill>
                  <a:prstClr val="black"/>
                </a:solidFill>
                <a:latin typeface="Times New Roman"/>
                <a:cs typeface="Times New Roman"/>
              </a:rPr>
              <a:t> </a:t>
            </a:r>
            <a:r>
              <a:rPr lang="ru-RU" sz="2000" spc="-5" dirty="0" smtClean="0">
                <a:solidFill>
                  <a:prstClr val="black"/>
                </a:solidFill>
                <a:latin typeface="Times New Roman"/>
                <a:cs typeface="Times New Roman"/>
              </a:rPr>
              <a:t>       Например, при закупке таблетки  с дозировкой  500 мг  в документации о закупке указывается : 1 табл. с дозировкой 500 мг или 2 табл. с дозировкой 250 мг, а также с возможностью поставки ЛП  в некратных эквивалентных дозировках, позволяющих достичь  одинакового терапевтического эффекта ( </a:t>
            </a:r>
            <a:r>
              <a:rPr lang="ru-RU" sz="2000" spc="-5" dirty="0" err="1" smtClean="0">
                <a:solidFill>
                  <a:prstClr val="black"/>
                </a:solidFill>
                <a:latin typeface="Times New Roman"/>
                <a:cs typeface="Times New Roman"/>
              </a:rPr>
              <a:t>напр</a:t>
            </a:r>
            <a:r>
              <a:rPr lang="ru-RU" sz="2000" spc="-5" dirty="0" smtClean="0">
                <a:solidFill>
                  <a:prstClr val="black"/>
                </a:solidFill>
                <a:latin typeface="Times New Roman"/>
                <a:cs typeface="Times New Roman"/>
              </a:rPr>
              <a:t>, флаконы 2.5 мг или 3 мг или 3.5 мг)</a:t>
            </a:r>
          </a:p>
          <a:p>
            <a:pPr marL="12700" algn="just"/>
            <a:endParaRPr lang="ru-RU" sz="2000" spc="-5" dirty="0">
              <a:solidFill>
                <a:prstClr val="black"/>
              </a:solidFill>
              <a:latin typeface="Times New Roman"/>
              <a:cs typeface="Times New Roman"/>
            </a:endParaRPr>
          </a:p>
          <a:p>
            <a:pPr marL="12700" algn="just"/>
            <a:r>
              <a:rPr lang="ru-RU" sz="2000" spc="-5" dirty="0" smtClean="0">
                <a:solidFill>
                  <a:prstClr val="black"/>
                </a:solidFill>
                <a:latin typeface="Times New Roman"/>
                <a:cs typeface="Times New Roman"/>
              </a:rPr>
              <a:t>        Указание концентрации ЛП допускается </a:t>
            </a:r>
            <a:r>
              <a:rPr lang="ru-RU" sz="2000" b="1" spc="-5" dirty="0" smtClean="0">
                <a:solidFill>
                  <a:srgbClr val="C00000"/>
                </a:solidFill>
                <a:latin typeface="Times New Roman"/>
                <a:cs typeface="Times New Roman"/>
              </a:rPr>
              <a:t>без установления кратности</a:t>
            </a:r>
          </a:p>
        </p:txBody>
      </p:sp>
    </p:spTree>
    <p:extLst>
      <p:ext uri="{BB962C8B-B14F-4D97-AF65-F5344CB8AC3E}">
        <p14:creationId xmlns:p14="http://schemas.microsoft.com/office/powerpoint/2010/main" val="3379702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431983"/>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3.ДОЗИРОВКА</a:t>
            </a:r>
          </a:p>
          <a:p>
            <a:pPr marL="12700"/>
            <a:r>
              <a:rPr lang="ru-RU" b="1" spc="-5" dirty="0" smtClean="0">
                <a:solidFill>
                  <a:srgbClr val="C00000"/>
                </a:solidFill>
                <a:latin typeface="Times New Roman"/>
                <a:cs typeface="Times New Roman"/>
              </a:rPr>
              <a:t>                                          ( подп. «б» пункт 2 Постановления)</a:t>
            </a:r>
          </a:p>
          <a:p>
            <a:pPr marL="12700"/>
            <a:endParaRPr lang="ru-RU" sz="2000" b="1" spc="-5" dirty="0" smtClean="0">
              <a:solidFill>
                <a:srgbClr val="C00000"/>
              </a:solidFill>
              <a:latin typeface="Times New Roman"/>
              <a:cs typeface="Times New Roman"/>
            </a:endParaRPr>
          </a:p>
          <a:p>
            <a:pPr marL="12700" algn="just"/>
            <a:r>
              <a:rPr lang="ru-RU" sz="2000" spc="-5" dirty="0">
                <a:solidFill>
                  <a:prstClr val="black"/>
                </a:solidFill>
                <a:latin typeface="Times New Roman"/>
                <a:cs typeface="Times New Roman"/>
              </a:rPr>
              <a:t> </a:t>
            </a:r>
            <a:r>
              <a:rPr lang="ru-RU" sz="2000" spc="-5" dirty="0" smtClean="0">
                <a:solidFill>
                  <a:prstClr val="black"/>
                </a:solidFill>
                <a:latin typeface="Times New Roman"/>
                <a:cs typeface="Times New Roman"/>
              </a:rPr>
              <a:t>             </a:t>
            </a:r>
            <a:r>
              <a:rPr lang="ru-RU" sz="2000" dirty="0" smtClean="0"/>
              <a:t> </a:t>
            </a:r>
            <a:r>
              <a:rPr lang="ru-RU" sz="2000" b="1" dirty="0">
                <a:solidFill>
                  <a:srgbClr val="7030A0"/>
                </a:solidFill>
              </a:rPr>
              <a:t>Письмо ФАС России от 26 ноября 2018 г. № </a:t>
            </a:r>
            <a:r>
              <a:rPr lang="ru-RU" sz="2000" b="1" dirty="0" smtClean="0">
                <a:solidFill>
                  <a:srgbClr val="7030A0"/>
                </a:solidFill>
              </a:rPr>
              <a:t>АЦ/96127/18</a:t>
            </a:r>
          </a:p>
          <a:p>
            <a:pPr marL="12700" algn="just"/>
            <a:endParaRPr lang="ru-RU" sz="2000" b="1" dirty="0" smtClean="0">
              <a:solidFill>
                <a:srgbClr val="7030A0"/>
              </a:solidFill>
            </a:endParaRPr>
          </a:p>
          <a:p>
            <a:pPr marL="12700" algn="just"/>
            <a:r>
              <a:rPr lang="ru-RU" sz="2000" dirty="0" smtClean="0"/>
              <a:t> </a:t>
            </a:r>
            <a:r>
              <a:rPr lang="ru-RU" sz="2000" dirty="0"/>
              <a:t>П</a:t>
            </a:r>
            <a:r>
              <a:rPr lang="ru-RU" sz="2000" dirty="0" smtClean="0"/>
              <a:t>ри </a:t>
            </a:r>
            <a:r>
              <a:rPr lang="ru-RU" sz="2000" dirty="0"/>
              <a:t>описании объекта закупки в документации о закупке лекарственных препаратов с МНН </a:t>
            </a:r>
            <a:r>
              <a:rPr lang="ru-RU" sz="2000" dirty="0" err="1"/>
              <a:t>левофлоксацин</a:t>
            </a:r>
            <a:r>
              <a:rPr lang="ru-RU" sz="2000" dirty="0"/>
              <a:t> в лекарственной форме «таблетки, покрытые пленочной оболочкой» в дозировке 750 мг заказчики </a:t>
            </a:r>
            <a:r>
              <a:rPr lang="ru-RU" sz="2000" dirty="0" smtClean="0"/>
              <a:t> </a:t>
            </a:r>
            <a:r>
              <a:rPr lang="ru-RU" sz="2000" b="1" dirty="0">
                <a:solidFill>
                  <a:srgbClr val="C00000"/>
                </a:solidFill>
              </a:rPr>
              <a:t>обязаны</a:t>
            </a:r>
            <a:r>
              <a:rPr lang="ru-RU" sz="2000" dirty="0"/>
              <a:t> указывать возможность поставки лекарственных препаратов в некратных дозировках 500 и 250 мг, сумма которых позволяет достичь эквивалентного терапевтического эффекта, в требуемом заказчику количестве.</a:t>
            </a:r>
            <a:endParaRPr lang="ru-RU" sz="2000" b="1" spc="-5" dirty="0" smtClean="0">
              <a:solidFill>
                <a:srgbClr val="C00000"/>
              </a:solidFill>
              <a:latin typeface="Times New Roman"/>
              <a:cs typeface="Times New Roman"/>
            </a:endParaRPr>
          </a:p>
        </p:txBody>
      </p:sp>
    </p:spTree>
    <p:extLst>
      <p:ext uri="{BB962C8B-B14F-4D97-AF65-F5344CB8AC3E}">
        <p14:creationId xmlns:p14="http://schemas.microsoft.com/office/powerpoint/2010/main" val="644277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5047536"/>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3.ДОЗИРОВКА</a:t>
            </a:r>
          </a:p>
          <a:p>
            <a:pPr marL="12700"/>
            <a:r>
              <a:rPr lang="ru-RU" b="1" spc="-5" dirty="0" smtClean="0">
                <a:solidFill>
                  <a:srgbClr val="C00000"/>
                </a:solidFill>
                <a:latin typeface="Times New Roman"/>
                <a:cs typeface="Times New Roman"/>
              </a:rPr>
              <a:t>                                          ( подп. «б» пункт 2 Постановления)</a:t>
            </a:r>
          </a:p>
          <a:p>
            <a:pPr marL="12700"/>
            <a:endParaRPr lang="ru-RU" sz="2000" b="1" spc="-5" dirty="0" smtClean="0">
              <a:solidFill>
                <a:srgbClr val="C00000"/>
              </a:solidFill>
              <a:latin typeface="Times New Roman"/>
              <a:cs typeface="Times New Roman"/>
            </a:endParaRPr>
          </a:p>
          <a:p>
            <a:r>
              <a:rPr lang="ru-RU" sz="2000" dirty="0" smtClean="0"/>
              <a:t>      </a:t>
            </a:r>
            <a:r>
              <a:rPr lang="ru-RU" sz="2000" b="1" dirty="0" smtClean="0">
                <a:solidFill>
                  <a:srgbClr val="7030A0"/>
                </a:solidFill>
              </a:rPr>
              <a:t>Решение </a:t>
            </a:r>
            <a:r>
              <a:rPr lang="ru-RU" sz="2000" b="1" dirty="0">
                <a:solidFill>
                  <a:srgbClr val="7030A0"/>
                </a:solidFill>
              </a:rPr>
              <a:t>Карельского УФАС России от 10.12.18  </a:t>
            </a:r>
            <a:r>
              <a:rPr lang="ru-RU" sz="2000" b="1" dirty="0" smtClean="0">
                <a:solidFill>
                  <a:srgbClr val="7030A0"/>
                </a:solidFill>
              </a:rPr>
              <a:t>дело  </a:t>
            </a:r>
            <a:r>
              <a:rPr lang="ru-RU" sz="2000" b="1" dirty="0">
                <a:solidFill>
                  <a:srgbClr val="7030A0"/>
                </a:solidFill>
              </a:rPr>
              <a:t>№ 04-18/301-2018 </a:t>
            </a:r>
            <a:endParaRPr lang="ru-RU" sz="2000" b="1" dirty="0" smtClean="0">
              <a:solidFill>
                <a:srgbClr val="7030A0"/>
              </a:solidFill>
            </a:endParaRPr>
          </a:p>
          <a:p>
            <a:endParaRPr lang="ru-RU" sz="2000" b="1" dirty="0">
              <a:solidFill>
                <a:srgbClr val="7030A0"/>
              </a:solidFill>
            </a:endParaRPr>
          </a:p>
          <a:p>
            <a:r>
              <a:rPr lang="ru-RU" sz="2000" dirty="0"/>
              <a:t> Замена дозировки: 5000 ME на 1000 ME + 4000 ME; и 3000 ME на 1000 МЕ + 2000 ME при закупке лекарственных препаратов с МНН </a:t>
            </a:r>
            <a:r>
              <a:rPr lang="ru-RU" sz="2000" dirty="0" err="1"/>
              <a:t>эпоэтин</a:t>
            </a:r>
            <a:r>
              <a:rPr lang="ru-RU" sz="2000" dirty="0"/>
              <a:t> альфа может нивелировать принцип </a:t>
            </a:r>
            <a:r>
              <a:rPr lang="ru-RU" sz="2000" dirty="0" smtClean="0"/>
              <a:t>терапии.</a:t>
            </a:r>
          </a:p>
          <a:p>
            <a:r>
              <a:rPr lang="ru-RU" sz="2000" dirty="0" smtClean="0"/>
              <a:t> </a:t>
            </a:r>
            <a:r>
              <a:rPr lang="ru-RU" sz="2000" dirty="0"/>
              <a:t>Антимонопольный орган принял во внимание довод о том, что в случае замены дозировок </a:t>
            </a:r>
            <a:r>
              <a:rPr lang="ru-RU" sz="2000" dirty="0" smtClean="0"/>
              <a:t>иные </a:t>
            </a:r>
            <a:r>
              <a:rPr lang="ru-RU" sz="2000" dirty="0"/>
              <a:t>дозировки препарата не могут быть признаны эквивалентными </a:t>
            </a:r>
            <a:r>
              <a:rPr lang="ru-RU" sz="2000" dirty="0" smtClean="0"/>
              <a:t> </a:t>
            </a:r>
            <a:r>
              <a:rPr lang="ru-RU" sz="2000" dirty="0"/>
              <a:t>по </a:t>
            </a:r>
            <a:r>
              <a:rPr lang="ru-RU" sz="2000" dirty="0" smtClean="0"/>
              <a:t>критерию клинической  </a:t>
            </a:r>
            <a:r>
              <a:rPr lang="ru-RU" sz="2000" dirty="0"/>
              <a:t>эффективности</a:t>
            </a:r>
            <a:r>
              <a:rPr lang="ru-RU" sz="2000" dirty="0" smtClean="0"/>
              <a:t>,</a:t>
            </a:r>
            <a:r>
              <a:rPr lang="ru-RU" sz="2000" dirty="0"/>
              <a:t/>
            </a:r>
            <a:br>
              <a:rPr lang="ru-RU" sz="2000" dirty="0"/>
            </a:br>
            <a:r>
              <a:rPr lang="ru-RU" sz="2000" dirty="0"/>
              <a:t/>
            </a:r>
            <a:br>
              <a:rPr lang="ru-RU" sz="2000" dirty="0"/>
            </a:br>
            <a:r>
              <a:rPr lang="ru-RU" sz="2000" dirty="0" smtClean="0">
                <a:solidFill>
                  <a:prstClr val="black"/>
                </a:solidFill>
              </a:rPr>
              <a:t>.</a:t>
            </a:r>
            <a:endParaRPr lang="ru-RU" sz="2000" b="1" spc="-5" dirty="0" smtClean="0">
              <a:solidFill>
                <a:srgbClr val="C00000"/>
              </a:solidFill>
              <a:latin typeface="Times New Roman"/>
              <a:cs typeface="Times New Roman"/>
            </a:endParaRPr>
          </a:p>
        </p:txBody>
      </p:sp>
    </p:spTree>
    <p:extLst>
      <p:ext uri="{BB962C8B-B14F-4D97-AF65-F5344CB8AC3E}">
        <p14:creationId xmlns:p14="http://schemas.microsoft.com/office/powerpoint/2010/main" val="1321755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216539"/>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3.ДОЗИРОВКА</a:t>
            </a:r>
          </a:p>
          <a:p>
            <a:pPr marL="12700"/>
            <a:r>
              <a:rPr lang="ru-RU" b="1" spc="-5" dirty="0" smtClean="0">
                <a:solidFill>
                  <a:srgbClr val="C00000"/>
                </a:solidFill>
                <a:latin typeface="Times New Roman"/>
                <a:cs typeface="Times New Roman"/>
              </a:rPr>
              <a:t>                                          ( подп. «б» пункт 2 Постановления)</a:t>
            </a:r>
          </a:p>
          <a:p>
            <a:pPr marL="12700"/>
            <a:endParaRPr lang="ru-RU" b="1" spc="-5" dirty="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spc="-5" dirty="0" smtClean="0">
                <a:solidFill>
                  <a:prstClr val="black"/>
                </a:solidFill>
                <a:latin typeface="Times New Roman"/>
                <a:cs typeface="Times New Roman"/>
              </a:rPr>
              <a:t>Согласно подп. «а» п.5. Постановления  № 1380 запрещается указывать</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эквивалентные дозировки ЛП, предусматривающего </a:t>
            </a:r>
            <a:r>
              <a:rPr lang="ru-RU" b="1" spc="-5" dirty="0" smtClean="0">
                <a:solidFill>
                  <a:srgbClr val="C00000"/>
                </a:solidFill>
                <a:latin typeface="Times New Roman"/>
                <a:cs typeface="Times New Roman"/>
              </a:rPr>
              <a:t>необходимость деления </a:t>
            </a: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твердой лекарственной формы препарата</a:t>
            </a:r>
          </a:p>
          <a:p>
            <a:pPr marL="12700"/>
            <a:endParaRPr lang="ru-RU" sz="2000" b="1" spc="-5" dirty="0" smtClean="0">
              <a:solidFill>
                <a:srgbClr val="C00000"/>
              </a:solidFill>
              <a:latin typeface="Times New Roman"/>
              <a:cs typeface="Times New Roman"/>
            </a:endParaRPr>
          </a:p>
          <a:p>
            <a:pPr marL="12700"/>
            <a:endParaRPr sz="2000" b="1" dirty="0">
              <a:solidFill>
                <a:srgbClr val="0070C0"/>
              </a:solidFill>
              <a:latin typeface="Times New Roman"/>
              <a:cs typeface="Times New Roman"/>
            </a:endParaRPr>
          </a:p>
        </p:txBody>
      </p:sp>
    </p:spTree>
    <p:extLst>
      <p:ext uri="{BB962C8B-B14F-4D97-AF65-F5344CB8AC3E}">
        <p14:creationId xmlns:p14="http://schemas.microsoft.com/office/powerpoint/2010/main" val="2564357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4739759"/>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ДОЗИРОВКА</a:t>
            </a:r>
          </a:p>
          <a:p>
            <a:pPr marL="12700"/>
            <a:endParaRPr lang="ru-RU" b="1" spc="-5" dirty="0" smtClean="0">
              <a:solidFill>
                <a:srgbClr val="C00000"/>
              </a:solidFill>
              <a:latin typeface="Times New Roman"/>
              <a:cs typeface="Times New Roman"/>
            </a:endParaRPr>
          </a:p>
          <a:p>
            <a:pPr marL="12700"/>
            <a:r>
              <a:rPr lang="ru-RU" b="1" spc="-5" dirty="0" smtClean="0">
                <a:solidFill>
                  <a:srgbClr val="0070C0"/>
                </a:solidFill>
                <a:latin typeface="Times New Roman"/>
                <a:cs typeface="Times New Roman"/>
              </a:rPr>
              <a:t>              Требование к дозировке необходимо указывать  по новым правилам:</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«НЕ ДОПУСКАЕТСЯ УКАЗЫВАТЬ ДОЗИРОВКУ В ОПРЕДЕЛЕННЫХ ЕДИНИЦАХ ИЗМЕРЕНИЯ  БЕЗ ВОЗМОЖНОСТИ КОНВЕРТИРОВАНИЯ В ИНЫЕ ЕДИНИЦЫ ИЗМЕРЕНИЯ»</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ВЫВОД: У ЗАКАЗЧИКА  ИМЕЕТСЯ ЕДИНСТВЕННЫЙ СПОСОБ УКАЗАНИЯ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ДОЗИРОВКИ  ЛП-  УКАЗАТЬ ВСЕ ВОЗМОЖНЫЕ ДОЗИРОВКИ!!!</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Пример:    </a:t>
            </a:r>
            <a:r>
              <a:rPr lang="ru-RU" b="1" spc="-5" dirty="0" smtClean="0">
                <a:solidFill>
                  <a:srgbClr val="0070C0"/>
                </a:solidFill>
                <a:latin typeface="Times New Roman"/>
                <a:cs typeface="Times New Roman"/>
              </a:rPr>
              <a:t>990 мг</a:t>
            </a:r>
            <a:r>
              <a:rPr lang="en-US" b="1" spc="-5" dirty="0" smtClean="0">
                <a:solidFill>
                  <a:srgbClr val="0070C0"/>
                </a:solidFill>
                <a:latin typeface="Times New Roman"/>
                <a:cs typeface="Times New Roman"/>
              </a:rPr>
              <a:t>/</a:t>
            </a:r>
            <a:r>
              <a:rPr lang="ru-RU" b="1" spc="-5" dirty="0" smtClean="0">
                <a:solidFill>
                  <a:srgbClr val="0070C0"/>
                </a:solidFill>
                <a:latin typeface="Times New Roman"/>
                <a:cs typeface="Times New Roman"/>
              </a:rPr>
              <a:t> мл   или 99%</a:t>
            </a:r>
          </a:p>
          <a:p>
            <a:pPr marL="12700"/>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1258297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Группа 2"/>
          <p:cNvGrpSpPr>
            <a:grpSpLocks/>
          </p:cNvGrpSpPr>
          <p:nvPr/>
        </p:nvGrpSpPr>
        <p:grpSpPr bwMode="auto">
          <a:xfrm>
            <a:off x="198438" y="1079500"/>
            <a:ext cx="8310562" cy="5137150"/>
            <a:chOff x="179512" y="861446"/>
            <a:chExt cx="8740149" cy="5437754"/>
          </a:xfrm>
        </p:grpSpPr>
        <p:sp>
          <p:nvSpPr>
            <p:cNvPr id="2" name="Прямоугольник 1"/>
            <p:cNvSpPr/>
            <p:nvPr/>
          </p:nvSpPr>
          <p:spPr>
            <a:xfrm>
              <a:off x="179512" y="861446"/>
              <a:ext cx="8740149" cy="5437754"/>
            </a:xfrm>
            <a:prstGeom prst="rect">
              <a:avLst/>
            </a:prstGeom>
            <a:solidFill>
              <a:schemeClr val="bg1">
                <a:lumMod val="6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600">
                <a:solidFill>
                  <a:srgbClr val="002960"/>
                </a:solidFill>
              </a:endParaRPr>
            </a:p>
          </p:txBody>
        </p:sp>
        <p:sp>
          <p:nvSpPr>
            <p:cNvPr id="8" name="Прямоугольник 7"/>
            <p:cNvSpPr/>
            <p:nvPr/>
          </p:nvSpPr>
          <p:spPr>
            <a:xfrm>
              <a:off x="323094" y="970672"/>
              <a:ext cx="1656204" cy="1665270"/>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200" b="1" smtClean="0">
                  <a:solidFill>
                    <a:srgbClr val="002960"/>
                  </a:solidFill>
                </a:rPr>
                <a:t>ИЗОБРАЖЕНИЕ</a:t>
              </a:r>
            </a:p>
          </p:txBody>
        </p:sp>
        <p:sp>
          <p:nvSpPr>
            <p:cNvPr id="9" name="Прямоугольник 8"/>
            <p:cNvSpPr/>
            <p:nvPr/>
          </p:nvSpPr>
          <p:spPr>
            <a:xfrm>
              <a:off x="2054428" y="970672"/>
              <a:ext cx="6765059" cy="611663"/>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b="1" smtClean="0">
                  <a:solidFill>
                    <a:srgbClr val="002960"/>
                  </a:solidFill>
                </a:rPr>
                <a:t>НАИМЕНОВАНИЕ ТОВАРА, РАБОТЫ, УСЛУГИ</a:t>
              </a:r>
            </a:p>
          </p:txBody>
        </p:sp>
        <p:sp>
          <p:nvSpPr>
            <p:cNvPr id="64" name="Прямоугольник 63"/>
            <p:cNvSpPr/>
            <p:nvPr/>
          </p:nvSpPr>
          <p:spPr>
            <a:xfrm>
              <a:off x="2054428" y="1654592"/>
              <a:ext cx="6765059" cy="981350"/>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b="1" smtClean="0">
                  <a:solidFill>
                    <a:srgbClr val="002960"/>
                  </a:solidFill>
                </a:rPr>
                <a:t>ПРИВЯЗКА К КЛАССИФИКАТОРАМ</a:t>
              </a:r>
            </a:p>
          </p:txBody>
        </p:sp>
        <p:sp>
          <p:nvSpPr>
            <p:cNvPr id="65" name="Прямоугольник 64"/>
            <p:cNvSpPr/>
            <p:nvPr/>
          </p:nvSpPr>
          <p:spPr>
            <a:xfrm>
              <a:off x="5436959" y="1994031"/>
              <a:ext cx="1734828" cy="50411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ОКЕИ</a:t>
              </a:r>
            </a:p>
          </p:txBody>
        </p:sp>
        <p:sp>
          <p:nvSpPr>
            <p:cNvPr id="66" name="Прямоугольник 65"/>
            <p:cNvSpPr/>
            <p:nvPr/>
          </p:nvSpPr>
          <p:spPr>
            <a:xfrm>
              <a:off x="2122880" y="1994031"/>
              <a:ext cx="1524309" cy="50411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ОКПД 2</a:t>
              </a:r>
            </a:p>
          </p:txBody>
        </p:sp>
        <p:sp>
          <p:nvSpPr>
            <p:cNvPr id="67" name="Прямоугольник 66"/>
            <p:cNvSpPr/>
            <p:nvPr/>
          </p:nvSpPr>
          <p:spPr>
            <a:xfrm>
              <a:off x="3744023" y="1992353"/>
              <a:ext cx="1584413" cy="50411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ОКВЭД</a:t>
              </a:r>
            </a:p>
          </p:txBody>
        </p:sp>
        <p:sp>
          <p:nvSpPr>
            <p:cNvPr id="68" name="Прямоугольник 67"/>
            <p:cNvSpPr/>
            <p:nvPr/>
          </p:nvSpPr>
          <p:spPr>
            <a:xfrm>
              <a:off x="7223152" y="1994031"/>
              <a:ext cx="1524544" cy="504118"/>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И пр.</a:t>
              </a:r>
            </a:p>
          </p:txBody>
        </p:sp>
        <p:sp>
          <p:nvSpPr>
            <p:cNvPr id="70" name="Прямоугольник 69"/>
            <p:cNvSpPr/>
            <p:nvPr/>
          </p:nvSpPr>
          <p:spPr>
            <a:xfrm>
              <a:off x="3996127" y="4161739"/>
              <a:ext cx="4823360" cy="2046720"/>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200" b="1" smtClean="0">
                  <a:solidFill>
                    <a:srgbClr val="002960"/>
                  </a:solidFill>
                </a:rPr>
                <a:t>ЦЕНОВАЯ</a:t>
              </a:r>
              <a:r>
                <a:rPr kumimoji="0" lang="ru-RU" altLang="ru-RU" sz="1400" b="1" smtClean="0">
                  <a:solidFill>
                    <a:srgbClr val="002960"/>
                  </a:solidFill>
                  <a:latin typeface="Calibri" panose="020F0502020204030204" pitchFamily="34" charset="0"/>
                </a:rPr>
                <a:t> ИНФОРМАЦИЯ</a:t>
              </a:r>
            </a:p>
          </p:txBody>
        </p:sp>
        <p:sp>
          <p:nvSpPr>
            <p:cNvPr id="77" name="Прямоугольник 76"/>
            <p:cNvSpPr/>
            <p:nvPr/>
          </p:nvSpPr>
          <p:spPr>
            <a:xfrm>
              <a:off x="5004541" y="4593600"/>
              <a:ext cx="647789"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Цена</a:t>
              </a:r>
            </a:p>
          </p:txBody>
        </p:sp>
        <p:sp>
          <p:nvSpPr>
            <p:cNvPr id="79" name="Прямоугольник 78"/>
            <p:cNvSpPr/>
            <p:nvPr/>
          </p:nvSpPr>
          <p:spPr>
            <a:xfrm>
              <a:off x="5004541" y="5085956"/>
              <a:ext cx="647789" cy="408335"/>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Цена</a:t>
              </a:r>
            </a:p>
          </p:txBody>
        </p:sp>
        <p:sp>
          <p:nvSpPr>
            <p:cNvPr id="80" name="Прямоугольник 79"/>
            <p:cNvSpPr/>
            <p:nvPr/>
          </p:nvSpPr>
          <p:spPr>
            <a:xfrm>
              <a:off x="5849339" y="4581838"/>
              <a:ext cx="1602778" cy="408335"/>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Производитель</a:t>
              </a:r>
            </a:p>
          </p:txBody>
        </p:sp>
        <p:sp>
          <p:nvSpPr>
            <p:cNvPr id="81" name="Прямоугольник 80"/>
            <p:cNvSpPr/>
            <p:nvPr/>
          </p:nvSpPr>
          <p:spPr>
            <a:xfrm>
              <a:off x="5004541" y="5642166"/>
              <a:ext cx="647789" cy="41001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Цена</a:t>
              </a:r>
            </a:p>
          </p:txBody>
        </p:sp>
        <p:sp>
          <p:nvSpPr>
            <p:cNvPr id="89" name="Прямоугольник 88"/>
            <p:cNvSpPr/>
            <p:nvPr/>
          </p:nvSpPr>
          <p:spPr>
            <a:xfrm>
              <a:off x="323094" y="4158378"/>
              <a:ext cx="3529451" cy="2048400"/>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200" b="1" smtClean="0">
                  <a:solidFill>
                    <a:srgbClr val="002960"/>
                  </a:solidFill>
                </a:rPr>
                <a:t>ТЕХНИЧЕСКИЕ ХАРАКТЕРИСТИКИ</a:t>
              </a:r>
            </a:p>
          </p:txBody>
        </p:sp>
        <p:sp>
          <p:nvSpPr>
            <p:cNvPr id="90" name="Прямоугольник 89"/>
            <p:cNvSpPr/>
            <p:nvPr/>
          </p:nvSpPr>
          <p:spPr>
            <a:xfrm>
              <a:off x="434955" y="4603682"/>
              <a:ext cx="1871577"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Наименование</a:t>
              </a:r>
            </a:p>
          </p:txBody>
        </p:sp>
        <p:sp>
          <p:nvSpPr>
            <p:cNvPr id="91" name="Прямоугольник 90"/>
            <p:cNvSpPr/>
            <p:nvPr/>
          </p:nvSpPr>
          <p:spPr>
            <a:xfrm>
              <a:off x="2483505" y="4603682"/>
              <a:ext cx="1163684"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Значение</a:t>
              </a:r>
            </a:p>
          </p:txBody>
        </p:sp>
        <p:sp>
          <p:nvSpPr>
            <p:cNvPr id="92" name="Прямоугольник 91"/>
            <p:cNvSpPr/>
            <p:nvPr/>
          </p:nvSpPr>
          <p:spPr>
            <a:xfrm>
              <a:off x="434955" y="5107800"/>
              <a:ext cx="1871577"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Наименование</a:t>
              </a:r>
            </a:p>
          </p:txBody>
        </p:sp>
        <p:sp>
          <p:nvSpPr>
            <p:cNvPr id="93" name="Прямоугольник 92"/>
            <p:cNvSpPr/>
            <p:nvPr/>
          </p:nvSpPr>
          <p:spPr>
            <a:xfrm>
              <a:off x="2471819" y="5107800"/>
              <a:ext cx="1163683"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Значение</a:t>
              </a:r>
            </a:p>
          </p:txBody>
        </p:sp>
        <p:sp>
          <p:nvSpPr>
            <p:cNvPr id="94" name="Прямоугольник 93"/>
            <p:cNvSpPr/>
            <p:nvPr/>
          </p:nvSpPr>
          <p:spPr>
            <a:xfrm>
              <a:off x="434955" y="5630403"/>
              <a:ext cx="1871577" cy="408335"/>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Наименование</a:t>
              </a:r>
            </a:p>
          </p:txBody>
        </p:sp>
        <p:sp>
          <p:nvSpPr>
            <p:cNvPr id="95" name="Прямоугольник 94"/>
            <p:cNvSpPr/>
            <p:nvPr/>
          </p:nvSpPr>
          <p:spPr>
            <a:xfrm>
              <a:off x="2478497" y="5630403"/>
              <a:ext cx="1157005" cy="408335"/>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Значение</a:t>
              </a:r>
            </a:p>
          </p:txBody>
        </p:sp>
        <p:sp>
          <p:nvSpPr>
            <p:cNvPr id="96" name="Прямоугольник 95"/>
            <p:cNvSpPr/>
            <p:nvPr/>
          </p:nvSpPr>
          <p:spPr>
            <a:xfrm>
              <a:off x="5849339" y="5084275"/>
              <a:ext cx="1602778"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Производитель</a:t>
              </a:r>
            </a:p>
          </p:txBody>
        </p:sp>
        <p:sp>
          <p:nvSpPr>
            <p:cNvPr id="97" name="Прямоугольник 96"/>
            <p:cNvSpPr/>
            <p:nvPr/>
          </p:nvSpPr>
          <p:spPr>
            <a:xfrm>
              <a:off x="5849339" y="5642166"/>
              <a:ext cx="1602778" cy="41001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Производитель</a:t>
              </a:r>
            </a:p>
          </p:txBody>
        </p:sp>
        <p:sp>
          <p:nvSpPr>
            <p:cNvPr id="98" name="Прямоугольник 97"/>
            <p:cNvSpPr/>
            <p:nvPr/>
          </p:nvSpPr>
          <p:spPr>
            <a:xfrm>
              <a:off x="4116335" y="4593600"/>
              <a:ext cx="742955"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Дата</a:t>
              </a:r>
            </a:p>
          </p:txBody>
        </p:sp>
        <p:sp>
          <p:nvSpPr>
            <p:cNvPr id="99" name="Прямоугольник 98"/>
            <p:cNvSpPr/>
            <p:nvPr/>
          </p:nvSpPr>
          <p:spPr>
            <a:xfrm>
              <a:off x="4139709" y="5107800"/>
              <a:ext cx="734607"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Дата</a:t>
              </a:r>
            </a:p>
          </p:txBody>
        </p:sp>
        <p:sp>
          <p:nvSpPr>
            <p:cNvPr id="100" name="Прямоугольник 99"/>
            <p:cNvSpPr/>
            <p:nvPr/>
          </p:nvSpPr>
          <p:spPr>
            <a:xfrm>
              <a:off x="4139709" y="5642166"/>
              <a:ext cx="727928" cy="41001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Дата</a:t>
              </a:r>
            </a:p>
          </p:txBody>
        </p:sp>
        <p:sp>
          <p:nvSpPr>
            <p:cNvPr id="101" name="Прямоугольник 100"/>
            <p:cNvSpPr/>
            <p:nvPr/>
          </p:nvSpPr>
          <p:spPr>
            <a:xfrm>
              <a:off x="7595699" y="4603682"/>
              <a:ext cx="1151997"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Заказчик</a:t>
              </a:r>
            </a:p>
          </p:txBody>
        </p:sp>
        <p:sp>
          <p:nvSpPr>
            <p:cNvPr id="102" name="Прямоугольник 101"/>
            <p:cNvSpPr/>
            <p:nvPr/>
          </p:nvSpPr>
          <p:spPr>
            <a:xfrm>
              <a:off x="7595699" y="5084275"/>
              <a:ext cx="1151997" cy="40833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Заказчик</a:t>
              </a:r>
            </a:p>
          </p:txBody>
        </p:sp>
        <p:sp>
          <p:nvSpPr>
            <p:cNvPr id="103" name="Прямоугольник 102"/>
            <p:cNvSpPr/>
            <p:nvPr/>
          </p:nvSpPr>
          <p:spPr>
            <a:xfrm>
              <a:off x="7595699" y="5642166"/>
              <a:ext cx="1151997" cy="410016"/>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latin typeface="Arial" panose="020B0604020202020204" pitchFamily="34" charset="0"/>
                </a:rPr>
                <a:t>Заказчик</a:t>
              </a:r>
            </a:p>
          </p:txBody>
        </p:sp>
        <p:sp>
          <p:nvSpPr>
            <p:cNvPr id="106" name="Прямоугольник 105"/>
            <p:cNvSpPr/>
            <p:nvPr/>
          </p:nvSpPr>
          <p:spPr>
            <a:xfrm>
              <a:off x="6804328" y="2716601"/>
              <a:ext cx="2015159" cy="1361119"/>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600" smtClean="0">
                  <a:solidFill>
                    <a:srgbClr val="002960"/>
                  </a:solidFill>
                  <a:latin typeface="Arial" panose="020B0604020202020204" pitchFamily="34" charset="0"/>
                </a:rPr>
                <a:t>Лицензии</a:t>
              </a:r>
            </a:p>
          </p:txBody>
        </p:sp>
        <p:sp>
          <p:nvSpPr>
            <p:cNvPr id="107" name="Прямоугольник 106"/>
            <p:cNvSpPr/>
            <p:nvPr/>
          </p:nvSpPr>
          <p:spPr>
            <a:xfrm>
              <a:off x="4595499" y="2719961"/>
              <a:ext cx="2137038" cy="1361119"/>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Эквивалентные ТРУ</a:t>
              </a:r>
            </a:p>
          </p:txBody>
        </p:sp>
        <p:sp>
          <p:nvSpPr>
            <p:cNvPr id="108" name="Прямоугольник 107"/>
            <p:cNvSpPr/>
            <p:nvPr/>
          </p:nvSpPr>
          <p:spPr>
            <a:xfrm>
              <a:off x="2411714" y="2716601"/>
              <a:ext cx="2100307" cy="1361119"/>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Ограничения по способам осуществления закупки</a:t>
              </a:r>
            </a:p>
          </p:txBody>
        </p:sp>
        <p:sp>
          <p:nvSpPr>
            <p:cNvPr id="109" name="Прямоугольник 108"/>
            <p:cNvSpPr/>
            <p:nvPr/>
          </p:nvSpPr>
          <p:spPr>
            <a:xfrm>
              <a:off x="323094" y="2719961"/>
              <a:ext cx="1983438" cy="1357758"/>
            </a:xfrm>
            <a:prstGeom prst="rect">
              <a:avLst/>
            </a:prstGeom>
            <a:gradFill>
              <a:gsLst>
                <a:gs pos="100000">
                  <a:srgbClr val="C7E0FB"/>
                </a:gs>
                <a:gs pos="0">
                  <a:srgbClr val="EAF3FD"/>
                </a:gs>
              </a:gsLst>
              <a:lin ang="5400000" scaled="1"/>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300">
                  <a:solidFill>
                    <a:schemeClr val="tx1"/>
                  </a:solidFill>
                  <a:latin typeface="Verdana" panose="020B0604030504040204" pitchFamily="34" charset="0"/>
                  <a:cs typeface="Arial" panose="020B0604020202020204" pitchFamily="34" charset="0"/>
                </a:defRPr>
              </a:lvl1pPr>
              <a:lvl2pPr marL="742950" indent="-285750">
                <a:defRPr kumimoji="1" sz="300">
                  <a:solidFill>
                    <a:schemeClr val="tx1"/>
                  </a:solidFill>
                  <a:latin typeface="Verdana" panose="020B0604030504040204" pitchFamily="34" charset="0"/>
                  <a:cs typeface="Arial" panose="020B0604020202020204" pitchFamily="34" charset="0"/>
                </a:defRPr>
              </a:lvl2pPr>
              <a:lvl3pPr marL="1143000" indent="-228600">
                <a:defRPr kumimoji="1" sz="300">
                  <a:solidFill>
                    <a:schemeClr val="tx1"/>
                  </a:solidFill>
                  <a:latin typeface="Verdana" panose="020B0604030504040204" pitchFamily="34" charset="0"/>
                  <a:cs typeface="Arial" panose="020B0604020202020204" pitchFamily="34" charset="0"/>
                </a:defRPr>
              </a:lvl3pPr>
              <a:lvl4pPr marL="1600200" indent="-228600">
                <a:defRPr kumimoji="1" sz="300">
                  <a:solidFill>
                    <a:schemeClr val="tx1"/>
                  </a:solidFill>
                  <a:latin typeface="Verdana" panose="020B0604030504040204" pitchFamily="34" charset="0"/>
                  <a:cs typeface="Arial" panose="020B0604020202020204" pitchFamily="34" charset="0"/>
                </a:defRPr>
              </a:lvl4pPr>
              <a:lvl5pPr marL="2057400" indent="-228600">
                <a:defRPr kumimoji="1" sz="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sz="3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kumimoji="0" lang="ru-RU" altLang="ru-RU" sz="1400" smtClean="0">
                  <a:solidFill>
                    <a:srgbClr val="002960"/>
                  </a:solidFill>
                </a:rPr>
                <a:t>Общие сведения (прикрепленные файлы)</a:t>
              </a:r>
            </a:p>
          </p:txBody>
        </p:sp>
      </p:grpSp>
      <p:sp>
        <p:nvSpPr>
          <p:cNvPr id="67587" name="Заголовок 18"/>
          <p:cNvSpPr txBox="1">
            <a:spLocks/>
          </p:cNvSpPr>
          <p:nvPr/>
        </p:nvSpPr>
        <p:spPr bwMode="auto">
          <a:xfrm>
            <a:off x="44450" y="333375"/>
            <a:ext cx="96408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71438">
              <a:spcBef>
                <a:spcPct val="20000"/>
              </a:spcBef>
              <a:buChar char="•"/>
              <a:defRPr kumimoji="1"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ru-RU" altLang="ru-RU" sz="2300" b="1" dirty="0" smtClean="0">
                <a:solidFill>
                  <a:srgbClr val="000000"/>
                </a:solidFill>
                <a:latin typeface="Verdana" panose="020B0604030504040204" pitchFamily="34" charset="0"/>
              </a:rPr>
              <a:t>            КАТАЛОГ ТОВАРОВ, РАБОТ, УСЛУГ</a:t>
            </a:r>
          </a:p>
          <a:p>
            <a:pPr eaLnBrk="0" fontAlgn="base" hangingPunct="0">
              <a:spcBef>
                <a:spcPct val="0"/>
              </a:spcBef>
              <a:spcAft>
                <a:spcPct val="0"/>
              </a:spcAft>
              <a:buFontTx/>
              <a:buNone/>
            </a:pPr>
            <a:r>
              <a:rPr lang="ru-RU" altLang="ru-RU" sz="2400" b="1" dirty="0">
                <a:solidFill>
                  <a:srgbClr val="FF0000"/>
                </a:solidFill>
              </a:rPr>
              <a:t>ПОСТАНОВЛЕНИЕ ПРАВИТЕЛЬСТВА РФ № 145 от 08.02.17  </a:t>
            </a:r>
            <a:r>
              <a:rPr lang="ru-RU" altLang="ru-RU" sz="2400" b="1" dirty="0">
                <a:solidFill>
                  <a:srgbClr val="FF0000"/>
                </a:solidFill>
                <a:latin typeface="Times New Roman" panose="02020603050405020304" pitchFamily="18" charset="0"/>
                <a:cs typeface="Times New Roman" panose="02020603050405020304" pitchFamily="18" charset="0"/>
              </a:rPr>
              <a:t>    </a:t>
            </a:r>
            <a:r>
              <a:rPr lang="ru-RU" altLang="ru-RU" sz="2800" dirty="0">
                <a:solidFill>
                  <a:srgbClr val="FF0000"/>
                </a:solidFill>
                <a:cs typeface="Times New Roman" panose="02020603050405020304" pitchFamily="18" charset="0"/>
              </a:rPr>
              <a:t/>
            </a:r>
            <a:br>
              <a:rPr lang="ru-RU" altLang="ru-RU" sz="2800" dirty="0">
                <a:solidFill>
                  <a:srgbClr val="FF0000"/>
                </a:solidFill>
                <a:cs typeface="Times New Roman" panose="02020603050405020304" pitchFamily="18" charset="0"/>
              </a:rPr>
            </a:br>
            <a:r>
              <a:rPr lang="en-US" altLang="ru-RU" sz="2800" dirty="0">
                <a:solidFill>
                  <a:srgbClr val="FF0000"/>
                </a:solidFill>
                <a:cs typeface="Times New Roman" panose="02020603050405020304" pitchFamily="18" charset="0"/>
              </a:rPr>
              <a:t/>
            </a:r>
            <a:br>
              <a:rPr lang="en-US" altLang="ru-RU" sz="2800" dirty="0">
                <a:solidFill>
                  <a:srgbClr val="FF0000"/>
                </a:solidFill>
                <a:cs typeface="Times New Roman" panose="02020603050405020304" pitchFamily="18" charset="0"/>
              </a:rPr>
            </a:br>
            <a:r>
              <a:rPr lang="ru-RU" altLang="ru-RU" sz="2300" b="1" dirty="0" smtClean="0">
                <a:solidFill>
                  <a:srgbClr val="000000"/>
                </a:solidFill>
                <a:latin typeface="Verdana" panose="020B0604030504040204" pitchFamily="34" charset="0"/>
              </a:rPr>
              <a:t> </a:t>
            </a:r>
          </a:p>
        </p:txBody>
      </p:sp>
      <p:sp>
        <p:nvSpPr>
          <p:cNvPr id="67588" name="Номер слайда 1"/>
          <p:cNvSpPr txBox="1">
            <a:spLocks/>
          </p:cNvSpPr>
          <p:nvPr/>
        </p:nvSpPr>
        <p:spPr bwMode="auto">
          <a:xfrm>
            <a:off x="8172450" y="6299200"/>
            <a:ext cx="836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kumimoji="0" lang="ru-RU" altLang="ru-RU" dirty="0" smtClean="0">
              <a:solidFill>
                <a:srgbClr val="404040"/>
              </a:solidFill>
              <a:latin typeface="Segoe Print" panose="02000600000000000000" pitchFamily="2" charset="0"/>
            </a:endParaRPr>
          </a:p>
        </p:txBody>
      </p:sp>
    </p:spTree>
    <p:extLst>
      <p:ext uri="{BB962C8B-B14F-4D97-AF65-F5344CB8AC3E}">
        <p14:creationId xmlns:p14="http://schemas.microsoft.com/office/powerpoint/2010/main" val="1421294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200054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КОНВЕРТЕР  МЕЖДУНАРОДНЫХ ЕДИНИЦ</a:t>
            </a:r>
          </a:p>
          <a:p>
            <a:pPr marL="12700"/>
            <a:endParaRPr lang="ru-RU" sz="2000" b="1" spc="-5" dirty="0">
              <a:solidFill>
                <a:srgbClr val="C00000"/>
              </a:solidFill>
              <a:latin typeface="Times New Roman"/>
              <a:cs typeface="Times New Roman"/>
            </a:endParaRPr>
          </a:p>
          <a:p>
            <a:pPr marL="12700"/>
            <a:r>
              <a:rPr lang="ru-RU" sz="2000" b="1" spc="-5" dirty="0" smtClean="0">
                <a:solidFill>
                  <a:srgbClr val="00B050"/>
                </a:solidFill>
                <a:latin typeface="Times New Roman"/>
                <a:cs typeface="Times New Roman"/>
              </a:rPr>
              <a:t>     </a:t>
            </a:r>
            <a:r>
              <a:rPr lang="en-US" sz="2000" b="1" spc="-5" dirty="0" smtClean="0">
                <a:solidFill>
                  <a:srgbClr val="00B050"/>
                </a:solidFill>
                <a:latin typeface="Times New Roman"/>
                <a:cs typeface="Times New Roman"/>
              </a:rPr>
              <a:t>                 </a:t>
            </a:r>
            <a:r>
              <a:rPr lang="ru-RU" sz="2000" b="1" spc="-5" dirty="0" smtClean="0">
                <a:solidFill>
                  <a:srgbClr val="00B050"/>
                </a:solidFill>
                <a:latin typeface="Times New Roman"/>
                <a:cs typeface="Times New Roman"/>
              </a:rPr>
              <a:t>  </a:t>
            </a:r>
            <a:r>
              <a:rPr lang="en-US" sz="2000" b="1" spc="-5" dirty="0" smtClean="0">
                <a:solidFill>
                  <a:srgbClr val="00B050"/>
                </a:solidFill>
                <a:latin typeface="Times New Roman"/>
                <a:cs typeface="Times New Roman"/>
              </a:rPr>
              <a:t>https</a:t>
            </a:r>
            <a:r>
              <a:rPr lang="ru-RU" sz="2000" b="1" spc="-5" dirty="0" smtClean="0">
                <a:solidFill>
                  <a:srgbClr val="00B050"/>
                </a:solidFill>
                <a:latin typeface="Times New Roman"/>
                <a:cs typeface="Times New Roman"/>
              </a:rPr>
              <a:t>:</a:t>
            </a:r>
            <a:r>
              <a:rPr lang="en-US" sz="2000" b="1" spc="-5" dirty="0" smtClean="0">
                <a:solidFill>
                  <a:srgbClr val="00B050"/>
                </a:solidFill>
                <a:latin typeface="Times New Roman"/>
                <a:cs typeface="Times New Roman"/>
              </a:rPr>
              <a:t>// tools. pharm- community. com/ </a:t>
            </a:r>
            <a:r>
              <a:rPr lang="en-US" sz="2000" b="1" spc="-5" dirty="0" err="1" smtClean="0">
                <a:solidFill>
                  <a:srgbClr val="00B050"/>
                </a:solidFill>
                <a:latin typeface="Times New Roman"/>
                <a:cs typeface="Times New Roman"/>
              </a:rPr>
              <a:t>medtools</a:t>
            </a:r>
            <a:r>
              <a:rPr lang="en-US" sz="2000" b="1" spc="-5" dirty="0" smtClean="0">
                <a:solidFill>
                  <a:srgbClr val="00B050"/>
                </a:solidFill>
                <a:latin typeface="Times New Roman"/>
                <a:cs typeface="Times New Roman"/>
              </a:rPr>
              <a:t>/ </a:t>
            </a:r>
            <a:r>
              <a:rPr lang="en-US" sz="2000" b="1" spc="-5" dirty="0" err="1" smtClean="0">
                <a:solidFill>
                  <a:srgbClr val="00B050"/>
                </a:solidFill>
                <a:latin typeface="Times New Roman"/>
                <a:cs typeface="Times New Roman"/>
              </a:rPr>
              <a:t>iu</a:t>
            </a:r>
            <a:endParaRPr sz="2000" b="1" dirty="0">
              <a:solidFill>
                <a:srgbClr val="00B050"/>
              </a:solidFill>
              <a:latin typeface="Times New Roman"/>
              <a:cs typeface="Times New Roman"/>
            </a:endParaRPr>
          </a:p>
        </p:txBody>
      </p:sp>
    </p:spTree>
    <p:extLst>
      <p:ext uri="{BB962C8B-B14F-4D97-AF65-F5344CB8AC3E}">
        <p14:creationId xmlns:p14="http://schemas.microsoft.com/office/powerpoint/2010/main" val="243239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3754874"/>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C00000"/>
                </a:solidFill>
                <a:latin typeface="Times New Roman"/>
                <a:cs typeface="Times New Roman"/>
              </a:rPr>
              <a:t>               </a:t>
            </a:r>
            <a:r>
              <a:rPr lang="en-US" sz="1400" b="1" spc="-5" dirty="0" smtClean="0">
                <a:solidFill>
                  <a:srgbClr val="C00000"/>
                </a:solidFill>
                <a:latin typeface="Times New Roman"/>
                <a:cs typeface="Times New Roman"/>
              </a:rPr>
              <a:t>       </a:t>
            </a:r>
            <a:r>
              <a:rPr lang="ru-RU" sz="1400" b="1" spc="-5" dirty="0" smtClean="0">
                <a:solidFill>
                  <a:srgbClr val="C00000"/>
                </a:solidFill>
                <a:latin typeface="Times New Roman"/>
                <a:cs typeface="Times New Roman"/>
              </a:rPr>
              <a:t>              ВЛАДИМИРСКИЙ  УФАС ОТ 19.01.2018 Г  ДЕЛО № Г 46-04</a:t>
            </a:r>
            <a:r>
              <a:rPr lang="en-US" sz="1400" b="1" spc="-5" dirty="0" smtClean="0">
                <a:solidFill>
                  <a:srgbClr val="C00000"/>
                </a:solidFill>
                <a:latin typeface="Times New Roman"/>
                <a:cs typeface="Times New Roman"/>
              </a:rPr>
              <a:t>/2017</a:t>
            </a:r>
          </a:p>
          <a:p>
            <a:pPr marL="12700"/>
            <a:endParaRPr lang="en-US" sz="1400" b="1" spc="-5" dirty="0">
              <a:solidFill>
                <a:srgbClr val="C00000"/>
              </a:solidFill>
              <a:latin typeface="Times New Roman"/>
              <a:cs typeface="Times New Roman"/>
            </a:endParaRPr>
          </a:p>
          <a:p>
            <a:pPr marL="12700"/>
            <a:r>
              <a:rPr lang="ru-RU" sz="1400" b="1" spc="-5" dirty="0">
                <a:solidFill>
                  <a:srgbClr val="C00000"/>
                </a:solidFill>
                <a:latin typeface="Times New Roman"/>
                <a:cs typeface="Times New Roman"/>
              </a:rPr>
              <a:t> </a:t>
            </a:r>
            <a:r>
              <a:rPr lang="ru-RU" spc="-5" dirty="0" smtClean="0">
                <a:latin typeface="Times New Roman"/>
                <a:cs typeface="Times New Roman"/>
              </a:rPr>
              <a:t>В документации  о закупке дозировка закупаемого ЛП с МНН  </a:t>
            </a:r>
            <a:r>
              <a:rPr lang="ru-RU" spc="-5" dirty="0" err="1" smtClean="0">
                <a:latin typeface="Times New Roman"/>
                <a:cs typeface="Times New Roman"/>
              </a:rPr>
              <a:t>Диметилсульфоксид</a:t>
            </a:r>
            <a:r>
              <a:rPr lang="ru-RU" spc="-5" dirty="0" smtClean="0">
                <a:latin typeface="Times New Roman"/>
                <a:cs typeface="Times New Roman"/>
              </a:rPr>
              <a:t>  была выражена в процентном соотношении ( 99%), а в заявке участника  закупки- в количественном  ( 990 мг</a:t>
            </a:r>
            <a:r>
              <a:rPr lang="en-US" spc="-5" dirty="0" smtClean="0">
                <a:latin typeface="Times New Roman"/>
                <a:cs typeface="Times New Roman"/>
              </a:rPr>
              <a:t>/</a:t>
            </a:r>
            <a:r>
              <a:rPr lang="ru-RU" spc="-5" dirty="0" smtClean="0">
                <a:latin typeface="Times New Roman"/>
                <a:cs typeface="Times New Roman"/>
              </a:rPr>
              <a:t>мл).</a:t>
            </a:r>
          </a:p>
          <a:p>
            <a:pPr marL="12700"/>
            <a:r>
              <a:rPr lang="ru-RU" spc="-5" dirty="0" smtClean="0">
                <a:latin typeface="Times New Roman"/>
                <a:cs typeface="Times New Roman"/>
              </a:rPr>
              <a:t>Закупочная комиссия приняла решение об отклонении заявки.</a:t>
            </a:r>
          </a:p>
          <a:p>
            <a:pPr marL="12700"/>
            <a:r>
              <a:rPr lang="ru-RU" spc="-5" dirty="0" smtClean="0">
                <a:latin typeface="Times New Roman"/>
                <a:cs typeface="Times New Roman"/>
              </a:rPr>
              <a:t>Заявитель обжаловал действия комиссии Заказчика.</a:t>
            </a:r>
          </a:p>
          <a:p>
            <a:pPr marL="12700"/>
            <a:r>
              <a:rPr lang="ru-RU" spc="-5" dirty="0" smtClean="0">
                <a:latin typeface="Times New Roman"/>
                <a:cs typeface="Times New Roman"/>
              </a:rPr>
              <a:t>Антимонопольный орган усмотрел в действиях Заказчика  нарушение ст. 33 ФЗ-44, так как Заказчиком на слушаниях в </a:t>
            </a:r>
            <a:r>
              <a:rPr lang="ru-RU" spc="-5" dirty="0" err="1" smtClean="0">
                <a:latin typeface="Times New Roman"/>
                <a:cs typeface="Times New Roman"/>
              </a:rPr>
              <a:t>УФАСе</a:t>
            </a:r>
            <a:r>
              <a:rPr lang="ru-RU" spc="-5" dirty="0" smtClean="0">
                <a:latin typeface="Times New Roman"/>
                <a:cs typeface="Times New Roman"/>
              </a:rPr>
              <a:t> не были представлены доказательства установления такого требования</a:t>
            </a:r>
          </a:p>
          <a:p>
            <a:pPr marL="12700"/>
            <a:endParaRPr lang="ru-RU" sz="1600" b="1" spc="-5" dirty="0" smtClean="0">
              <a:latin typeface="Times New Roman"/>
              <a:cs typeface="Times New Roman"/>
            </a:endParaRPr>
          </a:p>
          <a:p>
            <a:pPr marL="12700"/>
            <a:endParaRPr sz="1600" b="1" dirty="0">
              <a:latin typeface="Times New Roman"/>
              <a:cs typeface="Times New Roman"/>
            </a:endParaRPr>
          </a:p>
        </p:txBody>
      </p:sp>
    </p:spTree>
    <p:extLst>
      <p:ext uri="{BB962C8B-B14F-4D97-AF65-F5344CB8AC3E}">
        <p14:creationId xmlns:p14="http://schemas.microsoft.com/office/powerpoint/2010/main" val="2637015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5293757"/>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РЕШЕНИЕ КУРСКОГО УФАСА ОТ 26.03.2018</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ТУЬСКОГО УФАСА ОТ 13.04.2018</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Заказчик в документации на поставку </a:t>
            </a:r>
            <a:r>
              <a:rPr lang="ru-RU" b="1" spc="-5" dirty="0" err="1" smtClean="0">
                <a:solidFill>
                  <a:srgbClr val="C00000"/>
                </a:solidFill>
                <a:latin typeface="Times New Roman"/>
                <a:cs typeface="Times New Roman"/>
              </a:rPr>
              <a:t>ЛИНЕЗОЛИДа</a:t>
            </a:r>
            <a:r>
              <a:rPr lang="ru-RU" b="1" spc="-5" dirty="0" smtClean="0">
                <a:solidFill>
                  <a:srgbClr val="C00000"/>
                </a:solidFill>
                <a:latin typeface="Times New Roman"/>
                <a:cs typeface="Times New Roman"/>
              </a:rPr>
              <a:t> указал 2 дозировки, необходимые к поставке: 600 мг и 400 мг</a:t>
            </a:r>
          </a:p>
          <a:p>
            <a:pPr marL="12700"/>
            <a:r>
              <a:rPr lang="ru-RU" b="1" spc="-5" dirty="0" smtClean="0">
                <a:solidFill>
                  <a:srgbClr val="C00000"/>
                </a:solidFill>
                <a:latin typeface="Times New Roman"/>
                <a:cs typeface="Times New Roman"/>
              </a:rPr>
              <a:t>                  (Препарат выпускается в дозировках: 200 мг, 300 мг, 400 мг, 600 мг)</a:t>
            </a:r>
          </a:p>
          <a:p>
            <a:pPr marL="12700"/>
            <a:endParaRPr lang="ru-RU" b="1" spc="-5" dirty="0">
              <a:solidFill>
                <a:srgbClr val="C00000"/>
              </a:solidFill>
              <a:latin typeface="Times New Roman"/>
              <a:cs typeface="Times New Roman"/>
            </a:endParaRPr>
          </a:p>
          <a:p>
            <a:pPr marL="12700" algn="just"/>
            <a:r>
              <a:rPr lang="ru-RU" b="1" spc="-5" dirty="0" smtClean="0">
                <a:latin typeface="Times New Roman"/>
                <a:cs typeface="Times New Roman"/>
              </a:rPr>
              <a:t>Заявка, в которой было указано 600 мг и 600 мг была отклонена.</a:t>
            </a:r>
          </a:p>
          <a:p>
            <a:pPr marL="12700" algn="just"/>
            <a:r>
              <a:rPr lang="ru-RU" b="1" spc="-5" dirty="0" smtClean="0">
                <a:latin typeface="Times New Roman"/>
                <a:cs typeface="Times New Roman"/>
              </a:rPr>
              <a:t>При рассмотрении жалобы Заказчик пояснил, что дозировка 400 мг предназначена для больных , страдающих туберкулезом с лекарственной устойчивостью для обеспечения необходимой кратности применения .</a:t>
            </a:r>
          </a:p>
          <a:p>
            <a:pPr marL="12700" algn="just"/>
            <a:r>
              <a:rPr lang="ru-RU" b="1" spc="-5" dirty="0">
                <a:latin typeface="Times New Roman"/>
                <a:cs typeface="Times New Roman"/>
              </a:rPr>
              <a:t> </a:t>
            </a:r>
            <a:r>
              <a:rPr lang="ru-RU" b="1" spc="-5" dirty="0" smtClean="0">
                <a:latin typeface="Times New Roman"/>
                <a:cs typeface="Times New Roman"/>
              </a:rPr>
              <a:t>     На основании подп. «а» п.5 ПП 1380 ФАС признал отклонение правомерным</a:t>
            </a:r>
          </a:p>
          <a:p>
            <a:pPr marL="12700" algn="just"/>
            <a:r>
              <a:rPr lang="ru-RU" b="1" spc="-5" dirty="0" smtClean="0">
                <a:latin typeface="Times New Roman"/>
                <a:cs typeface="Times New Roman"/>
              </a:rPr>
              <a:t>Вместе с тем, заказчик не установил в документации возможность поставки препарата в кратной дозировке и двойном количестве и это было признано нарушением</a:t>
            </a:r>
          </a:p>
          <a:p>
            <a:pPr marL="12700" algn="just"/>
            <a:endParaRPr lang="ru-RU" b="1" spc="-5" dirty="0" smtClean="0">
              <a:solidFill>
                <a:srgbClr val="C00000"/>
              </a:solidFill>
              <a:latin typeface="Times New Roman"/>
              <a:cs typeface="Times New Roman"/>
            </a:endParaRPr>
          </a:p>
          <a:p>
            <a:pPr marL="12700" algn="just"/>
            <a:r>
              <a:rPr lang="ru-RU" b="1" spc="-5" dirty="0" smtClean="0">
                <a:solidFill>
                  <a:srgbClr val="0070C0"/>
                </a:solidFill>
                <a:latin typeface="Times New Roman"/>
                <a:cs typeface="Times New Roman"/>
              </a:rPr>
              <a:t>             </a:t>
            </a:r>
          </a:p>
          <a:p>
            <a:pPr marL="12700"/>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1480298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4185761"/>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РЕШЕНИЕ ЛИПЕЦКОГО УФАС РФ  ОТ 13.03.2018 Г № 64С</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18</a:t>
            </a:r>
          </a:p>
          <a:p>
            <a:pPr marL="12700" algn="just"/>
            <a:endParaRPr lang="ru-RU" b="1" spc="-5" dirty="0">
              <a:solidFill>
                <a:srgbClr val="C00000"/>
              </a:solidFill>
              <a:latin typeface="Times New Roman"/>
              <a:cs typeface="Times New Roman"/>
            </a:endParaRPr>
          </a:p>
          <a:p>
            <a:pPr marL="12700" algn="just"/>
            <a:r>
              <a:rPr lang="ru-RU" b="1" spc="-5" dirty="0" smtClean="0">
                <a:solidFill>
                  <a:srgbClr val="C00000"/>
                </a:solidFill>
                <a:latin typeface="Times New Roman"/>
                <a:cs typeface="Times New Roman"/>
              </a:rPr>
              <a:t>        </a:t>
            </a:r>
            <a:r>
              <a:rPr lang="ru-RU" b="1" spc="-5" dirty="0" smtClean="0">
                <a:latin typeface="Times New Roman"/>
                <a:cs typeface="Times New Roman"/>
              </a:rPr>
              <a:t>«ЗАКАЗЧИК ОБЯЗАН УКАЗАТЬ ВСЕ ЭКВИВАЛЕНТНЫЕ</a:t>
            </a:r>
          </a:p>
          <a:p>
            <a:pPr marL="12700" algn="just"/>
            <a:r>
              <a:rPr lang="ru-RU" b="1" spc="-5" dirty="0">
                <a:latin typeface="Times New Roman"/>
                <a:cs typeface="Times New Roman"/>
              </a:rPr>
              <a:t> </a:t>
            </a:r>
            <a:r>
              <a:rPr lang="ru-RU" b="1" spc="-5" dirty="0" smtClean="0">
                <a:latin typeface="Times New Roman"/>
                <a:cs typeface="Times New Roman"/>
              </a:rPr>
              <a:t>        ДОЗИРОВКИ,   КОТОРЫЕ СООТВЕТСТВУЮТ ЕГО ПОТРЕБНОСТЯМ</a:t>
            </a:r>
          </a:p>
          <a:p>
            <a:pPr marL="12700" algn="just"/>
            <a:r>
              <a:rPr lang="ru-RU" b="1" spc="-5" dirty="0">
                <a:latin typeface="Times New Roman"/>
                <a:cs typeface="Times New Roman"/>
              </a:rPr>
              <a:t> </a:t>
            </a:r>
            <a:r>
              <a:rPr lang="ru-RU" b="1" spc="-5" dirty="0" smtClean="0">
                <a:latin typeface="Times New Roman"/>
                <a:cs typeface="Times New Roman"/>
              </a:rPr>
              <a:t>        И КОТОРЫЕ ПОТЕНЦИАЛЬНЫЙ УЧАСТНИК ЗАКУПКИ МОЖЕТ </a:t>
            </a:r>
          </a:p>
          <a:p>
            <a:pPr marL="12700" algn="just"/>
            <a:r>
              <a:rPr lang="ru-RU" b="1" spc="-5" dirty="0">
                <a:latin typeface="Times New Roman"/>
                <a:cs typeface="Times New Roman"/>
              </a:rPr>
              <a:t> </a:t>
            </a:r>
            <a:r>
              <a:rPr lang="ru-RU" b="1" spc="-5" dirty="0" smtClean="0">
                <a:latin typeface="Times New Roman"/>
                <a:cs typeface="Times New Roman"/>
              </a:rPr>
              <a:t>        ПРЕДЛОЖИТЬ К ПОСТАВКЕ»</a:t>
            </a:r>
          </a:p>
          <a:p>
            <a:pPr marL="12700" algn="just"/>
            <a:endParaRPr lang="ru-RU" b="1" spc="-5" dirty="0">
              <a:latin typeface="Times New Roman"/>
              <a:cs typeface="Times New Roman"/>
            </a:endParaRPr>
          </a:p>
          <a:p>
            <a:pPr marL="12700" algn="just"/>
            <a:endParaRPr lang="ru-RU" b="1" spc="-5" dirty="0" smtClean="0">
              <a:latin typeface="Times New Roman"/>
              <a:cs typeface="Times New Roman"/>
            </a:endParaRPr>
          </a:p>
          <a:p>
            <a:pPr marL="12700" algn="just"/>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«ЕСЛИ УЧАСТНИК ЗАКУПКИ В ЗАЯВКЕ ПРЕДЛАГАЕТ К ПОСТАВКЕ</a:t>
            </a:r>
          </a:p>
          <a:p>
            <a:pPr marL="12700" algn="just"/>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ЛЕКАРСТВЕННЫЙ ПРЕПАРАТ, НЕ ПРЕДУСМОТРЕННЫЙ </a:t>
            </a:r>
          </a:p>
          <a:p>
            <a:pPr marL="12700" algn="just"/>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ДОКУМЕНТАЦИЕЙ, ТО ТАКАЯ ЗАЯВКА ПОДЛЕЖИТ ОТКЛОНЕНИЮ»</a:t>
            </a:r>
          </a:p>
          <a:p>
            <a:pPr marL="12700" algn="just"/>
            <a:endParaRPr lang="ru-RU" b="1" spc="-5" dirty="0">
              <a:latin typeface="Times New Roman"/>
              <a:cs typeface="Times New Roman"/>
            </a:endParaRPr>
          </a:p>
          <a:p>
            <a:pPr marL="12700" algn="just"/>
            <a:r>
              <a:rPr lang="ru-RU" b="1" spc="-5" dirty="0" smtClean="0">
                <a:latin typeface="Times New Roman"/>
                <a:cs typeface="Times New Roman"/>
              </a:rPr>
              <a:t>              </a:t>
            </a:r>
            <a:r>
              <a:rPr lang="ru-RU" b="1" spc="-5" dirty="0" smtClean="0">
                <a:solidFill>
                  <a:srgbClr val="C00000"/>
                </a:solidFill>
                <a:latin typeface="Times New Roman"/>
                <a:cs typeface="Times New Roman"/>
              </a:rPr>
              <a:t>РЕШЕНИЕ УФАС РФ ПО РЕСПУБЛИКЕ КОМИ ОТ 06.03.18 № 04-02</a:t>
            </a:r>
            <a:r>
              <a:rPr lang="en-US" b="1" spc="-5" dirty="0" smtClean="0">
                <a:solidFill>
                  <a:srgbClr val="C00000"/>
                </a:solidFill>
                <a:latin typeface="Times New Roman"/>
                <a:cs typeface="Times New Roman"/>
              </a:rPr>
              <a:t>/1741</a:t>
            </a:r>
            <a:r>
              <a:rPr lang="ru-RU" b="1" spc="-5" dirty="0" smtClean="0">
                <a:solidFill>
                  <a:srgbClr val="C00000"/>
                </a:solidFill>
                <a:latin typeface="Times New Roman"/>
                <a:cs typeface="Times New Roman"/>
              </a:rPr>
              <a:t>  </a:t>
            </a:r>
            <a:r>
              <a:rPr lang="ru-RU" b="1" spc="-5" dirty="0" smtClean="0">
                <a:latin typeface="Times New Roman"/>
                <a:cs typeface="Times New Roman"/>
              </a:rPr>
              <a:t>           </a:t>
            </a:r>
          </a:p>
          <a:p>
            <a:pPr marL="12700"/>
            <a:endParaRPr sz="2000" b="1" dirty="0">
              <a:latin typeface="Times New Roman"/>
              <a:cs typeface="Times New Roman"/>
            </a:endParaRPr>
          </a:p>
        </p:txBody>
      </p:sp>
    </p:spTree>
    <p:extLst>
      <p:ext uri="{BB962C8B-B14F-4D97-AF65-F5344CB8AC3E}">
        <p14:creationId xmlns:p14="http://schemas.microsoft.com/office/powerpoint/2010/main" val="1402802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3354765"/>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РЕШЕНИЕ КАЛУЖСКОГО УФАСА ОТ </a:t>
            </a:r>
            <a:r>
              <a:rPr lang="ru-RU" b="1" spc="-5" dirty="0">
                <a:solidFill>
                  <a:srgbClr val="C00000"/>
                </a:solidFill>
                <a:latin typeface="Times New Roman"/>
                <a:cs typeface="Times New Roman"/>
              </a:rPr>
              <a:t>1</a:t>
            </a:r>
            <a:r>
              <a:rPr lang="ru-RU" b="1" spc="-5" dirty="0" smtClean="0">
                <a:solidFill>
                  <a:srgbClr val="C00000"/>
                </a:solidFill>
                <a:latin typeface="Times New Roman"/>
                <a:cs typeface="Times New Roman"/>
              </a:rPr>
              <a:t>6.04.2018</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p>
          <a:p>
            <a:pPr marL="12700"/>
            <a:endParaRPr lang="ru-RU" b="1" spc="-5" dirty="0">
              <a:solidFill>
                <a:srgbClr val="C00000"/>
              </a:solidFill>
              <a:latin typeface="Times New Roman"/>
              <a:cs typeface="Times New Roman"/>
            </a:endParaRPr>
          </a:p>
          <a:p>
            <a:pPr marL="12700" algn="just"/>
            <a:r>
              <a:rPr lang="ru-RU" b="1" spc="-5" dirty="0" smtClean="0">
                <a:solidFill>
                  <a:srgbClr val="C00000"/>
                </a:solidFill>
                <a:latin typeface="Times New Roman"/>
                <a:cs typeface="Times New Roman"/>
              </a:rPr>
              <a:t>               </a:t>
            </a:r>
            <a:r>
              <a:rPr lang="ru-RU" b="1" spc="-5" dirty="0" smtClean="0">
                <a:solidFill>
                  <a:prstClr val="black"/>
                </a:solidFill>
                <a:latin typeface="Times New Roman"/>
                <a:cs typeface="Times New Roman"/>
              </a:rPr>
              <a:t>ТРЕБОВАЛАСЬ ДОЗИРОВКА ЛП 150 мг .</a:t>
            </a:r>
          </a:p>
          <a:p>
            <a:pPr marL="12700" algn="just"/>
            <a:endParaRPr lang="ru-RU" b="1" spc="-5" dirty="0" smtClean="0">
              <a:solidFill>
                <a:prstClr val="black"/>
              </a:solidFill>
              <a:latin typeface="Times New Roman"/>
              <a:cs typeface="Times New Roman"/>
            </a:endParaRPr>
          </a:p>
          <a:p>
            <a:pPr marL="12700" algn="just"/>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УЧАСТНИК ПРЕДЛОЖИЛ </a:t>
            </a:r>
          </a:p>
          <a:p>
            <a:pPr marL="12700" algn="just"/>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100+ 50 мг .</a:t>
            </a:r>
          </a:p>
          <a:p>
            <a:pPr marL="12700" algn="just"/>
            <a:endParaRPr lang="ru-RU" spc="-5" dirty="0" smtClean="0">
              <a:solidFill>
                <a:prstClr val="black"/>
              </a:solidFill>
              <a:latin typeface="Times New Roman"/>
              <a:cs typeface="Times New Roman"/>
            </a:endParaRPr>
          </a:p>
          <a:p>
            <a:pPr marL="12700" algn="just"/>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Заявка была отклонена Заказчиком по несоответствию требования документации</a:t>
            </a:r>
          </a:p>
          <a:p>
            <a:pPr marL="12700" algn="just"/>
            <a:r>
              <a:rPr lang="ru-RU" spc="-5" dirty="0" smtClean="0">
                <a:solidFill>
                  <a:prstClr val="black"/>
                </a:solidFill>
                <a:latin typeface="Times New Roman"/>
                <a:cs typeface="Times New Roman"/>
              </a:rPr>
              <a:t>             </a:t>
            </a:r>
          </a:p>
          <a:p>
            <a:pPr marL="12700"/>
            <a:r>
              <a:rPr lang="ru-RU" sz="2000" b="1" dirty="0" smtClean="0">
                <a:solidFill>
                  <a:srgbClr val="C00000"/>
                </a:solidFill>
                <a:latin typeface="Times New Roman"/>
                <a:cs typeface="Times New Roman"/>
              </a:rPr>
              <a:t>              Решение ФАС:  действия заказчика соответствуют законодательству</a:t>
            </a:r>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3549344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143000"/>
            <a:ext cx="8934450" cy="3508653"/>
          </a:xfrm>
          <a:prstGeom prst="rect">
            <a:avLst/>
          </a:prstGeom>
        </p:spPr>
        <p:txBody>
          <a:bodyPr vert="horz" wrap="square" lIns="0" tIns="0" rIns="0" bIns="0" rtlCol="0">
            <a:spAutoFit/>
          </a:bodyPr>
          <a:lstStyle/>
          <a:p>
            <a:pPr marL="12700"/>
            <a:r>
              <a:rPr lang="ru-RU" sz="2000" b="1" dirty="0">
                <a:solidFill>
                  <a:srgbClr val="C00000"/>
                </a:solidFill>
                <a:latin typeface="Arial"/>
                <a:cs typeface="Arial"/>
              </a:rPr>
              <a:t> </a:t>
            </a:r>
            <a:r>
              <a:rPr lang="ru-RU" sz="2000" b="1" dirty="0" smtClean="0">
                <a:solidFill>
                  <a:srgbClr val="C00000"/>
                </a:solidFill>
                <a:latin typeface="Arial"/>
                <a:cs typeface="Arial"/>
              </a:rPr>
              <a:t>                                  </a:t>
            </a:r>
            <a:r>
              <a:rPr lang="ru-RU" b="1" spc="-5" dirty="0" smtClean="0">
                <a:solidFill>
                  <a:srgbClr val="C00000"/>
                </a:solidFill>
                <a:latin typeface="Times New Roman"/>
                <a:cs typeface="Times New Roman"/>
              </a:rPr>
              <a:t>ОСТАТОЧНЫЙ СРОК ГОДНОСТИ</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92D050"/>
                </a:solidFill>
                <a:latin typeface="Times New Roman"/>
                <a:cs typeface="Times New Roman"/>
              </a:rPr>
              <a:t>ПП 1380 ОБЯЗЫВАЕТ ЗАКАЗЧИКА УСТАНАВЛИВАТЬ ТРЕБОВАНИЕ </a:t>
            </a:r>
          </a:p>
          <a:p>
            <a:pPr marL="12700"/>
            <a:r>
              <a:rPr lang="ru-RU" b="1" spc="-5" dirty="0">
                <a:solidFill>
                  <a:srgbClr val="92D050"/>
                </a:solidFill>
                <a:latin typeface="Times New Roman"/>
                <a:cs typeface="Times New Roman"/>
              </a:rPr>
              <a:t> </a:t>
            </a:r>
            <a:r>
              <a:rPr lang="ru-RU" b="1" spc="-5" dirty="0" smtClean="0">
                <a:solidFill>
                  <a:srgbClr val="92D050"/>
                </a:solidFill>
                <a:latin typeface="Times New Roman"/>
                <a:cs typeface="Times New Roman"/>
              </a:rPr>
              <a:t>  К ОСТАТОЧНОМУ СРОКУ ГОДГОСТИ ЛЕКАРСТВЕННЫХ ПРЕПАРАТОВ</a:t>
            </a:r>
          </a:p>
          <a:p>
            <a:pPr marL="12700"/>
            <a:r>
              <a:rPr lang="ru-RU" b="1" spc="-5" dirty="0">
                <a:solidFill>
                  <a:srgbClr val="92D050"/>
                </a:solidFill>
                <a:latin typeface="Times New Roman"/>
                <a:cs typeface="Times New Roman"/>
              </a:rPr>
              <a:t> </a:t>
            </a:r>
            <a:r>
              <a:rPr lang="ru-RU" b="1" spc="-5" dirty="0" smtClean="0">
                <a:solidFill>
                  <a:srgbClr val="92D050"/>
                </a:solidFill>
                <a:latin typeface="Times New Roman"/>
                <a:cs typeface="Times New Roman"/>
              </a:rPr>
              <a:t>  В ЕДИНИЦАХ ВРЕМЕНИ ( </a:t>
            </a:r>
            <a:r>
              <a:rPr lang="ru-RU" b="1" spc="-5" dirty="0" err="1" smtClean="0">
                <a:solidFill>
                  <a:srgbClr val="92D050"/>
                </a:solidFill>
                <a:latin typeface="Times New Roman"/>
                <a:cs typeface="Times New Roman"/>
              </a:rPr>
              <a:t>напр</a:t>
            </a:r>
            <a:r>
              <a:rPr lang="ru-RU" b="1" spc="-5" dirty="0" smtClean="0">
                <a:solidFill>
                  <a:srgbClr val="92D050"/>
                </a:solidFill>
                <a:latin typeface="Times New Roman"/>
                <a:cs typeface="Times New Roman"/>
              </a:rPr>
              <a:t>, не менее 12 </a:t>
            </a:r>
            <a:r>
              <a:rPr lang="ru-RU" b="1" spc="-5" dirty="0" err="1" smtClean="0">
                <a:solidFill>
                  <a:srgbClr val="92D050"/>
                </a:solidFill>
                <a:latin typeface="Times New Roman"/>
                <a:cs typeface="Times New Roman"/>
              </a:rPr>
              <a:t>мес</a:t>
            </a:r>
            <a:r>
              <a:rPr lang="ru-RU" b="1" spc="-5" dirty="0" smtClean="0">
                <a:solidFill>
                  <a:srgbClr val="92D050"/>
                </a:solidFill>
                <a:latin typeface="Times New Roman"/>
                <a:cs typeface="Times New Roman"/>
              </a:rPr>
              <a:t> на момент поставки).</a:t>
            </a:r>
          </a:p>
          <a:p>
            <a:pPr marL="12700"/>
            <a:r>
              <a:rPr lang="ru-RU" b="1" spc="-5" dirty="0">
                <a:solidFill>
                  <a:srgbClr val="92D050"/>
                </a:solidFill>
                <a:latin typeface="Times New Roman"/>
                <a:cs typeface="Times New Roman"/>
              </a:rPr>
              <a:t> </a:t>
            </a:r>
            <a:r>
              <a:rPr lang="ru-RU" b="1" spc="-5" dirty="0" smtClean="0">
                <a:solidFill>
                  <a:srgbClr val="92D050"/>
                </a:solidFill>
                <a:latin typeface="Times New Roman"/>
                <a:cs typeface="Times New Roman"/>
              </a:rPr>
              <a:t>  УКАЗЫВАТЬ ОСТАТОЧНЫЙ СРОК ГОДНОСТИ В ПРОЦЕНТАХ </a:t>
            </a:r>
          </a:p>
          <a:p>
            <a:pPr marL="12700"/>
            <a:r>
              <a:rPr lang="ru-RU" b="1" spc="-5" dirty="0">
                <a:solidFill>
                  <a:srgbClr val="92D050"/>
                </a:solidFill>
                <a:latin typeface="Times New Roman"/>
                <a:cs typeface="Times New Roman"/>
              </a:rPr>
              <a:t> </a:t>
            </a:r>
            <a:r>
              <a:rPr lang="ru-RU" b="1" spc="-5" dirty="0" smtClean="0">
                <a:solidFill>
                  <a:srgbClr val="92D050"/>
                </a:solidFill>
                <a:latin typeface="Times New Roman"/>
                <a:cs typeface="Times New Roman"/>
              </a:rPr>
              <a:t>   НЕПРАВОМЕРНО</a:t>
            </a:r>
          </a:p>
          <a:p>
            <a:pPr marL="12700"/>
            <a:endParaRPr lang="ru-RU" sz="2000" b="1" spc="-5" dirty="0">
              <a:solidFill>
                <a:srgbClr val="92D050"/>
              </a:solidFill>
              <a:latin typeface="Times New Roman"/>
              <a:cs typeface="Times New Roman"/>
            </a:endParaRPr>
          </a:p>
          <a:p>
            <a:pPr marL="12700"/>
            <a:endParaRPr lang="ru-RU" sz="2000" b="1" spc="-5" dirty="0" smtClean="0">
              <a:solidFill>
                <a:srgbClr val="92D050"/>
              </a:solidFill>
              <a:latin typeface="Times New Roman"/>
              <a:cs typeface="Times New Roman"/>
            </a:endParaRPr>
          </a:p>
          <a:p>
            <a:pPr marL="12700"/>
            <a:r>
              <a:rPr lang="ru-RU" sz="2000" b="1" spc="-5" dirty="0">
                <a:solidFill>
                  <a:srgbClr val="92D050"/>
                </a:solidFill>
                <a:latin typeface="Times New Roman"/>
                <a:cs typeface="Times New Roman"/>
              </a:rPr>
              <a:t> </a:t>
            </a:r>
            <a:r>
              <a:rPr lang="ru-RU" sz="2000" b="1" spc="-5" dirty="0" smtClean="0">
                <a:solidFill>
                  <a:srgbClr val="92D050"/>
                </a:solidFill>
                <a:latin typeface="Times New Roman"/>
                <a:cs typeface="Times New Roman"/>
              </a:rPr>
              <a:t>   </a:t>
            </a:r>
            <a:r>
              <a:rPr lang="ru-RU" sz="2000" b="1" spc="-5" dirty="0" smtClean="0">
                <a:solidFill>
                  <a:srgbClr val="C00000"/>
                </a:solidFill>
                <a:latin typeface="Times New Roman"/>
                <a:cs typeface="Times New Roman"/>
              </a:rPr>
              <a:t>ВАЖНО:  ОСТАТОЧНЫЙ СРОК ГОДНОСТИ  НЕ МОЖЕТ БЫТЬ</a:t>
            </a:r>
          </a:p>
          <a:p>
            <a:pPr marL="12700"/>
            <a:r>
              <a:rPr lang="ru-RU" sz="2000" b="1" spc="-5" dirty="0">
                <a:solidFill>
                  <a:srgbClr val="C00000"/>
                </a:solidFill>
                <a:latin typeface="Times New Roman"/>
                <a:cs typeface="Times New Roman"/>
              </a:rPr>
              <a:t> </a:t>
            </a:r>
            <a:r>
              <a:rPr lang="ru-RU" sz="2000" b="1" spc="-5" dirty="0" smtClean="0">
                <a:solidFill>
                  <a:srgbClr val="C00000"/>
                </a:solidFill>
                <a:latin typeface="Times New Roman"/>
                <a:cs typeface="Times New Roman"/>
              </a:rPr>
              <a:t>                      КОНКРЕТНЫМ ПОКАЗАТЕЛЕМ !!!</a:t>
            </a:r>
            <a:endParaRPr lang="ru-RU" sz="2000" b="1" spc="-5" dirty="0">
              <a:solidFill>
                <a:srgbClr val="C00000"/>
              </a:solidFill>
              <a:latin typeface="Times New Roman"/>
              <a:cs typeface="Times New Roman"/>
            </a:endParaRPr>
          </a:p>
          <a:p>
            <a:pPr marL="12700"/>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294115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5601533"/>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ОСТАТОЧНЫЙ СРОК ГОДНОСТИ</a:t>
            </a:r>
          </a:p>
          <a:p>
            <a:pPr marL="12700"/>
            <a:endParaRPr lang="ru-RU" b="1" spc="-5" dirty="0" smtClean="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70C0"/>
                </a:solidFill>
                <a:latin typeface="Times New Roman"/>
                <a:cs typeface="Times New Roman"/>
              </a:rPr>
              <a:t>ЗАКАЗЧИКУ В ИНСТРУКЦИИ ПО ЗАПОЛНЕНИЮ ЗАЯВКИ  СЛЕДУЕТ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ПРОПИСАТЬ, ЧТО  УЧАСТНИК ЗАКУПКИ  УКАЗЫВАЕТ  ОСТАТОЧНЫЙ</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СРОК ГОДНОСТИ  КОНКРЕТНОЙ ДАТОЙ С ПРЕДЛОГОМ «ДО»</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НАПРИМЕР,  В ДОКУМНТАЦИИ  « НЕ РАНЕЕ 01.05.2019 Г»</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В ЗАЯВКЕ                    « ДО 01.06.2019 Г»</a:t>
            </a:r>
          </a:p>
          <a:p>
            <a:pPr marL="12700"/>
            <a:endParaRPr lang="ru-RU" b="1" spc="-5" dirty="0">
              <a:solidFill>
                <a:srgbClr val="0070C0"/>
              </a:solidFill>
              <a:latin typeface="Times New Roman"/>
              <a:cs typeface="Times New Roman"/>
            </a:endParaRPr>
          </a:p>
          <a:p>
            <a:pPr marL="12700"/>
            <a:endParaRPr lang="ru-RU" b="1" spc="-5" dirty="0" smtClean="0">
              <a:latin typeface="Times New Roman"/>
              <a:cs typeface="Times New Roman"/>
            </a:endParaRPr>
          </a:p>
          <a:p>
            <a:pPr marL="12700"/>
            <a:endParaRPr lang="ru-RU" b="1" spc="-5" dirty="0">
              <a:latin typeface="Times New Roman"/>
              <a:cs typeface="Times New Roman"/>
            </a:endParaRPr>
          </a:p>
          <a:p>
            <a:pPr marL="12700"/>
            <a:r>
              <a:rPr lang="ru-RU" b="1" spc="-5" dirty="0" smtClean="0">
                <a:latin typeface="Times New Roman"/>
                <a:cs typeface="Times New Roman"/>
              </a:rPr>
              <a:t>     НА ПРАКТИКЕ ОТДЕЛЬНЫЕ УЧАСТНИКИ ЗАКУПКИ  УКАЗЫВАЮТ</a:t>
            </a:r>
          </a:p>
          <a:p>
            <a:pPr marL="12700"/>
            <a:r>
              <a:rPr lang="ru-RU" b="1" spc="-5" dirty="0">
                <a:latin typeface="Times New Roman"/>
                <a:cs typeface="Times New Roman"/>
              </a:rPr>
              <a:t> </a:t>
            </a:r>
            <a:r>
              <a:rPr lang="ru-RU" b="1" spc="-5" dirty="0" smtClean="0">
                <a:latin typeface="Times New Roman"/>
                <a:cs typeface="Times New Roman"/>
              </a:rPr>
              <a:t>    В ЗАЯВКЕ КОНКРЕТНОЕ ЗНАЧЕНИЕ , ИГНОРИРУЯ ИНСТРУКЦИЮ</a:t>
            </a:r>
          </a:p>
          <a:p>
            <a:pPr marL="12700"/>
            <a:r>
              <a:rPr lang="ru-RU" b="1" spc="-5" dirty="0">
                <a:latin typeface="Times New Roman"/>
                <a:cs typeface="Times New Roman"/>
              </a:rPr>
              <a:t> </a:t>
            </a:r>
            <a:r>
              <a:rPr lang="ru-RU" b="1" spc="-5" dirty="0" smtClean="0">
                <a:latin typeface="Times New Roman"/>
                <a:cs typeface="Times New Roman"/>
              </a:rPr>
              <a:t>    ПО ЗАПОЛНЕНИЮ ЗАЯВКИ.</a:t>
            </a:r>
          </a:p>
          <a:p>
            <a:pPr marL="12700"/>
            <a:r>
              <a:rPr lang="ru-RU" b="1" spc="-5" dirty="0">
                <a:latin typeface="Times New Roman"/>
                <a:cs typeface="Times New Roman"/>
              </a:rPr>
              <a:t> </a:t>
            </a:r>
            <a:r>
              <a:rPr lang="ru-RU" b="1" spc="-5" dirty="0" smtClean="0">
                <a:latin typeface="Times New Roman"/>
                <a:cs typeface="Times New Roman"/>
              </a:rPr>
              <a:t>                                    ИТОГ: ОТКЛОНЕНИЕ ЗАЯВКИ</a:t>
            </a:r>
          </a:p>
          <a:p>
            <a:pPr marL="12700"/>
            <a:endParaRPr lang="ru-RU" b="1" spc="-5" dirty="0">
              <a:latin typeface="Times New Roman"/>
              <a:cs typeface="Times New Roman"/>
            </a:endParaRPr>
          </a:p>
          <a:p>
            <a:pPr marL="12700"/>
            <a:r>
              <a:rPr lang="ru-RU" b="1" spc="-5" dirty="0" smtClean="0">
                <a:latin typeface="Times New Roman"/>
                <a:cs typeface="Times New Roman"/>
              </a:rPr>
              <a:t>                       </a:t>
            </a:r>
            <a:r>
              <a:rPr lang="ru-RU" b="1" spc="-5" dirty="0" smtClean="0">
                <a:solidFill>
                  <a:srgbClr val="C00000"/>
                </a:solidFill>
                <a:latin typeface="Times New Roman"/>
                <a:cs typeface="Times New Roman"/>
              </a:rPr>
              <a:t>РЕШЕНИЕ ПРИМОРСКОГО УФАСА РФ ОТ 23.03.2018 Г  № 301</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04-2018</a:t>
            </a:r>
          </a:p>
          <a:p>
            <a:pPr marL="12700"/>
            <a:endParaRPr lang="ru-RU" sz="2000" b="1" spc="-5" dirty="0">
              <a:solidFill>
                <a:srgbClr val="C00000"/>
              </a:solidFill>
              <a:latin typeface="Times New Roman"/>
              <a:cs typeface="Times New Roman"/>
            </a:endParaRPr>
          </a:p>
          <a:p>
            <a:pPr marL="12700"/>
            <a:r>
              <a:rPr lang="ru-RU" sz="2000" b="1" spc="-5" dirty="0" smtClean="0">
                <a:solidFill>
                  <a:srgbClr val="C00000"/>
                </a:solidFill>
                <a:latin typeface="Times New Roman"/>
                <a:cs typeface="Times New Roman"/>
              </a:rPr>
              <a:t>    </a:t>
            </a:r>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2380170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3908762"/>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РЕШЕНИЕ АЛТАЙСКОГО УФАСА от 28.02.2018 г</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r>
              <a:rPr lang="en-US" b="1" spc="-5" dirty="0" smtClean="0">
                <a:solidFill>
                  <a:srgbClr val="C00000"/>
                </a:solidFill>
                <a:latin typeface="Times New Roman"/>
                <a:cs typeface="Times New Roman"/>
              </a:rPr>
              <a:t>        </a:t>
            </a:r>
            <a:r>
              <a:rPr lang="ru-RU" b="1" spc="-5" dirty="0" smtClean="0">
                <a:solidFill>
                  <a:srgbClr val="C00000"/>
                </a:solidFill>
                <a:latin typeface="Times New Roman"/>
                <a:cs typeface="Times New Roman"/>
              </a:rPr>
              <a:t>  (дело № 28-К </a:t>
            </a:r>
            <a:r>
              <a:rPr lang="en-US" b="1" spc="-5" dirty="0" smtClean="0">
                <a:solidFill>
                  <a:srgbClr val="C00000"/>
                </a:solidFill>
                <a:latin typeface="Times New Roman"/>
                <a:cs typeface="Times New Roman"/>
              </a:rPr>
              <a:t>/18)</a:t>
            </a:r>
            <a:endParaRPr lang="ru-RU" b="1" spc="-5" dirty="0" smtClean="0">
              <a:solidFill>
                <a:srgbClr val="C00000"/>
              </a:solidFill>
              <a:latin typeface="Times New Roman"/>
              <a:cs typeface="Times New Roman"/>
            </a:endParaRPr>
          </a:p>
          <a:p>
            <a:pPr marL="12700"/>
            <a:endParaRPr lang="en-US" b="1" spc="-5" dirty="0" smtClean="0">
              <a:solidFill>
                <a:srgbClr val="C00000"/>
              </a:solidFill>
              <a:latin typeface="Times New Roman"/>
              <a:cs typeface="Times New Roman"/>
            </a:endParaRPr>
          </a:p>
          <a:p>
            <a:pPr marL="12700"/>
            <a:r>
              <a:rPr lang="en-US" b="1" spc="-5" dirty="0">
                <a:latin typeface="Times New Roman"/>
                <a:cs typeface="Times New Roman"/>
              </a:rPr>
              <a:t> </a:t>
            </a:r>
            <a:r>
              <a:rPr lang="en-US" b="1" spc="-5" dirty="0" smtClean="0">
                <a:latin typeface="Times New Roman"/>
                <a:cs typeface="Times New Roman"/>
              </a:rPr>
              <a:t>     </a:t>
            </a:r>
            <a:r>
              <a:rPr lang="ru-RU" spc="-5" dirty="0" smtClean="0">
                <a:latin typeface="Times New Roman"/>
                <a:cs typeface="Times New Roman"/>
              </a:rPr>
              <a:t>В аукционной документации Заказчик установил, что остаточный срок годности</a:t>
            </a:r>
          </a:p>
          <a:p>
            <a:pPr marL="12700"/>
            <a:r>
              <a:rPr lang="ru-RU" spc="-5" dirty="0">
                <a:latin typeface="Times New Roman"/>
                <a:cs typeface="Times New Roman"/>
              </a:rPr>
              <a:t> </a:t>
            </a:r>
            <a:r>
              <a:rPr lang="ru-RU" spc="-5" dirty="0" smtClean="0">
                <a:latin typeface="Times New Roman"/>
                <a:cs typeface="Times New Roman"/>
              </a:rPr>
              <a:t>     ЛП был не менее 36 </a:t>
            </a:r>
            <a:r>
              <a:rPr lang="ru-RU" spc="-5" dirty="0" err="1" smtClean="0">
                <a:latin typeface="Times New Roman"/>
                <a:cs typeface="Times New Roman"/>
              </a:rPr>
              <a:t>мес</a:t>
            </a:r>
            <a:r>
              <a:rPr lang="ru-RU" spc="-5" dirty="0" smtClean="0">
                <a:latin typeface="Times New Roman"/>
                <a:cs typeface="Times New Roman"/>
              </a:rPr>
              <a:t>, на момент поставки  и отклонил заявку участника, </a:t>
            </a:r>
          </a:p>
          <a:p>
            <a:pPr marL="12700"/>
            <a:r>
              <a:rPr lang="ru-RU" spc="-5" dirty="0">
                <a:latin typeface="Times New Roman"/>
                <a:cs typeface="Times New Roman"/>
              </a:rPr>
              <a:t> </a:t>
            </a:r>
            <a:r>
              <a:rPr lang="ru-RU" spc="-5" dirty="0" smtClean="0">
                <a:latin typeface="Times New Roman"/>
                <a:cs typeface="Times New Roman"/>
              </a:rPr>
              <a:t>     который предложил ЛП с  остаточным сроком годности 24 </a:t>
            </a:r>
            <a:r>
              <a:rPr lang="ru-RU" spc="-5" dirty="0" err="1" smtClean="0">
                <a:latin typeface="Times New Roman"/>
                <a:cs typeface="Times New Roman"/>
              </a:rPr>
              <a:t>мес</a:t>
            </a:r>
            <a:r>
              <a:rPr lang="ru-RU" spc="-5" dirty="0" smtClean="0">
                <a:latin typeface="Times New Roman"/>
                <a:cs typeface="Times New Roman"/>
              </a:rPr>
              <a:t> на момент   </a:t>
            </a:r>
          </a:p>
          <a:p>
            <a:pPr marL="12700"/>
            <a:r>
              <a:rPr lang="ru-RU" spc="-5" dirty="0">
                <a:latin typeface="Times New Roman"/>
                <a:cs typeface="Times New Roman"/>
              </a:rPr>
              <a:t> </a:t>
            </a:r>
            <a:r>
              <a:rPr lang="ru-RU" spc="-5" dirty="0" smtClean="0">
                <a:latin typeface="Times New Roman"/>
                <a:cs typeface="Times New Roman"/>
              </a:rPr>
              <a:t>     поставки</a:t>
            </a:r>
          </a:p>
          <a:p>
            <a:pPr marL="12700"/>
            <a:endParaRPr lang="ru-RU" spc="-5" dirty="0">
              <a:latin typeface="Times New Roman"/>
              <a:cs typeface="Times New Roman"/>
            </a:endParaRPr>
          </a:p>
          <a:p>
            <a:pPr marL="12700"/>
            <a:r>
              <a:rPr lang="ru-RU" spc="-5" dirty="0" smtClean="0">
                <a:latin typeface="Times New Roman"/>
                <a:cs typeface="Times New Roman"/>
              </a:rPr>
              <a:t>       Антимонопольный орган признал действия заказчика как злоупотребление правом на установление остаточного срока годности ЛП</a:t>
            </a:r>
          </a:p>
          <a:p>
            <a:pPr marL="12700"/>
            <a:endParaRPr lang="ru-RU" spc="-5" dirty="0" smtClean="0">
              <a:latin typeface="Times New Roman"/>
              <a:cs typeface="Times New Roman"/>
            </a:endParaRPr>
          </a:p>
          <a:p>
            <a:pPr marL="12700"/>
            <a:endParaRPr lang="ru-RU" b="1" spc="-5" dirty="0" smtClean="0">
              <a:latin typeface="Times New Roman"/>
              <a:cs typeface="Times New Roman"/>
            </a:endParaRPr>
          </a:p>
          <a:p>
            <a:pPr marL="12700"/>
            <a:r>
              <a:rPr lang="ru-RU" sz="2000" b="1" spc="-5" dirty="0" smtClean="0">
                <a:solidFill>
                  <a:srgbClr val="C00000"/>
                </a:solidFill>
                <a:latin typeface="Times New Roman"/>
                <a:cs typeface="Times New Roman"/>
              </a:rPr>
              <a:t>    </a:t>
            </a:r>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2180976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 y="533400"/>
            <a:ext cx="8934450" cy="4462760"/>
          </a:xfrm>
          <a:prstGeom prst="rect">
            <a:avLst/>
          </a:prstGeom>
        </p:spPr>
        <p:txBody>
          <a:bodyPr vert="horz" wrap="square" lIns="0" tIns="0" rIns="0" bIns="0" rtlCol="0">
            <a:spAutoFit/>
          </a:bodyPr>
          <a:lstStyle/>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ДОПОЛНИТЕЛЬНЫЕ ХАРАКТЕРИСТИКИ И ИХ ОБОСНОВАНИЕ:</a:t>
            </a:r>
          </a:p>
          <a:p>
            <a:pPr marL="12700"/>
            <a:endParaRPr lang="ru-RU" b="1" spc="-5" dirty="0">
              <a:solidFill>
                <a:srgbClr val="C00000"/>
              </a:solidFill>
              <a:latin typeface="Times New Roman"/>
              <a:cs typeface="Times New Roman"/>
            </a:endParaRPr>
          </a:p>
          <a:p>
            <a:pPr marL="355600" indent="-342900">
              <a:buFontTx/>
              <a:buAutoNum type="arabicPeriod"/>
            </a:pPr>
            <a:r>
              <a:rPr lang="ru-RU" b="1" spc="-5" dirty="0" smtClean="0">
                <a:solidFill>
                  <a:srgbClr val="C00000"/>
                </a:solidFill>
                <a:latin typeface="Times New Roman"/>
                <a:cs typeface="Times New Roman"/>
              </a:rPr>
              <a:t>ОТСУТСТВИЕ ПОБОЧНЫХ ЭФФЕКТОВ:</a:t>
            </a:r>
          </a:p>
          <a:p>
            <a:pPr marL="355600" indent="-342900">
              <a:buFontTx/>
              <a:buAutoNum type="arabicPeriod"/>
            </a:pPr>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r>
              <a:rPr lang="ru-RU" b="1" spc="-5" dirty="0" smtClean="0">
                <a:solidFill>
                  <a:srgbClr val="002060"/>
                </a:solidFill>
                <a:latin typeface="Times New Roman"/>
                <a:cs typeface="Times New Roman"/>
              </a:rPr>
              <a:t>РЕШЕНИЕ УФАС по ЯНАО от 23.03.2018 г  № 04-01</a:t>
            </a:r>
            <a:r>
              <a:rPr lang="en-US" b="1" spc="-5" dirty="0" smtClean="0">
                <a:solidFill>
                  <a:srgbClr val="002060"/>
                </a:solidFill>
                <a:latin typeface="Times New Roman"/>
                <a:cs typeface="Times New Roman"/>
              </a:rPr>
              <a:t>/</a:t>
            </a:r>
            <a:r>
              <a:rPr lang="ru-RU" b="1" spc="-5" dirty="0" smtClean="0">
                <a:solidFill>
                  <a:srgbClr val="002060"/>
                </a:solidFill>
                <a:latin typeface="Times New Roman"/>
                <a:cs typeface="Times New Roman"/>
              </a:rPr>
              <a:t>106-2018 г</a:t>
            </a:r>
          </a:p>
          <a:p>
            <a:pPr marL="12700"/>
            <a:endParaRPr lang="ru-RU" b="1" spc="-5" dirty="0" smtClean="0">
              <a:solidFill>
                <a:srgbClr val="002060"/>
              </a:solidFill>
              <a:latin typeface="Times New Roman"/>
              <a:cs typeface="Times New Roman"/>
            </a:endParaRPr>
          </a:p>
          <a:p>
            <a:pPr marL="12700" algn="just"/>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r>
              <a:rPr lang="ru-RU" spc="-5" dirty="0" smtClean="0">
                <a:solidFill>
                  <a:prstClr val="black"/>
                </a:solidFill>
                <a:latin typeface="Times New Roman"/>
                <a:cs typeface="Times New Roman"/>
              </a:rPr>
              <a:t>При закупке ЛП  заказчик установил требование об отсутствии  побочных эффектов</a:t>
            </a:r>
          </a:p>
          <a:p>
            <a:pPr marL="12700" algn="just"/>
            <a:r>
              <a:rPr lang="ru-RU" spc="-5" dirty="0" smtClean="0">
                <a:solidFill>
                  <a:prstClr val="black"/>
                </a:solidFill>
                <a:latin typeface="Times New Roman"/>
                <a:cs typeface="Times New Roman"/>
              </a:rPr>
              <a:t> в соответствие с Инструкцией по его применению, а Участник закупки </a:t>
            </a:r>
          </a:p>
          <a:p>
            <a:pPr marL="12700" algn="just"/>
            <a:r>
              <a:rPr lang="ru-RU" spc="-5" dirty="0">
                <a:solidFill>
                  <a:prstClr val="black"/>
                </a:solidFill>
                <a:latin typeface="Times New Roman"/>
                <a:cs typeface="Times New Roman"/>
              </a:rPr>
              <a:t>п</a:t>
            </a:r>
            <a:r>
              <a:rPr lang="ru-RU" spc="-5" dirty="0" smtClean="0">
                <a:solidFill>
                  <a:prstClr val="black"/>
                </a:solidFill>
                <a:latin typeface="Times New Roman"/>
                <a:cs typeface="Times New Roman"/>
              </a:rPr>
              <a:t>редложил ЛП, в инструкции которого имелись побочные эффекты, прописанные </a:t>
            </a:r>
          </a:p>
          <a:p>
            <a:pPr marL="12700" algn="just"/>
            <a:r>
              <a:rPr lang="ru-RU" spc="-5" dirty="0" smtClean="0">
                <a:solidFill>
                  <a:prstClr val="black"/>
                </a:solidFill>
                <a:latin typeface="Times New Roman"/>
                <a:cs typeface="Times New Roman"/>
              </a:rPr>
              <a:t>Заказчиком в документации.</a:t>
            </a:r>
          </a:p>
          <a:p>
            <a:pPr marL="12700" algn="just"/>
            <a:endParaRPr lang="ru-RU" spc="-5" dirty="0" smtClean="0">
              <a:solidFill>
                <a:prstClr val="black"/>
              </a:solidFill>
              <a:latin typeface="Times New Roman"/>
              <a:cs typeface="Times New Roman"/>
            </a:endParaRPr>
          </a:p>
          <a:p>
            <a:pPr marL="12700" algn="just"/>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УФАС признал отклонение такой заявки заказчиком </a:t>
            </a:r>
            <a:r>
              <a:rPr lang="ru-RU" b="1" spc="-5" dirty="0" smtClean="0">
                <a:solidFill>
                  <a:srgbClr val="C00000"/>
                </a:solidFill>
                <a:latin typeface="Times New Roman"/>
                <a:cs typeface="Times New Roman"/>
              </a:rPr>
              <a:t>правомерным</a:t>
            </a:r>
          </a:p>
          <a:p>
            <a:pPr marL="12700" algn="just"/>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a:t>
            </a:r>
          </a:p>
          <a:p>
            <a:pPr marL="12700"/>
            <a:endParaRPr lang="ru-RU" b="1" spc="-5" dirty="0" smtClean="0">
              <a:solidFill>
                <a:srgbClr val="C00000"/>
              </a:solidFill>
              <a:latin typeface="Times New Roman"/>
              <a:cs typeface="Times New Roman"/>
            </a:endParaRPr>
          </a:p>
          <a:p>
            <a:pPr marL="12700"/>
            <a:r>
              <a:rPr lang="ru-RU" sz="2000" b="1" spc="-5" dirty="0" smtClean="0">
                <a:solidFill>
                  <a:srgbClr val="C00000"/>
                </a:solidFill>
                <a:latin typeface="Times New Roman"/>
                <a:cs typeface="Times New Roman"/>
              </a:rPr>
              <a:t>    </a:t>
            </a:r>
            <a:endParaRPr sz="2000" b="1" dirty="0">
              <a:solidFill>
                <a:srgbClr val="C00000"/>
              </a:solidFill>
              <a:latin typeface="Times New Roman"/>
              <a:cs typeface="Times New Roman"/>
            </a:endParaRPr>
          </a:p>
        </p:txBody>
      </p:sp>
    </p:spTree>
    <p:extLst>
      <p:ext uri="{BB962C8B-B14F-4D97-AF65-F5344CB8AC3E}">
        <p14:creationId xmlns:p14="http://schemas.microsoft.com/office/powerpoint/2010/main" val="1423117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9010650" cy="575542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2 ТРЕБОВАНИЯ К НАЛИЧИЮ ( ОТСУТСТВИЮ) ВСПОМОГАТЕЛЬНЫХ</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ВЕЩЕСТВ</a:t>
            </a:r>
          </a:p>
          <a:p>
            <a:pPr marL="12700"/>
            <a:endParaRPr lang="ru-RU" b="1" spc="-5" dirty="0" smtClean="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2060"/>
                </a:solidFill>
                <a:latin typeface="Times New Roman"/>
                <a:cs typeface="Times New Roman"/>
              </a:rPr>
              <a:t>В соответствии с подп. «г» пункта 5 Постановления  при описании объекта закупки</a:t>
            </a:r>
          </a:p>
          <a:p>
            <a:pPr marL="12700"/>
            <a:r>
              <a:rPr lang="ru-RU" b="1" spc="-5" dirty="0" smtClean="0">
                <a:solidFill>
                  <a:srgbClr val="002060"/>
                </a:solidFill>
                <a:latin typeface="Times New Roman"/>
                <a:cs typeface="Times New Roman"/>
              </a:rPr>
              <a:t>не допускается  указывать требования о наличии  или отсутствии вспомогательных</a:t>
            </a:r>
          </a:p>
          <a:p>
            <a:pPr marL="12700"/>
            <a:r>
              <a:rPr lang="ru-RU" b="1" spc="-5" dirty="0" smtClean="0">
                <a:solidFill>
                  <a:srgbClr val="002060"/>
                </a:solidFill>
                <a:latin typeface="Times New Roman"/>
                <a:cs typeface="Times New Roman"/>
              </a:rPr>
              <a:t>веществ, так как состав ЛП как правило уникален, что может ограничить конкуренцию</a:t>
            </a:r>
          </a:p>
          <a:p>
            <a:pPr marL="12700"/>
            <a:endParaRPr lang="ru-RU" b="1" spc="-5" dirty="0" smtClean="0">
              <a:solidFill>
                <a:srgbClr val="002060"/>
              </a:solidFill>
              <a:latin typeface="Times New Roman"/>
              <a:cs typeface="Times New Roman"/>
            </a:endParaRPr>
          </a:p>
          <a:p>
            <a:pPr marL="12700"/>
            <a:r>
              <a:rPr lang="ru-RU" b="1" spc="-5" dirty="0" smtClean="0">
                <a:solidFill>
                  <a:srgbClr val="002060"/>
                </a:solidFill>
                <a:latin typeface="Times New Roman"/>
                <a:cs typeface="Times New Roman"/>
              </a:rPr>
              <a:t>В этом и состояла ранее озвученная позиция ФАС и ее территориальных управлений</a:t>
            </a:r>
          </a:p>
          <a:p>
            <a:pPr marL="12700"/>
            <a:endParaRPr lang="ru-RU" sz="2000" b="1" dirty="0" smtClean="0">
              <a:solidFill>
                <a:srgbClr val="002060"/>
              </a:solidFill>
              <a:latin typeface="Times New Roman"/>
              <a:cs typeface="Times New Roman"/>
            </a:endParaRPr>
          </a:p>
          <a:p>
            <a:pPr marL="12700"/>
            <a:r>
              <a:rPr lang="ru-RU" sz="2000" b="1" dirty="0">
                <a:solidFill>
                  <a:srgbClr val="002060"/>
                </a:solidFill>
                <a:latin typeface="Times New Roman"/>
                <a:cs typeface="Times New Roman"/>
              </a:rPr>
              <a:t> </a:t>
            </a:r>
            <a:r>
              <a:rPr lang="ru-RU" sz="2000" b="1" dirty="0" smtClean="0">
                <a:solidFill>
                  <a:srgbClr val="002060"/>
                </a:solidFill>
                <a:latin typeface="Times New Roman"/>
                <a:cs typeface="Times New Roman"/>
              </a:rPr>
              <a:t>                                              </a:t>
            </a:r>
            <a:r>
              <a:rPr lang="ru-RU" sz="2000" b="1" dirty="0" smtClean="0">
                <a:solidFill>
                  <a:srgbClr val="C00000"/>
                </a:solidFill>
                <a:latin typeface="Times New Roman"/>
                <a:cs typeface="Times New Roman"/>
              </a:rPr>
              <a:t>ОДНАКО!!!</a:t>
            </a:r>
          </a:p>
          <a:p>
            <a:pPr marL="12700"/>
            <a:r>
              <a:rPr lang="ru-RU" sz="2000" b="1" dirty="0" smtClean="0">
                <a:solidFill>
                  <a:srgbClr val="002060"/>
                </a:solidFill>
                <a:latin typeface="Times New Roman"/>
                <a:cs typeface="Times New Roman"/>
              </a:rPr>
              <a:t>Пункт 6 Постановления  указывает на правомерность  требований к наличию ( отсутствию) вспомогательных веществ , </a:t>
            </a:r>
            <a:r>
              <a:rPr lang="ru-RU" sz="2000" b="1" dirty="0" smtClean="0">
                <a:solidFill>
                  <a:srgbClr val="00B050"/>
                </a:solidFill>
                <a:latin typeface="Times New Roman"/>
                <a:cs typeface="Times New Roman"/>
              </a:rPr>
              <a:t>если не имеется иной возможности описать ЛП</a:t>
            </a:r>
            <a:r>
              <a:rPr lang="en-US" sz="2000" b="1" dirty="0" smtClean="0">
                <a:solidFill>
                  <a:srgbClr val="00B050"/>
                </a:solidFill>
                <a:latin typeface="Times New Roman"/>
                <a:cs typeface="Times New Roman"/>
              </a:rPr>
              <a:t>  </a:t>
            </a:r>
            <a:r>
              <a:rPr lang="ru-RU" sz="2000" b="1" dirty="0" smtClean="0">
                <a:solidFill>
                  <a:srgbClr val="00B050"/>
                </a:solidFill>
                <a:latin typeface="Times New Roman"/>
                <a:cs typeface="Times New Roman"/>
              </a:rPr>
              <a:t>и должной аргументации к составу вспомогательных веществ</a:t>
            </a:r>
          </a:p>
          <a:p>
            <a:pPr marL="12700"/>
            <a:endParaRPr lang="ru-RU" sz="2000" b="1" dirty="0">
              <a:solidFill>
                <a:srgbClr val="00B050"/>
              </a:solidFill>
              <a:latin typeface="Times New Roman"/>
              <a:cs typeface="Times New Roman"/>
            </a:endParaRPr>
          </a:p>
        </p:txBody>
      </p:sp>
    </p:spTree>
    <p:extLst>
      <p:ext uri="{BB962C8B-B14F-4D97-AF65-F5344CB8AC3E}">
        <p14:creationId xmlns:p14="http://schemas.microsoft.com/office/powerpoint/2010/main" val="285265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2286000"/>
            <a:ext cx="8077301" cy="621506"/>
          </a:xfrm>
        </p:spPr>
        <p:txBody>
          <a:bodyPr/>
          <a:lstStyle/>
          <a:p>
            <a:pPr marL="342900" indent="-342900">
              <a:buAutoNum type="arabicPeriod"/>
            </a:pPr>
            <a:r>
              <a:rPr lang="ru-RU" sz="1600" b="1" dirty="0" smtClean="0"/>
              <a:t>НАИМЕНОВАНИЕ ЛЕКАРСТВЕННОГО ПРЕПАРАТА</a:t>
            </a:r>
          </a:p>
          <a:p>
            <a:pPr marL="342900" indent="-342900">
              <a:buAutoNum type="arabicPeriod"/>
            </a:pPr>
            <a:r>
              <a:rPr lang="ru-RU" sz="1600" b="1" dirty="0" smtClean="0"/>
              <a:t>ЕДИНИЦЫ ИЗМЕРЕНИЯ, КОЛИЧЕСТВО ПРЕПАРАТА</a:t>
            </a:r>
          </a:p>
          <a:p>
            <a:pPr marL="342900" indent="-342900">
              <a:buAutoNum type="arabicPeriod"/>
            </a:pPr>
            <a:r>
              <a:rPr lang="ru-RU" sz="1600" b="1" dirty="0" smtClean="0"/>
              <a:t>ОПИСАНИЕ ПРЕПАРАТА</a:t>
            </a:r>
          </a:p>
          <a:p>
            <a:pPr marL="342900" indent="-342900">
              <a:buAutoNum type="arabicPeriod"/>
            </a:pPr>
            <a:endParaRPr lang="ru-RU" sz="1600" dirty="0" smtClean="0"/>
          </a:p>
          <a:p>
            <a:pPr marL="342900" indent="-342900">
              <a:buAutoNum type="arabicPeriod"/>
            </a:pPr>
            <a:endParaRPr lang="ru-RU" sz="1600" dirty="0"/>
          </a:p>
        </p:txBody>
      </p:sp>
    </p:spTree>
    <p:extLst>
      <p:ext uri="{BB962C8B-B14F-4D97-AF65-F5344CB8AC3E}">
        <p14:creationId xmlns:p14="http://schemas.microsoft.com/office/powerpoint/2010/main" val="1504329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9010650" cy="5570756"/>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r>
              <a:rPr lang="ru-RU" sz="2000" b="1" dirty="0" smtClean="0">
                <a:solidFill>
                  <a:srgbClr val="C00000"/>
                </a:solidFill>
                <a:latin typeface="Arial"/>
                <a:cs typeface="Arial"/>
              </a:rPr>
              <a:t>Решение Ярославского УФАС РФ</a:t>
            </a:r>
          </a:p>
          <a:p>
            <a:pPr marL="3328670"/>
            <a:r>
              <a:rPr lang="ru-RU" sz="2000" b="1" dirty="0" smtClean="0">
                <a:solidFill>
                  <a:srgbClr val="C00000"/>
                </a:solidFill>
                <a:latin typeface="Arial"/>
                <a:cs typeface="Arial"/>
              </a:rPr>
              <a:t>От 20.02.2017 г дело № 05-02</a:t>
            </a:r>
            <a:r>
              <a:rPr lang="en-US" sz="2000" b="1" dirty="0" smtClean="0">
                <a:solidFill>
                  <a:srgbClr val="C00000"/>
                </a:solidFill>
                <a:latin typeface="Arial"/>
                <a:cs typeface="Arial"/>
              </a:rPr>
              <a:t>/29</a:t>
            </a:r>
            <a:r>
              <a:rPr lang="ru-RU" sz="2000" b="1" dirty="0" smtClean="0">
                <a:solidFill>
                  <a:srgbClr val="C00000"/>
                </a:solidFill>
                <a:latin typeface="Arial"/>
                <a:cs typeface="Arial"/>
              </a:rPr>
              <a:t>ж</a:t>
            </a:r>
            <a:r>
              <a:rPr lang="en-US" sz="2000" b="1" dirty="0" smtClean="0">
                <a:solidFill>
                  <a:srgbClr val="C00000"/>
                </a:solidFill>
                <a:latin typeface="Arial"/>
                <a:cs typeface="Arial"/>
              </a:rPr>
              <a:t>17</a:t>
            </a:r>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spc="-5" dirty="0" smtClean="0">
                <a:latin typeface="Times New Roman"/>
                <a:cs typeface="Times New Roman"/>
              </a:rPr>
              <a:t>      Заказчик указал в ТЗ , что приобретаемый лекарственный препарат не должен </a:t>
            </a:r>
          </a:p>
          <a:p>
            <a:pPr marL="12700"/>
            <a:r>
              <a:rPr lang="ru-RU" spc="-5" dirty="0">
                <a:latin typeface="Times New Roman"/>
                <a:cs typeface="Times New Roman"/>
              </a:rPr>
              <a:t> </a:t>
            </a:r>
            <a:r>
              <a:rPr lang="ru-RU" spc="-5" dirty="0" smtClean="0">
                <a:latin typeface="Times New Roman"/>
                <a:cs typeface="Times New Roman"/>
              </a:rPr>
              <a:t>  содержать вспомогательный компонент  натрия гидроксид и соединения с лимонной  </a:t>
            </a:r>
          </a:p>
          <a:p>
            <a:pPr marL="12700"/>
            <a:r>
              <a:rPr lang="ru-RU" spc="-5" dirty="0">
                <a:latin typeface="Times New Roman"/>
                <a:cs typeface="Times New Roman"/>
              </a:rPr>
              <a:t> </a:t>
            </a:r>
            <a:r>
              <a:rPr lang="ru-RU" spc="-5" dirty="0" smtClean="0">
                <a:latin typeface="Times New Roman"/>
                <a:cs typeface="Times New Roman"/>
              </a:rPr>
              <a:t>    кислотой.</a:t>
            </a:r>
          </a:p>
          <a:p>
            <a:pPr marL="12700"/>
            <a:r>
              <a:rPr lang="ru-RU" spc="-5" dirty="0" smtClean="0">
                <a:latin typeface="Times New Roman"/>
                <a:cs typeface="Times New Roman"/>
              </a:rPr>
              <a:t>Заказчик  пояснил, что данное требование является существенным  для оказания неотложной помощи детям с острой дыхательной недостаточностью, так как Заказ-</a:t>
            </a:r>
          </a:p>
          <a:p>
            <a:pPr marL="12700"/>
            <a:r>
              <a:rPr lang="ru-RU" spc="-5" dirty="0" err="1">
                <a:latin typeface="Times New Roman"/>
                <a:cs typeface="Times New Roman"/>
              </a:rPr>
              <a:t>ч</a:t>
            </a:r>
            <a:r>
              <a:rPr lang="ru-RU" spc="-5" dirty="0" err="1" smtClean="0">
                <a:latin typeface="Times New Roman"/>
                <a:cs typeface="Times New Roman"/>
              </a:rPr>
              <a:t>иком</a:t>
            </a:r>
            <a:r>
              <a:rPr lang="ru-RU" spc="-5" dirty="0" smtClean="0">
                <a:latin typeface="Times New Roman"/>
                <a:cs typeface="Times New Roman"/>
              </a:rPr>
              <a:t> была зарегистрирована   нежелательная побочная реакция , связанная с содержанием указанных выше компонентов.</a:t>
            </a:r>
          </a:p>
          <a:p>
            <a:pPr marL="12700"/>
            <a:endParaRPr lang="ru-RU" spc="-5" dirty="0">
              <a:latin typeface="Times New Roman"/>
              <a:cs typeface="Times New Roman"/>
            </a:endParaRPr>
          </a:p>
          <a:p>
            <a:pPr marL="12700"/>
            <a:r>
              <a:rPr lang="ru-RU" b="1" spc="-5" dirty="0" smtClean="0">
                <a:solidFill>
                  <a:srgbClr val="0070C0"/>
                </a:solidFill>
                <a:latin typeface="Times New Roman"/>
                <a:cs typeface="Times New Roman"/>
              </a:rPr>
              <a:t>Заказчик при аргументации  сослался на п.3ч.1 ст.27.1 ФЗ- 61 «Об обращении ЛП», в котором сказано, что различия состава вспомогательных веществ не должны приводить  к риску возникновения  серьезных нежелательных реакций у отдельных групп пациентов</a:t>
            </a:r>
          </a:p>
          <a:p>
            <a:pPr marL="12700"/>
            <a:endParaRPr lang="ru-RU" b="1" spc="-5" dirty="0" smtClean="0">
              <a:solidFill>
                <a:srgbClr val="0070C0"/>
              </a:solidFill>
              <a:latin typeface="Times New Roman"/>
              <a:cs typeface="Times New Roman"/>
            </a:endParaRPr>
          </a:p>
          <a:p>
            <a:pPr marL="12700"/>
            <a:r>
              <a:rPr lang="ru-RU" spc="-5" dirty="0" smtClean="0">
                <a:latin typeface="Times New Roman"/>
                <a:cs typeface="Times New Roman"/>
              </a:rPr>
              <a:t>Антимонопольный орган согласился с доводами Заказчика и признал жалобу Заявителя </a:t>
            </a:r>
            <a:r>
              <a:rPr lang="ru-RU" b="1" spc="-5" dirty="0" smtClean="0">
                <a:solidFill>
                  <a:srgbClr val="C00000"/>
                </a:solidFill>
                <a:latin typeface="Times New Roman"/>
                <a:cs typeface="Times New Roman"/>
              </a:rPr>
              <a:t>необоснованной      </a:t>
            </a:r>
            <a:r>
              <a:rPr lang="ru-RU" spc="-5" dirty="0" smtClean="0">
                <a:latin typeface="Times New Roman"/>
                <a:cs typeface="Times New Roman"/>
              </a:rPr>
              <a:t>     </a:t>
            </a:r>
            <a:endParaRPr sz="2000" dirty="0">
              <a:latin typeface="Times New Roman"/>
              <a:cs typeface="Times New Roman"/>
            </a:endParaRPr>
          </a:p>
        </p:txBody>
      </p:sp>
    </p:spTree>
    <p:extLst>
      <p:ext uri="{BB962C8B-B14F-4D97-AF65-F5344CB8AC3E}">
        <p14:creationId xmlns:p14="http://schemas.microsoft.com/office/powerpoint/2010/main" val="3291413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9010650" cy="501675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ФОРМА ВЫПУСКА</a:t>
            </a:r>
          </a:p>
          <a:p>
            <a:pPr marL="12700"/>
            <a:endParaRPr lang="ru-RU" b="1" spc="-5" dirty="0" smtClean="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2060"/>
                </a:solidFill>
                <a:latin typeface="Times New Roman"/>
                <a:cs typeface="Times New Roman"/>
              </a:rPr>
              <a:t>Позиция ФАС РФ в отношении формы выпуска ЛП всегда была последовательной.</a:t>
            </a:r>
          </a:p>
          <a:p>
            <a:pPr marL="12700"/>
            <a:r>
              <a:rPr lang="ru-RU" sz="2000" b="1" spc="-5" dirty="0" smtClean="0">
                <a:solidFill>
                  <a:srgbClr val="002060"/>
                </a:solidFill>
                <a:latin typeface="Times New Roman"/>
                <a:cs typeface="Times New Roman"/>
              </a:rPr>
              <a:t>А именно: требования заказчика к форме выпуска  ЛП не обусловлено потребностями заказчика, так как  </a:t>
            </a:r>
            <a:r>
              <a:rPr lang="ru-RU" sz="2000" b="1" spc="-5" dirty="0" smtClean="0">
                <a:solidFill>
                  <a:srgbClr val="C00000"/>
                </a:solidFill>
                <a:latin typeface="Times New Roman"/>
                <a:cs typeface="Times New Roman"/>
              </a:rPr>
              <a:t>форма выпуска не определяет  терапевтическую эффективность ЛП</a:t>
            </a:r>
          </a:p>
          <a:p>
            <a:pPr marL="12700"/>
            <a:r>
              <a:rPr lang="ru-RU" sz="2000" b="1" spc="-5" dirty="0">
                <a:solidFill>
                  <a:srgbClr val="C00000"/>
                </a:solidFill>
                <a:latin typeface="Times New Roman"/>
                <a:cs typeface="Times New Roman"/>
              </a:rPr>
              <a:t> </a:t>
            </a:r>
            <a:r>
              <a:rPr lang="ru-RU" sz="2000" b="1" spc="-5" dirty="0" smtClean="0">
                <a:solidFill>
                  <a:srgbClr val="C00000"/>
                </a:solidFill>
                <a:latin typeface="Times New Roman"/>
                <a:cs typeface="Times New Roman"/>
              </a:rPr>
              <a:t>              </a:t>
            </a:r>
            <a:r>
              <a:rPr lang="ru-RU" sz="2000" b="1" spc="-5" dirty="0" smtClean="0">
                <a:solidFill>
                  <a:srgbClr val="00B050"/>
                </a:solidFill>
                <a:latin typeface="Times New Roman"/>
                <a:cs typeface="Times New Roman"/>
              </a:rPr>
              <a:t>( Письмо ФАС РФ от 09.04.2014 года  № АК</a:t>
            </a:r>
            <a:r>
              <a:rPr lang="en-US" sz="2000" b="1" spc="-5" dirty="0" smtClean="0">
                <a:solidFill>
                  <a:srgbClr val="00B050"/>
                </a:solidFill>
                <a:latin typeface="Times New Roman"/>
                <a:cs typeface="Times New Roman"/>
              </a:rPr>
              <a:t>/</a:t>
            </a:r>
            <a:r>
              <a:rPr lang="ru-RU" sz="2000" b="1" spc="-5" dirty="0" smtClean="0">
                <a:solidFill>
                  <a:srgbClr val="00B050"/>
                </a:solidFill>
                <a:latin typeface="Times New Roman"/>
                <a:cs typeface="Times New Roman"/>
              </a:rPr>
              <a:t>13610</a:t>
            </a:r>
            <a:r>
              <a:rPr lang="en-US" sz="2000" b="1" spc="-5" dirty="0" smtClean="0">
                <a:solidFill>
                  <a:srgbClr val="00B050"/>
                </a:solidFill>
                <a:latin typeface="Times New Roman"/>
                <a:cs typeface="Times New Roman"/>
              </a:rPr>
              <a:t>/</a:t>
            </a:r>
            <a:r>
              <a:rPr lang="ru-RU" sz="2000" b="1" spc="-5" dirty="0" smtClean="0">
                <a:solidFill>
                  <a:srgbClr val="00B050"/>
                </a:solidFill>
                <a:latin typeface="Times New Roman"/>
                <a:cs typeface="Times New Roman"/>
              </a:rPr>
              <a:t>14 )</a:t>
            </a:r>
          </a:p>
          <a:p>
            <a:pPr marL="12700"/>
            <a:endParaRPr lang="ru-RU" sz="2000" b="1" spc="-5" dirty="0" smtClean="0">
              <a:solidFill>
                <a:srgbClr val="00B050"/>
              </a:solidFill>
              <a:latin typeface="Times New Roman"/>
              <a:cs typeface="Times New Roman"/>
            </a:endParaRPr>
          </a:p>
          <a:p>
            <a:pPr marL="12700"/>
            <a:endParaRPr lang="ru-RU" sz="2000" b="1" spc="-5" dirty="0">
              <a:solidFill>
                <a:srgbClr val="00B050"/>
              </a:solidFill>
              <a:latin typeface="Times New Roman"/>
              <a:cs typeface="Times New Roman"/>
            </a:endParaRPr>
          </a:p>
          <a:p>
            <a:pPr marL="12700"/>
            <a:r>
              <a:rPr lang="ru-RU" sz="2000" b="1" spc="-5" dirty="0" smtClean="0">
                <a:latin typeface="Times New Roman"/>
                <a:cs typeface="Times New Roman"/>
              </a:rPr>
              <a:t>Постановление № 1380 придало позиции ФАС РФ обязательный характер</a:t>
            </a:r>
          </a:p>
          <a:p>
            <a:pPr marL="12700"/>
            <a:endParaRPr lang="ru-RU" sz="2000" b="1" spc="-5" dirty="0">
              <a:solidFill>
                <a:srgbClr val="00B050"/>
              </a:solidFill>
              <a:latin typeface="Times New Roman"/>
              <a:cs typeface="Times New Roman"/>
            </a:endParaRPr>
          </a:p>
          <a:p>
            <a:pPr marL="12700"/>
            <a:endParaRPr lang="ru-RU" sz="2000" b="1" spc="-5" dirty="0" smtClean="0">
              <a:solidFill>
                <a:srgbClr val="00B050"/>
              </a:solidFill>
              <a:latin typeface="Times New Roman"/>
              <a:cs typeface="Times New Roman"/>
            </a:endParaRPr>
          </a:p>
          <a:p>
            <a:pPr marL="12700"/>
            <a:r>
              <a:rPr lang="ru-RU" sz="2000" b="1" spc="-5" dirty="0" smtClean="0">
                <a:solidFill>
                  <a:srgbClr val="00B050"/>
                </a:solidFill>
                <a:latin typeface="Times New Roman"/>
                <a:cs typeface="Times New Roman"/>
              </a:rPr>
              <a:t>:</a:t>
            </a:r>
            <a:endParaRPr sz="2000" b="1" dirty="0">
              <a:solidFill>
                <a:srgbClr val="00B050"/>
              </a:solidFill>
              <a:latin typeface="Times New Roman"/>
              <a:cs typeface="Times New Roman"/>
            </a:endParaRPr>
          </a:p>
        </p:txBody>
      </p:sp>
    </p:spTree>
    <p:extLst>
      <p:ext uri="{BB962C8B-B14F-4D97-AF65-F5344CB8AC3E}">
        <p14:creationId xmlns:p14="http://schemas.microsoft.com/office/powerpoint/2010/main" val="315615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2554545"/>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ФОРМА ВЫПУСКА</a:t>
            </a:r>
          </a:p>
          <a:p>
            <a:pPr marL="12700"/>
            <a:endParaRPr lang="ru-RU" b="1" spc="-5" dirty="0">
              <a:solidFill>
                <a:srgbClr val="C00000"/>
              </a:solidFill>
              <a:latin typeface="Times New Roman"/>
              <a:cs typeface="Times New Roman"/>
            </a:endParaRPr>
          </a:p>
          <a:p>
            <a:pPr marL="12700"/>
            <a:r>
              <a:rPr lang="ru-RU" b="1" spc="-5" dirty="0" smtClean="0">
                <a:solidFill>
                  <a:prstClr val="black"/>
                </a:solidFill>
                <a:latin typeface="Times New Roman"/>
                <a:cs typeface="Times New Roman"/>
              </a:rPr>
              <a:t>       СОГЛАСНО ПОДП. «В» «Е» П.5  ПП РФ 1380 ЗАПРЕЩАЕТСЯ УКАЗЫВАТЬ</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БЕЗ ДОЛЖНОГО ОБОСНОВАНИЯ ОБЪЕМ НАПОЛНЕНИЯ ПЕРВИЧНОЙ</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УПАКОВКИ  ЛП , ЗА ИСКЛЮЧЕНИЕМ РАСТВОРОВ  ДЛЯ ИНФУЗИЙ, А </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ТАКЖЕ КОНКРЕТНУЮ ФОРМУ  ВЫПУСКА ( ПЕРВИЧНАЯ УПАКОВКА)</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ЛП (  НАПРИМЕР, АМПУЛА, ФЛАКОН, БЛИСТЕР И ТД)</a:t>
            </a:r>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2471516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457200"/>
            <a:ext cx="10591800" cy="5693866"/>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r>
              <a:rPr lang="ru-RU" sz="2000" b="1" dirty="0" smtClean="0">
                <a:solidFill>
                  <a:srgbClr val="C00000"/>
                </a:solidFill>
                <a:latin typeface="Arial"/>
                <a:cs typeface="Arial"/>
              </a:rPr>
              <a:t>РЕШЕНИЕ КУРСКОГО УФАСА РФ </a:t>
            </a:r>
          </a:p>
          <a:p>
            <a:pPr marL="3328670"/>
            <a:r>
              <a:rPr lang="ru-RU" sz="2000" b="1" dirty="0" smtClean="0">
                <a:solidFill>
                  <a:srgbClr val="C00000"/>
                </a:solidFill>
                <a:latin typeface="Arial"/>
                <a:cs typeface="Arial"/>
              </a:rPr>
              <a:t>ОТ 29.03.2018 Г ДЕЛО  № 87</a:t>
            </a:r>
            <a:r>
              <a:rPr lang="en-US" sz="2000" b="1" dirty="0" smtClean="0">
                <a:solidFill>
                  <a:srgbClr val="C00000"/>
                </a:solidFill>
                <a:latin typeface="Arial"/>
                <a:cs typeface="Arial"/>
              </a:rPr>
              <a:t>/2018</a:t>
            </a:r>
          </a:p>
          <a:p>
            <a:pPr marL="3328670"/>
            <a:endParaRPr lang="en-US" sz="2000" b="1" dirty="0" smtClean="0">
              <a:solidFill>
                <a:srgbClr val="C00000"/>
              </a:solidFill>
              <a:latin typeface="Arial"/>
              <a:cs typeface="Arial"/>
            </a:endParaRPr>
          </a:p>
          <a:p>
            <a:pPr marL="3328670" algn="just"/>
            <a:r>
              <a:rPr lang="ru-RU" sz="2000" dirty="0" smtClean="0">
                <a:latin typeface="Times New Roman" pitchFamily="18" charset="0"/>
                <a:cs typeface="Times New Roman" pitchFamily="18" charset="0"/>
              </a:rPr>
              <a:t>При закупке ЛП с МНН  </a:t>
            </a:r>
            <a:r>
              <a:rPr lang="ru-RU" sz="2000" dirty="0" err="1" smtClean="0">
                <a:latin typeface="Times New Roman" pitchFamily="18" charset="0"/>
                <a:cs typeface="Times New Roman" pitchFamily="18" charset="0"/>
              </a:rPr>
              <a:t>Цисплатин</a:t>
            </a:r>
            <a:r>
              <a:rPr lang="ru-RU" sz="2000" dirty="0" smtClean="0">
                <a:latin typeface="Times New Roman" pitchFamily="18" charset="0"/>
                <a:cs typeface="Times New Roman" pitchFamily="18" charset="0"/>
              </a:rPr>
              <a:t>  ( концентрат для приготовления раствора для </a:t>
            </a:r>
            <a:r>
              <a:rPr lang="ru-RU" sz="2000" dirty="0" err="1" smtClean="0">
                <a:latin typeface="Times New Roman" pitchFamily="18" charset="0"/>
                <a:cs typeface="Times New Roman" pitchFamily="18" charset="0"/>
              </a:rPr>
              <a:t>инфузий</a:t>
            </a:r>
            <a:r>
              <a:rPr lang="ru-RU" sz="2000" dirty="0" smtClean="0">
                <a:latin typeface="Times New Roman" pitchFamily="18" charset="0"/>
                <a:cs typeface="Times New Roman" pitchFamily="18" charset="0"/>
              </a:rPr>
              <a:t> ) заказчик установил требование  к количеству ЛП  в упаковке</a:t>
            </a:r>
          </a:p>
          <a:p>
            <a:pPr marL="3328670" algn="just"/>
            <a:r>
              <a:rPr lang="ru-RU" sz="2000" dirty="0" smtClean="0">
                <a:latin typeface="Times New Roman" pitchFamily="18" charset="0"/>
                <a:cs typeface="Times New Roman" pitchFamily="18" charset="0"/>
              </a:rPr>
              <a:t>( объему наполнения) – 50 мл.</a:t>
            </a:r>
          </a:p>
          <a:p>
            <a:pPr marL="3328670" algn="just"/>
            <a:r>
              <a:rPr lang="ru-RU" sz="2000" dirty="0" smtClean="0">
                <a:latin typeface="Times New Roman" pitchFamily="18" charset="0"/>
                <a:cs typeface="Times New Roman" pitchFamily="18" charset="0"/>
              </a:rPr>
              <a:t>Участник предложил к поставке препарат с объемом наполнения 20 мл и был отклонен</a:t>
            </a:r>
          </a:p>
          <a:p>
            <a:pPr marL="3328670" algn="just"/>
            <a:endParaRPr lang="ru-RU" sz="2000" dirty="0">
              <a:latin typeface="Times New Roman" pitchFamily="18" charset="0"/>
              <a:cs typeface="Times New Roman" pitchFamily="18" charset="0"/>
            </a:endParaRPr>
          </a:p>
          <a:p>
            <a:pPr marL="3328670" algn="just"/>
            <a:r>
              <a:rPr lang="ru-RU" sz="2000" dirty="0" smtClean="0">
                <a:latin typeface="Times New Roman" pitchFamily="18" charset="0"/>
                <a:cs typeface="Times New Roman" pitchFamily="18" charset="0"/>
              </a:rPr>
              <a:t>Решение </a:t>
            </a:r>
            <a:r>
              <a:rPr lang="ru-RU" sz="2000" dirty="0" err="1" smtClean="0">
                <a:latin typeface="Times New Roman" pitchFamily="18" charset="0"/>
                <a:cs typeface="Times New Roman" pitchFamily="18" charset="0"/>
              </a:rPr>
              <a:t>ФАСа</a:t>
            </a:r>
            <a:r>
              <a:rPr lang="ru-RU" sz="2000" dirty="0" smtClean="0">
                <a:latin typeface="Times New Roman" pitchFamily="18" charset="0"/>
                <a:cs typeface="Times New Roman" pitchFamily="18" charset="0"/>
              </a:rPr>
              <a:t>: действия заказчика неправомерное, так как единственным исключением , когда заказчик вправе  установить требование к объему наполнения  первичной упаковки является </a:t>
            </a:r>
            <a:r>
              <a:rPr lang="ru-RU" sz="2000" b="1" dirty="0" smtClean="0">
                <a:solidFill>
                  <a:srgbClr val="C00000"/>
                </a:solidFill>
                <a:latin typeface="Times New Roman" pitchFamily="18" charset="0"/>
                <a:cs typeface="Times New Roman" pitchFamily="18" charset="0"/>
              </a:rPr>
              <a:t>закупка растворов для </a:t>
            </a:r>
            <a:r>
              <a:rPr lang="ru-RU" sz="2000" b="1" dirty="0" err="1" smtClean="0">
                <a:solidFill>
                  <a:srgbClr val="C00000"/>
                </a:solidFill>
                <a:latin typeface="Times New Roman" pitchFamily="18" charset="0"/>
                <a:cs typeface="Times New Roman" pitchFamily="18" charset="0"/>
              </a:rPr>
              <a:t>инфузий</a:t>
            </a:r>
            <a:r>
              <a:rPr lang="ru-RU" sz="2000" dirty="0" smtClean="0">
                <a:latin typeface="Times New Roman" pitchFamily="18" charset="0"/>
                <a:cs typeface="Times New Roman" pitchFamily="18" charset="0"/>
              </a:rPr>
              <a:t>. В приведенном случае  закупался концентрат для приготовления раствора для </a:t>
            </a:r>
            <a:r>
              <a:rPr lang="ru-RU" sz="2000" dirty="0" err="1" smtClean="0">
                <a:latin typeface="Times New Roman" pitchFamily="18" charset="0"/>
                <a:cs typeface="Times New Roman" pitchFamily="18" charset="0"/>
              </a:rPr>
              <a:t>инфузий</a:t>
            </a:r>
            <a:endParaRPr sz="2000" dirty="0">
              <a:latin typeface="Times New Roman" pitchFamily="18" charset="0"/>
              <a:cs typeface="Times New Roman" pitchFamily="18" charset="0"/>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p>
        </p:txBody>
      </p:sp>
    </p:spTree>
    <p:extLst>
      <p:ext uri="{BB962C8B-B14F-4D97-AF65-F5344CB8AC3E}">
        <p14:creationId xmlns:p14="http://schemas.microsoft.com/office/powerpoint/2010/main" val="2629339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9010650" cy="4985980"/>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B050"/>
                </a:solidFill>
                <a:latin typeface="Times New Roman"/>
                <a:cs typeface="Times New Roman"/>
              </a:rPr>
              <a:t>                    </a:t>
            </a:r>
          </a:p>
          <a:p>
            <a:pPr marL="12700"/>
            <a:endParaRPr lang="ru-RU" b="1" spc="-5" dirty="0" smtClean="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КОЛИЧЕСТВО ЛП</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70C0"/>
                </a:solidFill>
                <a:latin typeface="Times New Roman"/>
                <a:cs typeface="Times New Roman"/>
              </a:rPr>
              <a:t>ФАС  СЧИТАЕТ, ЧТО ПРЕДЛОЖЕНИЕ УЧАСТНИКА ЗАКУПКИ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ПОСТАВИТЬ ТОВАР В КОЛИЧЕСТВЕ, ПРЕВЫШАЮЩЕМ  ТРЕБОВАНИЯ</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ЗАКАЗЧИКА  НЕ МОЖЕТ СЛУЖИТЬ ОСНОВАНИЕМ ДЛЯ ПРИЗНАНАНИЯ</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ЗАЯВКИ ТАКОГО УЧАСТНИКА НЕСООТВЕТСТВУЮЩЕЙ ТРЕБОВАНИЯМ</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ДОКУМЕНТАЦИИ</a:t>
            </a:r>
          </a:p>
          <a:p>
            <a:pPr marL="12700"/>
            <a:endParaRPr lang="ru-RU" b="1" spc="-5" dirty="0">
              <a:solidFill>
                <a:srgbClr val="0070C0"/>
              </a:solidFill>
              <a:latin typeface="Times New Roman"/>
              <a:cs typeface="Times New Roman"/>
            </a:endParaRPr>
          </a:p>
          <a:p>
            <a:pPr marL="12700"/>
            <a:endParaRPr lang="ru-RU" b="1" spc="-5" dirty="0" smtClean="0">
              <a:solidFill>
                <a:srgbClr val="0070C0"/>
              </a:solidFill>
              <a:latin typeface="Times New Roman"/>
              <a:cs typeface="Times New Roman"/>
            </a:endParaRP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ПРИ ПРЕДЛОЖЕНИИ ТОВАРА В МЕНЬШЕМ КОЛИЧЕСТВЕ- ЯВЛЯЕТСЯ</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ОСНОВАНИЕМ ДЛЯ ОТКЛОНЕНИЯ</a:t>
            </a:r>
          </a:p>
          <a:p>
            <a:pPr marL="12700"/>
            <a:endParaRPr lang="ru-RU" b="1" spc="-5" dirty="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ПИСЬМО ФАС РФ  ОТ 27.02.2018 Г  №  АК </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 12985 </a:t>
            </a:r>
            <a:r>
              <a:rPr lang="en-US" b="1" spc="-5" dirty="0" smtClean="0">
                <a:solidFill>
                  <a:srgbClr val="C00000"/>
                </a:solidFill>
                <a:latin typeface="Times New Roman"/>
                <a:cs typeface="Times New Roman"/>
              </a:rPr>
              <a:t>/18</a:t>
            </a:r>
            <a:r>
              <a:rPr lang="ru-RU" b="1" spc="-5" dirty="0" smtClean="0">
                <a:solidFill>
                  <a:srgbClr val="C00000"/>
                </a:solidFill>
                <a:latin typeface="Times New Roman"/>
                <a:cs typeface="Times New Roman"/>
              </a:rPr>
              <a:t> </a:t>
            </a:r>
          </a:p>
        </p:txBody>
      </p:sp>
    </p:spTree>
    <p:extLst>
      <p:ext uri="{BB962C8B-B14F-4D97-AF65-F5344CB8AC3E}">
        <p14:creationId xmlns:p14="http://schemas.microsoft.com/office/powerpoint/2010/main" val="128929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801314"/>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2000" b="1" spc="-5" dirty="0" smtClean="0">
                <a:solidFill>
                  <a:srgbClr val="0070C0"/>
                </a:solidFill>
                <a:latin typeface="Times New Roman"/>
                <a:cs typeface="Times New Roman"/>
              </a:rPr>
              <a:t>                           </a:t>
            </a:r>
            <a:r>
              <a:rPr lang="ru-RU" sz="1600" b="1" spc="-5" dirty="0" smtClean="0">
                <a:solidFill>
                  <a:srgbClr val="C00000"/>
                </a:solidFill>
                <a:latin typeface="Times New Roman"/>
                <a:cs typeface="Times New Roman"/>
              </a:rPr>
              <a:t>ТРЕБОВАНИЕ ОБ ОТСУТСТВИИ ПОБОЧНЫХ ЭФФЕКТОВ</a:t>
            </a:r>
          </a:p>
          <a:p>
            <a:pPr marL="12700"/>
            <a:endParaRPr lang="ru-RU" b="1" spc="-5" dirty="0" smtClean="0">
              <a:solidFill>
                <a:srgbClr val="C00000"/>
              </a:solidFill>
              <a:latin typeface="Times New Roman"/>
              <a:cs typeface="Times New Roman"/>
            </a:endParaRPr>
          </a:p>
          <a:p>
            <a:pPr marL="12700"/>
            <a:r>
              <a:rPr lang="ru-RU" b="1" spc="-5" dirty="0" smtClean="0">
                <a:latin typeface="Times New Roman"/>
                <a:cs typeface="Times New Roman"/>
              </a:rPr>
              <a:t>                               РЕШЕНИЕ НИЖЕГОРОДСКОГО УФАС РФ  ОТ 01.03.18</a:t>
            </a:r>
          </a:p>
          <a:p>
            <a:pPr marL="12700"/>
            <a:endParaRPr lang="ru-RU" b="1" spc="-5" dirty="0">
              <a:latin typeface="Times New Roman"/>
              <a:cs typeface="Times New Roman"/>
            </a:endParaRPr>
          </a:p>
          <a:p>
            <a:pPr marL="12700"/>
            <a:r>
              <a:rPr lang="ru-RU" b="1" spc="-5" dirty="0" smtClean="0">
                <a:latin typeface="Times New Roman"/>
                <a:cs typeface="Times New Roman"/>
              </a:rPr>
              <a:t>     При закупке ЛП с МНН Ампициллин + </a:t>
            </a:r>
            <a:r>
              <a:rPr lang="ru-RU" b="1" spc="-5" dirty="0" err="1" smtClean="0">
                <a:latin typeface="Times New Roman"/>
                <a:cs typeface="Times New Roman"/>
              </a:rPr>
              <a:t>Сульбактам</a:t>
            </a:r>
            <a:r>
              <a:rPr lang="ru-RU" b="1" spc="-5" dirty="0" smtClean="0">
                <a:latin typeface="Times New Roman"/>
                <a:cs typeface="Times New Roman"/>
              </a:rPr>
              <a:t> Заказчик установил требование об отсутствии у препарата побочных эффектов  в виде кровоточивости, дизурии, боли в груди , боли в горле и метеоризме.</a:t>
            </a:r>
          </a:p>
          <a:p>
            <a:pPr marL="12700"/>
            <a:r>
              <a:rPr lang="ru-RU" b="1" spc="-5" dirty="0">
                <a:latin typeface="Times New Roman"/>
                <a:cs typeface="Times New Roman"/>
              </a:rPr>
              <a:t> </a:t>
            </a:r>
            <a:r>
              <a:rPr lang="ru-RU" b="1" spc="-5" dirty="0" smtClean="0">
                <a:latin typeface="Times New Roman"/>
                <a:cs typeface="Times New Roman"/>
              </a:rPr>
              <a:t>     </a:t>
            </a:r>
            <a:r>
              <a:rPr lang="ru-RU" b="1" spc="-5" dirty="0" err="1" smtClean="0">
                <a:latin typeface="Times New Roman"/>
                <a:cs typeface="Times New Roman"/>
              </a:rPr>
              <a:t>Участик</a:t>
            </a:r>
            <a:r>
              <a:rPr lang="ru-RU" b="1" spc="-5" dirty="0" smtClean="0">
                <a:latin typeface="Times New Roman"/>
                <a:cs typeface="Times New Roman"/>
              </a:rPr>
              <a:t> предложил препарат, в инструкции которого имелись все вышеперечисленные  побочные эффекты.</a:t>
            </a:r>
          </a:p>
          <a:p>
            <a:pPr marL="12700"/>
            <a:endParaRPr lang="ru-RU" b="1" spc="-5" dirty="0">
              <a:latin typeface="Times New Roman"/>
              <a:cs typeface="Times New Roman"/>
            </a:endParaRPr>
          </a:p>
          <a:p>
            <a:pPr marL="12700"/>
            <a:r>
              <a:rPr lang="ru-RU" b="1" spc="-5" dirty="0" smtClean="0">
                <a:latin typeface="Times New Roman"/>
                <a:cs typeface="Times New Roman"/>
              </a:rPr>
              <a:t>       Решение комиссии: </a:t>
            </a:r>
            <a:r>
              <a:rPr lang="ru-RU" b="1" spc="-5" dirty="0" smtClean="0">
                <a:solidFill>
                  <a:srgbClr val="C00000"/>
                </a:solidFill>
                <a:latin typeface="Times New Roman"/>
                <a:cs typeface="Times New Roman"/>
              </a:rPr>
              <a:t>действия комиссии признаны правомерными</a:t>
            </a:r>
          </a:p>
          <a:p>
            <a:pPr marL="12700"/>
            <a:endParaRPr lang="ru-RU" spc="-5" dirty="0" smtClean="0">
              <a:latin typeface="Times New Roman"/>
              <a:cs typeface="Times New Roman"/>
            </a:endParaRPr>
          </a:p>
          <a:p>
            <a:pPr marL="12700"/>
            <a:endParaRPr lang="ru-RU" b="1" spc="-5" dirty="0">
              <a:latin typeface="Times New Roman"/>
              <a:cs typeface="Times New Roman"/>
            </a:endParaRPr>
          </a:p>
          <a:p>
            <a:pPr marL="12700"/>
            <a:endParaRPr lang="ru-RU" b="1" spc="-5" dirty="0">
              <a:solidFill>
                <a:srgbClr val="C00000"/>
              </a:solidFill>
              <a:latin typeface="Times New Roman"/>
              <a:cs typeface="Times New Roman"/>
            </a:endParaRPr>
          </a:p>
          <a:p>
            <a:pPr marL="12700"/>
            <a:endParaRPr lang="ru-RU" spc="-5" dirty="0">
              <a:solidFill>
                <a:prstClr val="black"/>
              </a:solidFill>
              <a:latin typeface="Times New Roman"/>
              <a:cs typeface="Times New Roman"/>
            </a:endParaRPr>
          </a:p>
        </p:txBody>
      </p:sp>
    </p:spTree>
    <p:extLst>
      <p:ext uri="{BB962C8B-B14F-4D97-AF65-F5344CB8AC3E}">
        <p14:creationId xmlns:p14="http://schemas.microsoft.com/office/powerpoint/2010/main" val="1655912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3693319"/>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2000" b="1" spc="-5" dirty="0" smtClean="0">
                <a:solidFill>
                  <a:srgbClr val="0070C0"/>
                </a:solidFill>
                <a:latin typeface="Times New Roman"/>
                <a:cs typeface="Times New Roman"/>
              </a:rPr>
              <a:t>                           </a:t>
            </a:r>
            <a:r>
              <a:rPr lang="ru-RU" sz="1600" b="1" spc="-5" dirty="0" smtClean="0">
                <a:solidFill>
                  <a:srgbClr val="C00000"/>
                </a:solidFill>
                <a:latin typeface="Times New Roman"/>
                <a:cs typeface="Times New Roman"/>
              </a:rPr>
              <a:t>ТРЕБОВАНИЕ ОБ ОТСУТСТВИИ ПОБОЧНЫХ ЭФФЕКТОВ</a:t>
            </a:r>
          </a:p>
          <a:p>
            <a:pPr marL="12700"/>
            <a:endParaRPr lang="ru-RU" b="1" spc="-5" dirty="0" smtClean="0">
              <a:solidFill>
                <a:srgbClr val="C00000"/>
              </a:solidFill>
              <a:latin typeface="Times New Roman"/>
              <a:cs typeface="Times New Roman"/>
            </a:endParaRPr>
          </a:p>
          <a:p>
            <a:pPr marL="12700"/>
            <a:r>
              <a:rPr lang="ru-RU" b="1" spc="-5" dirty="0" smtClean="0">
                <a:solidFill>
                  <a:prstClr val="black"/>
                </a:solidFill>
                <a:latin typeface="Times New Roman"/>
                <a:cs typeface="Times New Roman"/>
              </a:rPr>
              <a:t>          </a:t>
            </a:r>
            <a:r>
              <a:rPr lang="ru-RU" b="1" spc="-5" dirty="0" smtClean="0">
                <a:solidFill>
                  <a:srgbClr val="002060"/>
                </a:solidFill>
                <a:latin typeface="Times New Roman"/>
                <a:cs typeface="Times New Roman"/>
              </a:rPr>
              <a:t>РЕШЕНИЕ МОСКОВСКОГО  УФАС РФ  ОТ 01.03.18, дело №2—57-2514</a:t>
            </a:r>
            <a:r>
              <a:rPr lang="en-US" b="1" spc="-5" dirty="0" smtClean="0">
                <a:solidFill>
                  <a:srgbClr val="002060"/>
                </a:solidFill>
                <a:latin typeface="Times New Roman"/>
                <a:cs typeface="Times New Roman"/>
              </a:rPr>
              <a:t>/</a:t>
            </a:r>
            <a:r>
              <a:rPr lang="ru-RU" b="1" spc="-5" dirty="0" smtClean="0">
                <a:solidFill>
                  <a:srgbClr val="002060"/>
                </a:solidFill>
                <a:latin typeface="Times New Roman"/>
                <a:cs typeface="Times New Roman"/>
              </a:rPr>
              <a:t>77-18</a:t>
            </a:r>
          </a:p>
          <a:p>
            <a:pPr marL="12700"/>
            <a:endParaRPr lang="ru-RU" b="1" spc="-5" dirty="0">
              <a:solidFill>
                <a:srgbClr val="002060"/>
              </a:solidFill>
              <a:latin typeface="Times New Roman"/>
              <a:cs typeface="Times New Roman"/>
            </a:endParaRPr>
          </a:p>
          <a:p>
            <a:pPr marL="12700"/>
            <a:r>
              <a:rPr lang="ru-RU" b="1" spc="-5" dirty="0" smtClean="0">
                <a:solidFill>
                  <a:prstClr val="black"/>
                </a:solidFill>
                <a:latin typeface="Times New Roman"/>
                <a:cs typeface="Times New Roman"/>
              </a:rPr>
              <a:t>     Действия  Заказчика, установившего в описании характеристик  ЛП с МНН  </a:t>
            </a:r>
            <a:r>
              <a:rPr lang="ru-RU" b="1" spc="-5" dirty="0" err="1" smtClean="0">
                <a:solidFill>
                  <a:prstClr val="black"/>
                </a:solidFill>
                <a:latin typeface="Times New Roman"/>
                <a:cs typeface="Times New Roman"/>
              </a:rPr>
              <a:t>Октреотид</a:t>
            </a:r>
            <a:r>
              <a:rPr lang="ru-RU" b="1" spc="-5" dirty="0" smtClean="0">
                <a:solidFill>
                  <a:prstClr val="black"/>
                </a:solidFill>
                <a:latin typeface="Times New Roman"/>
                <a:cs typeface="Times New Roman"/>
              </a:rPr>
              <a:t> требования к отсутствию побочных эффектов и показаний к применению на самом деле является уловкой, так как  именно такие требования  приводят к  «заточке»  характеристик закупаемого ЛП  под продукцию конкретного производителя</a:t>
            </a:r>
            <a:endParaRPr lang="ru-RU" b="1" spc="-5" dirty="0">
              <a:solidFill>
                <a:prstClr val="black"/>
              </a:solidFill>
              <a:latin typeface="Times New Roman"/>
              <a:cs typeface="Times New Roman"/>
            </a:endParaRPr>
          </a:p>
          <a:p>
            <a:pPr marL="12700"/>
            <a:endParaRPr lang="ru-RU" b="1" spc="-5" dirty="0">
              <a:solidFill>
                <a:srgbClr val="C00000"/>
              </a:solidFill>
              <a:latin typeface="Times New Roman"/>
              <a:cs typeface="Times New Roman"/>
            </a:endParaRPr>
          </a:p>
          <a:p>
            <a:pPr marL="12700"/>
            <a:endParaRPr lang="ru-RU" spc="-5" dirty="0">
              <a:solidFill>
                <a:prstClr val="black"/>
              </a:solidFill>
              <a:latin typeface="Times New Roman"/>
              <a:cs typeface="Times New Roman"/>
            </a:endParaRPr>
          </a:p>
        </p:txBody>
      </p:sp>
    </p:spTree>
    <p:extLst>
      <p:ext uri="{BB962C8B-B14F-4D97-AF65-F5344CB8AC3E}">
        <p14:creationId xmlns:p14="http://schemas.microsoft.com/office/powerpoint/2010/main" val="133536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185761"/>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2000" b="1" spc="-5" dirty="0" smtClean="0">
                <a:solidFill>
                  <a:srgbClr val="0070C0"/>
                </a:solidFill>
                <a:latin typeface="Times New Roman"/>
                <a:cs typeface="Times New Roman"/>
              </a:rPr>
              <a:t>                           </a:t>
            </a:r>
            <a:r>
              <a:rPr lang="ru-RU" sz="2000" b="1" spc="-5" dirty="0" smtClean="0">
                <a:solidFill>
                  <a:srgbClr val="C00000"/>
                </a:solidFill>
                <a:latin typeface="Times New Roman"/>
                <a:cs typeface="Times New Roman"/>
              </a:rPr>
              <a:t>Что указывать в документации можно, но не всегда?</a:t>
            </a:r>
          </a:p>
          <a:p>
            <a:pPr marL="12700"/>
            <a:endParaRPr lang="ru-RU" sz="2000" b="1" spc="-5" dirty="0">
              <a:solidFill>
                <a:srgbClr val="C00000"/>
              </a:solidFill>
              <a:latin typeface="Times New Roman"/>
              <a:cs typeface="Times New Roman"/>
            </a:endParaRPr>
          </a:p>
          <a:p>
            <a:pPr marL="469900" indent="-457200">
              <a:buAutoNum type="arabicPeriod"/>
            </a:pPr>
            <a:r>
              <a:rPr lang="ru-RU" sz="2000" b="1" spc="-5" dirty="0" smtClean="0">
                <a:latin typeface="Times New Roman"/>
                <a:cs typeface="Times New Roman"/>
              </a:rPr>
              <a:t>КОНКРЕТНОЕ ТОРГОВОЕ НАИМЕНОВАНИЕ ЛП (ПО РЕШЕНИЮ ВРАЧЕБНОЙ КОМИССИИ);</a:t>
            </a:r>
          </a:p>
          <a:p>
            <a:pPr marL="12700"/>
            <a:endParaRPr lang="ru-RU" sz="2000" b="1" spc="-5" dirty="0">
              <a:latin typeface="Times New Roman"/>
              <a:cs typeface="Times New Roman"/>
            </a:endParaRPr>
          </a:p>
          <a:p>
            <a:pPr marL="469900" indent="-457200">
              <a:buAutoNum type="arabicPeriod" startAt="2"/>
            </a:pPr>
            <a:r>
              <a:rPr lang="ru-RU" sz="2000" b="1" spc="-5" dirty="0" smtClean="0">
                <a:latin typeface="Times New Roman"/>
                <a:cs typeface="Times New Roman"/>
              </a:rPr>
              <a:t>ВОЗРАСТ РЕБЕНКА ( В ПЕДИАТРИЧЕСКОЙ ПРАКТИКЕ)</a:t>
            </a:r>
          </a:p>
          <a:p>
            <a:pPr marL="469900" indent="-457200">
              <a:buAutoNum type="arabicPeriod" startAt="2"/>
            </a:pPr>
            <a:endParaRPr lang="ru-RU" sz="2000" b="1" spc="-5" dirty="0">
              <a:latin typeface="Times New Roman"/>
              <a:cs typeface="Times New Roman"/>
            </a:endParaRPr>
          </a:p>
          <a:p>
            <a:pPr marL="12700"/>
            <a:r>
              <a:rPr lang="ru-RU" sz="2000" b="1" spc="-5" dirty="0" smtClean="0">
                <a:latin typeface="Times New Roman"/>
                <a:cs typeface="Times New Roman"/>
              </a:rPr>
              <a:t>3.    ПУТЬ ВВЕДЕНИЯ ( ДЛЯ ИНЬЕКЦИЙ ИЛИ ДЛЯ ИНФУЗИЙ)</a:t>
            </a:r>
          </a:p>
          <a:p>
            <a:pPr marL="12700"/>
            <a:endParaRPr lang="ru-RU" spc="-5" dirty="0" smtClean="0">
              <a:latin typeface="Times New Roman"/>
              <a:cs typeface="Times New Roman"/>
            </a:endParaRPr>
          </a:p>
          <a:p>
            <a:pPr marL="12700"/>
            <a:endParaRPr lang="ru-RU" b="1" spc="-5" dirty="0">
              <a:solidFill>
                <a:prstClr val="black"/>
              </a:solidFill>
              <a:latin typeface="Times New Roman"/>
              <a:cs typeface="Times New Roman"/>
            </a:endParaRPr>
          </a:p>
          <a:p>
            <a:pPr marL="12700"/>
            <a:endParaRPr lang="ru-RU" b="1" spc="-5" dirty="0">
              <a:solidFill>
                <a:srgbClr val="C00000"/>
              </a:solidFill>
              <a:latin typeface="Times New Roman"/>
              <a:cs typeface="Times New Roman"/>
            </a:endParaRPr>
          </a:p>
          <a:p>
            <a:pPr marL="12700"/>
            <a:endParaRPr lang="ru-RU" spc="-5" dirty="0">
              <a:solidFill>
                <a:prstClr val="black"/>
              </a:solidFill>
              <a:latin typeface="Times New Roman"/>
              <a:cs typeface="Times New Roman"/>
            </a:endParaRPr>
          </a:p>
        </p:txBody>
      </p:sp>
    </p:spTree>
    <p:extLst>
      <p:ext uri="{BB962C8B-B14F-4D97-AF65-F5344CB8AC3E}">
        <p14:creationId xmlns:p14="http://schemas.microsoft.com/office/powerpoint/2010/main" val="1631961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6093976"/>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70C0"/>
                </a:solidFill>
                <a:latin typeface="Times New Roman"/>
                <a:cs typeface="Times New Roman"/>
              </a:rPr>
              <a:t>                                                                </a:t>
            </a:r>
            <a:r>
              <a:rPr lang="ru-RU" sz="1400" b="1" spc="-5" dirty="0" smtClean="0">
                <a:solidFill>
                  <a:srgbClr val="C00000"/>
                </a:solidFill>
                <a:latin typeface="Times New Roman"/>
                <a:cs typeface="Times New Roman"/>
              </a:rPr>
              <a:t>ЗАПРЕТЫ НА УКАЗАНИЕ В ДОКУМЕНТАЦИИ:</a:t>
            </a:r>
          </a:p>
          <a:p>
            <a:pPr marL="12700"/>
            <a:endParaRPr lang="ru-RU" spc="-5" dirty="0" smtClean="0">
              <a:solidFill>
                <a:prstClr val="black"/>
              </a:solidFill>
              <a:latin typeface="Times New Roman"/>
              <a:cs typeface="Times New Roman"/>
            </a:endParaRPr>
          </a:p>
          <a:p>
            <a:pPr marL="12700"/>
            <a:r>
              <a:rPr lang="ru-RU" b="1" spc="-5" dirty="0" smtClean="0">
                <a:latin typeface="Times New Roman"/>
                <a:cs typeface="Times New Roman"/>
              </a:rPr>
              <a:t>     1.ЭКВИВАЛЕНТЫ ПО ДОЗИРОВКЕ, ЕСЛИ ВОЗНИКАЕТ НЕОБХОДИМОСТЬ </a:t>
            </a:r>
          </a:p>
          <a:p>
            <a:pPr marL="12700"/>
            <a:r>
              <a:rPr lang="ru-RU" b="1" spc="-5" dirty="0">
                <a:latin typeface="Times New Roman"/>
                <a:cs typeface="Times New Roman"/>
              </a:rPr>
              <a:t> </a:t>
            </a:r>
            <a:r>
              <a:rPr lang="ru-RU" b="1" spc="-5" dirty="0" smtClean="0">
                <a:latin typeface="Times New Roman"/>
                <a:cs typeface="Times New Roman"/>
              </a:rPr>
              <a:t>                           ДЕЛИТЬ ТВЕРДЫЕ ЛЕКАРСТВЕННЫЕ ФОРМЫ;</a:t>
            </a:r>
          </a:p>
          <a:p>
            <a:pPr marL="12700"/>
            <a:endParaRPr lang="ru-RU" b="1" spc="-5" dirty="0">
              <a:latin typeface="Times New Roman"/>
              <a:cs typeface="Times New Roman"/>
            </a:endParaRPr>
          </a:p>
          <a:p>
            <a:pPr marL="12700"/>
            <a:r>
              <a:rPr lang="ru-RU" b="1" spc="-5" dirty="0" smtClean="0">
                <a:latin typeface="Times New Roman"/>
                <a:cs typeface="Times New Roman"/>
              </a:rPr>
              <a:t>     2. ЕДИНИЦЫ ИЗМЕРЕНИЯ ДОЗИРОВКИ ЛЕКАРСТВА , КОГДА ИХ МОЖНО </a:t>
            </a:r>
          </a:p>
          <a:p>
            <a:pPr marL="12700"/>
            <a:r>
              <a:rPr lang="ru-RU" b="1" spc="-5" dirty="0">
                <a:latin typeface="Times New Roman"/>
                <a:cs typeface="Times New Roman"/>
              </a:rPr>
              <a:t> </a:t>
            </a:r>
            <a:r>
              <a:rPr lang="ru-RU" b="1" spc="-5" dirty="0" smtClean="0">
                <a:latin typeface="Times New Roman"/>
                <a:cs typeface="Times New Roman"/>
              </a:rPr>
              <a:t>         ПЕРЕВЕСТИ В ДРУГИЕ ЕДИНИЦЫ ИЗМЕРЕНИЯ;</a:t>
            </a:r>
          </a:p>
          <a:p>
            <a:pPr marL="12700"/>
            <a:endParaRPr lang="ru-RU" b="1" spc="-5" dirty="0">
              <a:latin typeface="Times New Roman"/>
              <a:cs typeface="Times New Roman"/>
            </a:endParaRPr>
          </a:p>
          <a:p>
            <a:pPr marL="12700"/>
            <a:r>
              <a:rPr lang="ru-RU" b="1" spc="-5" dirty="0" smtClean="0">
                <a:latin typeface="Times New Roman"/>
                <a:cs typeface="Times New Roman"/>
              </a:rPr>
              <a:t>      3. ОБЪЕМ НАПОЛНЕНИЯ ПЕРВИЧНОЙ УПАКОВКИ ( КРОМЕ РАСТВОРОВ</a:t>
            </a:r>
          </a:p>
          <a:p>
            <a:pPr marL="12700"/>
            <a:r>
              <a:rPr lang="ru-RU" b="1" spc="-5" dirty="0">
                <a:latin typeface="Times New Roman"/>
                <a:cs typeface="Times New Roman"/>
              </a:rPr>
              <a:t> </a:t>
            </a:r>
            <a:r>
              <a:rPr lang="ru-RU" b="1" spc="-5" dirty="0" smtClean="0">
                <a:latin typeface="Times New Roman"/>
                <a:cs typeface="Times New Roman"/>
              </a:rPr>
              <a:t>         ДЛЯ ИНФУЗИЙ);</a:t>
            </a:r>
          </a:p>
          <a:p>
            <a:pPr marL="12700"/>
            <a:r>
              <a:rPr lang="ru-RU" b="1" spc="-5" dirty="0">
                <a:latin typeface="Times New Roman"/>
                <a:cs typeface="Times New Roman"/>
              </a:rPr>
              <a:t> </a:t>
            </a:r>
            <a:r>
              <a:rPr lang="ru-RU" b="1" spc="-5" dirty="0" smtClean="0">
                <a:latin typeface="Times New Roman"/>
                <a:cs typeface="Times New Roman"/>
              </a:rPr>
              <a:t>      </a:t>
            </a:r>
          </a:p>
          <a:p>
            <a:pPr marL="12700"/>
            <a:r>
              <a:rPr lang="ru-RU" b="1" spc="-5" dirty="0">
                <a:latin typeface="Times New Roman"/>
                <a:cs typeface="Times New Roman"/>
              </a:rPr>
              <a:t> </a:t>
            </a:r>
            <a:r>
              <a:rPr lang="ru-RU" b="1" spc="-5" dirty="0" smtClean="0">
                <a:latin typeface="Times New Roman"/>
                <a:cs typeface="Times New Roman"/>
              </a:rPr>
              <a:t>      4. НАЛИЧИЕ ИЛИ ОТСУТСТВИЕ ВСПОМОГАТЕЛЬНЫХ ВЕЩЕСТВ;</a:t>
            </a:r>
          </a:p>
          <a:p>
            <a:pPr marL="12700"/>
            <a:endParaRPr lang="ru-RU" b="1" spc="-5" dirty="0">
              <a:latin typeface="Times New Roman"/>
              <a:cs typeface="Times New Roman"/>
            </a:endParaRPr>
          </a:p>
          <a:p>
            <a:pPr marL="12700"/>
            <a:r>
              <a:rPr lang="ru-RU" b="1" spc="-5" dirty="0" smtClean="0">
                <a:latin typeface="Times New Roman"/>
                <a:cs typeface="Times New Roman"/>
              </a:rPr>
              <a:t>        5. ТЕМПЕРАТУРУ, ПРИ КОТОРОЙ ХРАНЯТ ПРЕПАРАТЫ,  КОГДА ЕСТЬ </a:t>
            </a:r>
          </a:p>
          <a:p>
            <a:pPr marL="12700"/>
            <a:r>
              <a:rPr lang="ru-RU" b="1" spc="-5" dirty="0">
                <a:latin typeface="Times New Roman"/>
                <a:cs typeface="Times New Roman"/>
              </a:rPr>
              <a:t> </a:t>
            </a:r>
            <a:r>
              <a:rPr lang="ru-RU" b="1" spc="-5" dirty="0" smtClean="0">
                <a:latin typeface="Times New Roman"/>
                <a:cs typeface="Times New Roman"/>
              </a:rPr>
              <a:t>           АЛЬТЕРНАТИВНЫЙ РЕЖИМ ХРАНЕНИЯ</a:t>
            </a:r>
          </a:p>
          <a:p>
            <a:pPr marL="12700"/>
            <a:endParaRPr lang="ru-RU" b="1" spc="-5" dirty="0">
              <a:latin typeface="Times New Roman"/>
              <a:cs typeface="Times New Roman"/>
            </a:endParaRPr>
          </a:p>
          <a:p>
            <a:pPr marL="12700"/>
            <a:r>
              <a:rPr lang="ru-RU" b="1" spc="-5" dirty="0" smtClean="0">
                <a:latin typeface="Times New Roman"/>
                <a:cs typeface="Times New Roman"/>
              </a:rPr>
              <a:t>        6. ФОРМУ ПЕРВИЧНОЙ УПАКОВКИ;</a:t>
            </a:r>
            <a:endParaRPr lang="ru-RU" b="1" spc="-5" dirty="0">
              <a:latin typeface="Times New Roman"/>
              <a:cs typeface="Times New Roman"/>
            </a:endParaRPr>
          </a:p>
          <a:p>
            <a:pPr marL="12700"/>
            <a:r>
              <a:rPr lang="ru-RU" b="1" spc="-5" dirty="0" smtClean="0">
                <a:solidFill>
                  <a:srgbClr val="C00000"/>
                </a:solidFill>
                <a:latin typeface="Times New Roman"/>
                <a:cs typeface="Times New Roman"/>
              </a:rPr>
              <a:t>             * речь идет не о запрете указывать форму вообще, а о том, что она не должна быть безальтернативной. Такой позиции придерживается ФАС РФ</a:t>
            </a:r>
            <a:endParaRPr lang="ru-RU" b="1" spc="-5" dirty="0">
              <a:solidFill>
                <a:srgbClr val="C00000"/>
              </a:solidFill>
              <a:latin typeface="Times New Roman"/>
              <a:cs typeface="Times New Roman"/>
            </a:endParaRPr>
          </a:p>
          <a:p>
            <a:pPr marL="12700"/>
            <a:endParaRPr lang="ru-RU" spc="-5" dirty="0">
              <a:solidFill>
                <a:prstClr val="black"/>
              </a:solidFill>
              <a:latin typeface="Times New Roman"/>
              <a:cs typeface="Times New Roman"/>
            </a:endParaRPr>
          </a:p>
        </p:txBody>
      </p:sp>
    </p:spTree>
    <p:extLst>
      <p:ext uri="{BB962C8B-B14F-4D97-AF65-F5344CB8AC3E}">
        <p14:creationId xmlns:p14="http://schemas.microsoft.com/office/powerpoint/2010/main" val="3527133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708981"/>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sz="1400" b="1" spc="-5" dirty="0" smtClean="0">
                <a:solidFill>
                  <a:srgbClr val="0070C0"/>
                </a:solidFill>
                <a:latin typeface="Times New Roman"/>
                <a:cs typeface="Times New Roman"/>
              </a:rPr>
              <a:t>                                                                </a:t>
            </a:r>
            <a:r>
              <a:rPr lang="ru-RU" sz="1400" b="1" spc="-5" dirty="0" smtClean="0">
                <a:solidFill>
                  <a:srgbClr val="C00000"/>
                </a:solidFill>
                <a:latin typeface="Times New Roman"/>
                <a:cs typeface="Times New Roman"/>
              </a:rPr>
              <a:t>ЗАПРЕТЫ НА УКАЗАНИЕ В ДОКУМЕНТАЦИИ:</a:t>
            </a:r>
          </a:p>
          <a:p>
            <a:pPr marL="12700"/>
            <a:endParaRPr lang="ru-RU" spc="-5" dirty="0" smtClean="0">
              <a:solidFill>
                <a:prstClr val="black"/>
              </a:solidFill>
              <a:latin typeface="Times New Roman"/>
              <a:cs typeface="Times New Roman"/>
            </a:endParaRPr>
          </a:p>
          <a:p>
            <a:pPr marL="12700"/>
            <a:r>
              <a:rPr lang="ru-RU" spc="-5" dirty="0" smtClean="0">
                <a:solidFill>
                  <a:prstClr val="black"/>
                </a:solidFill>
                <a:latin typeface="Times New Roman"/>
                <a:cs typeface="Times New Roman"/>
              </a:rPr>
              <a:t>     </a:t>
            </a:r>
          </a:p>
          <a:p>
            <a:pPr marL="12700"/>
            <a:endParaRPr lang="ru-RU" spc="-5" dirty="0">
              <a:solidFill>
                <a:prstClr val="black"/>
              </a:solidFill>
              <a:latin typeface="Times New Roman"/>
              <a:cs typeface="Times New Roman"/>
            </a:endParaRPr>
          </a:p>
          <a:p>
            <a:pPr marL="12700"/>
            <a:endParaRPr lang="ru-RU" spc="-5" dirty="0" smtClean="0">
              <a:solidFill>
                <a:prstClr val="black"/>
              </a:solidFill>
              <a:latin typeface="Times New Roman"/>
              <a:cs typeface="Times New Roman"/>
            </a:endParaRPr>
          </a:p>
          <a:p>
            <a:pPr marL="12700"/>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   7. </a:t>
            </a:r>
            <a:r>
              <a:rPr lang="ru-RU" b="1" spc="-5" dirty="0" smtClean="0">
                <a:solidFill>
                  <a:prstClr val="black"/>
                </a:solidFill>
                <a:latin typeface="Times New Roman"/>
                <a:cs typeface="Times New Roman"/>
              </a:rPr>
              <a:t>КОЛИЧЕСТВО ЕДИНИЦ ЛП ВО ВТОРИЧНОЙ УПАКОВКЕ И ТРЕБОВАНИЕ </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ПОСТАВИТЬ  КОЛИЧЕСТВО УПАКОВОК ВМЕСТО КОЛИЧЕСТВА</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ПРЕПАРАТА</a:t>
            </a:r>
          </a:p>
          <a:p>
            <a:pPr marL="12700"/>
            <a:endParaRPr lang="ru-RU" b="1" spc="-5" dirty="0">
              <a:solidFill>
                <a:prstClr val="black"/>
              </a:solidFill>
              <a:latin typeface="Times New Roman"/>
              <a:cs typeface="Times New Roman"/>
            </a:endParaRPr>
          </a:p>
          <a:p>
            <a:pPr marL="12700"/>
            <a:r>
              <a:rPr lang="ru-RU" b="1" spc="-5" dirty="0" smtClean="0">
                <a:solidFill>
                  <a:prstClr val="black"/>
                </a:solidFill>
                <a:latin typeface="Times New Roman"/>
                <a:cs typeface="Times New Roman"/>
              </a:rPr>
              <a:t>     8.  ТРЕБОВАНИЯ К ПОКАЗАТЕЛЯМ ФАРМАКОДИНАМИКИ И </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ФАРМАКИНЕТИКИ</a:t>
            </a:r>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ЛП;</a:t>
            </a:r>
          </a:p>
          <a:p>
            <a:pPr marL="12700"/>
            <a:endParaRPr lang="ru-RU" b="1" spc="-5" dirty="0">
              <a:solidFill>
                <a:prstClr val="black"/>
              </a:solidFill>
              <a:latin typeface="Times New Roman"/>
              <a:cs typeface="Times New Roman"/>
            </a:endParaRPr>
          </a:p>
          <a:p>
            <a:pPr marL="12700"/>
            <a:r>
              <a:rPr lang="ru-RU" b="1" spc="-5" dirty="0" smtClean="0">
                <a:solidFill>
                  <a:prstClr val="black"/>
                </a:solidFill>
                <a:latin typeface="Times New Roman"/>
                <a:cs typeface="Times New Roman"/>
              </a:rPr>
              <a:t>     9.   ВСЕ ХАРАКТЕРИСТИКИ ИЗ ИНСТРУКЦИИ ПО ПРИМЕНЕНИЮ ЛП,</a:t>
            </a:r>
          </a:p>
          <a:p>
            <a:pPr marL="12700"/>
            <a:r>
              <a:rPr lang="ru-RU" b="1" spc="-5" dirty="0">
                <a:solidFill>
                  <a:prstClr val="black"/>
                </a:solidFill>
                <a:latin typeface="Times New Roman"/>
                <a:cs typeface="Times New Roman"/>
              </a:rPr>
              <a:t> </a:t>
            </a:r>
            <a:r>
              <a:rPr lang="ru-RU" b="1" spc="-5" dirty="0" smtClean="0">
                <a:solidFill>
                  <a:prstClr val="black"/>
                </a:solidFill>
                <a:latin typeface="Times New Roman"/>
                <a:cs typeface="Times New Roman"/>
              </a:rPr>
              <a:t>          КОТОРЫЕ    ЗАТОЧЕНЫ ПОД КОНКРЕТНОГО ПРОИЗВОДИТЕЛЯ</a:t>
            </a:r>
            <a:endParaRPr lang="ru-RU" b="1" spc="-5" dirty="0">
              <a:solidFill>
                <a:srgbClr val="C00000"/>
              </a:solidFill>
              <a:latin typeface="Times New Roman"/>
              <a:cs typeface="Times New Roman"/>
            </a:endParaRPr>
          </a:p>
          <a:p>
            <a:pPr marL="12700"/>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14712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4431983"/>
          </a:xfrm>
        </p:spPr>
        <p:txBody>
          <a:bodyPr/>
          <a:lstStyle/>
          <a:p>
            <a:pPr marL="342900" indent="-342900">
              <a:buAutoNum type="arabicPeriod"/>
            </a:pPr>
            <a:r>
              <a:rPr lang="ru-RU" sz="1600" b="1" dirty="0" smtClean="0"/>
              <a:t>НАИМЕНОВАНИЕ ОБЪЕКТА ЗАКУПКИ (ЛП)  ДОЛЖНА СООТВЕТСТВОВАТЬ КАТАЛОГУ ( ПП РФ № 145);</a:t>
            </a:r>
          </a:p>
          <a:p>
            <a:pPr marL="342900" indent="-342900">
              <a:buAutoNum type="arabicPeriod"/>
            </a:pPr>
            <a:endParaRPr lang="ru-RU" sz="1600" b="1" dirty="0"/>
          </a:p>
          <a:p>
            <a:r>
              <a:rPr lang="ru-RU" sz="1600" b="1" dirty="0" smtClean="0"/>
              <a:t>                </a:t>
            </a:r>
            <a:r>
              <a:rPr lang="ru-RU" sz="1600" b="1" dirty="0" smtClean="0">
                <a:solidFill>
                  <a:srgbClr val="C00000"/>
                </a:solidFill>
              </a:rPr>
              <a:t>ОДНАКО, НЕ ВСЕГДА ЭТО ПОЛУЧАЕТСЯ!!!</a:t>
            </a:r>
          </a:p>
          <a:p>
            <a:pPr marL="342900" indent="-342900">
              <a:buAutoNum type="arabicPeriod"/>
            </a:pPr>
            <a:endParaRPr lang="ru-RU" sz="1600" b="1" dirty="0">
              <a:solidFill>
                <a:srgbClr val="C00000"/>
              </a:solidFill>
            </a:endParaRPr>
          </a:p>
          <a:p>
            <a:r>
              <a:rPr lang="ru-RU" sz="1600" b="1" dirty="0" smtClean="0">
                <a:solidFill>
                  <a:schemeClr val="tx1"/>
                </a:solidFill>
              </a:rPr>
              <a:t>                  ПРИМЕР: ПОЗИЦИЯ КАТАЛОГА- СПИРТ ЭТИЛОВЫЙ</a:t>
            </a:r>
          </a:p>
          <a:p>
            <a:r>
              <a:rPr lang="ru-RU" sz="1600" b="1" dirty="0">
                <a:solidFill>
                  <a:schemeClr val="tx1"/>
                </a:solidFill>
              </a:rPr>
              <a:t> </a:t>
            </a:r>
            <a:r>
              <a:rPr lang="ru-RU" sz="1600" b="1" dirty="0" smtClean="0">
                <a:solidFill>
                  <a:schemeClr val="tx1"/>
                </a:solidFill>
              </a:rPr>
              <a:t>                                     ( КОД ПО ОКПД 2 21.20.10.158 «АНТИСЕПТИКИ И </a:t>
            </a:r>
          </a:p>
          <a:p>
            <a:r>
              <a:rPr lang="ru-RU" sz="1600" b="1" dirty="0">
                <a:solidFill>
                  <a:schemeClr val="tx1"/>
                </a:solidFill>
              </a:rPr>
              <a:t> </a:t>
            </a:r>
            <a:r>
              <a:rPr lang="ru-RU" sz="1600" b="1" dirty="0" smtClean="0">
                <a:solidFill>
                  <a:schemeClr val="tx1"/>
                </a:solidFill>
              </a:rPr>
              <a:t>                                       ДЕЗИНФИЦИРУЮЩИЕ ПРЕПАРАТЫ)</a:t>
            </a:r>
          </a:p>
          <a:p>
            <a:endParaRPr lang="ru-RU" sz="1600" b="1" dirty="0">
              <a:solidFill>
                <a:schemeClr val="tx1"/>
              </a:solidFill>
            </a:endParaRPr>
          </a:p>
          <a:p>
            <a:r>
              <a:rPr lang="ru-RU" sz="1600" b="1" dirty="0" smtClean="0">
                <a:solidFill>
                  <a:schemeClr val="tx1"/>
                </a:solidFill>
              </a:rPr>
              <a:t>ОДНАКО, СПИРТ ЭТИЛОВЫЙ ЯВЛЯЕТСЯ ТОРГОВЫМ НАИМЕНОВАНИЕМ ЛП С МНН ЭТАНОЛ. </a:t>
            </a:r>
          </a:p>
          <a:p>
            <a:r>
              <a:rPr lang="ru-RU" sz="1600" b="1" dirty="0" smtClean="0">
                <a:solidFill>
                  <a:schemeClr val="tx1"/>
                </a:solidFill>
              </a:rPr>
              <a:t>СОГЛАСНО СТ. 33 ЗАКУПКА ЛП ПО ТОРГОВЫМ НАИМЕНОВАНИЯМ НЕДОПУСКАЕТСЯ.</a:t>
            </a:r>
          </a:p>
          <a:p>
            <a:endParaRPr lang="ru-RU" sz="1600" b="1" dirty="0">
              <a:solidFill>
                <a:schemeClr val="tx1"/>
              </a:solidFill>
            </a:endParaRPr>
          </a:p>
          <a:p>
            <a:r>
              <a:rPr lang="ru-RU" sz="1600" b="1" dirty="0" smtClean="0">
                <a:solidFill>
                  <a:schemeClr val="tx1"/>
                </a:solidFill>
              </a:rPr>
              <a:t>ПО ПП РФ № 145  ЗАКАЗЧИК ОБЯЗАН СФОРМИРОВАТЬ В ДОКУМЕНТАЦИИ НАЗВАНИЕ ПРЕПАРАТА, А  СТ. 33 ФЗ-44 ЗАПРЕЩАЕТ ЭТО ДЕЛАТЬ</a:t>
            </a:r>
          </a:p>
          <a:p>
            <a:pPr marL="342900" indent="-342900">
              <a:buAutoNum type="arabicPeriod"/>
            </a:pPr>
            <a:endParaRPr lang="ru-RU" sz="1600" dirty="0" smtClean="0">
              <a:solidFill>
                <a:schemeClr val="tx1"/>
              </a:solidFill>
            </a:endParaRPr>
          </a:p>
          <a:p>
            <a:pPr marL="342900" indent="-342900">
              <a:buAutoNum type="arabicPeriod"/>
            </a:pPr>
            <a:endParaRPr lang="ru-RU" sz="1600" dirty="0"/>
          </a:p>
        </p:txBody>
      </p:sp>
    </p:spTree>
    <p:extLst>
      <p:ext uri="{BB962C8B-B14F-4D97-AF65-F5344CB8AC3E}">
        <p14:creationId xmlns:p14="http://schemas.microsoft.com/office/powerpoint/2010/main" val="3455388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3108543"/>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ЕСЛИ НЕЛЬЗЯ, НО ОЧЕНЬ ХОЧЕТСЯ , ТО МОЖНО…..</a:t>
            </a:r>
          </a:p>
          <a:p>
            <a:pPr marL="12700"/>
            <a:endParaRPr lang="ru-RU" spc="-5" dirty="0" smtClean="0">
              <a:solidFill>
                <a:prstClr val="black"/>
              </a:solidFill>
              <a:latin typeface="Times New Roman"/>
              <a:cs typeface="Times New Roman"/>
            </a:endParaRPr>
          </a:p>
          <a:p>
            <a:pPr marL="12700"/>
            <a:r>
              <a:rPr lang="ru-RU" spc="-5" dirty="0" smtClean="0">
                <a:solidFill>
                  <a:prstClr val="black"/>
                </a:solidFill>
                <a:latin typeface="Times New Roman"/>
                <a:cs typeface="Times New Roman"/>
              </a:rPr>
              <a:t>       </a:t>
            </a:r>
            <a:r>
              <a:rPr lang="ru-RU" b="1" spc="-5" dirty="0" smtClean="0">
                <a:solidFill>
                  <a:srgbClr val="002060"/>
                </a:solidFill>
                <a:latin typeface="Times New Roman"/>
                <a:cs typeface="Times New Roman"/>
              </a:rPr>
              <a:t>1. В ИСКЛЮЧИТЕЛЬНЫХ СЛУЧАЯХ……</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2. ПРИ ПРОФЕССИОНАЛЬНОМ ОБОСНОВАНИИ…..</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3. НЕТ ИНОЙ ВОЗМОЖНОСТИ ОПИСАТЬ ЗАКУПАЕМЫЙ</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ЛЕКАРСТВЕННЫЙ ПРЕПАРАТ</a:t>
            </a:r>
            <a:endParaRPr lang="ru-RU" b="1" spc="-5" dirty="0">
              <a:solidFill>
                <a:srgbClr val="002060"/>
              </a:solidFill>
              <a:latin typeface="Times New Roman"/>
              <a:cs typeface="Times New Roman"/>
            </a:endParaRPr>
          </a:p>
          <a:p>
            <a:pPr marL="12700"/>
            <a:endParaRPr lang="ru-RU" b="1" spc="-5" dirty="0">
              <a:solidFill>
                <a:prstClr val="black"/>
              </a:solidFill>
              <a:latin typeface="Times New Roman"/>
              <a:cs typeface="Times New Roman"/>
            </a:endParaRPr>
          </a:p>
          <a:p>
            <a:pPr marL="12700"/>
            <a:r>
              <a:rPr lang="ru-RU" b="1" spc="-5" dirty="0" smtClean="0">
                <a:solidFill>
                  <a:prstClr val="black"/>
                </a:solidFill>
                <a:latin typeface="Times New Roman"/>
                <a:cs typeface="Times New Roman"/>
              </a:rPr>
              <a:t>  </a:t>
            </a:r>
            <a:endParaRPr lang="ru-RU" b="1" spc="-5" dirty="0">
              <a:solidFill>
                <a:srgbClr val="C00000"/>
              </a:solidFill>
              <a:latin typeface="Times New Roman"/>
              <a:cs typeface="Times New Roman"/>
            </a:endParaRPr>
          </a:p>
          <a:p>
            <a:pPr marL="12700"/>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1057715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6155531"/>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РЕШЕНИЕ КУРСКОГО УФАС ОТ 29.03.2018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 ДЕЛО 87</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 2018)</a:t>
            </a:r>
          </a:p>
          <a:p>
            <a:pPr marL="12700"/>
            <a:endParaRPr lang="ru-RU" b="1" spc="-5" dirty="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70C0"/>
                </a:solidFill>
                <a:latin typeface="Times New Roman"/>
                <a:cs typeface="Times New Roman"/>
              </a:rPr>
              <a:t>ПРИ ЗАКУПКЕ ЛП С МНН  ЦИСПЛАТИН ( КОНЦЕНТРАТ ДЛЯ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ПРИГОТОВЛЕНИЯ РАСТВОРА ДЛЯ ИНФУЗИЙ) ЗАКАЗЧИК</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УСТАНОВИЛ ТРЕБОВАНИЕ К КОЛИЧЕСТВУ ЛП В УПАКОВКЕ</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 ОБЪЕМУ НАПОЛНЕНИЯ)- 50 МЛ.</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УЧАСТНИК ЗАКУПКИ ПРЕДЛОЖИЛ 20 МЛ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ЗАКАЗЧИК ОТКЛОНИЛ УЧАСТНИКА</a:t>
            </a:r>
          </a:p>
          <a:p>
            <a:pPr marL="12700"/>
            <a:endParaRPr lang="ru-RU" b="1" spc="-5" dirty="0">
              <a:solidFill>
                <a:srgbClr val="0070C0"/>
              </a:solidFill>
              <a:latin typeface="Times New Roman"/>
              <a:cs typeface="Times New Roman"/>
            </a:endParaRPr>
          </a:p>
          <a:p>
            <a:pPr marL="12700"/>
            <a:r>
              <a:rPr lang="ru-RU" b="1" spc="-5" dirty="0" smtClean="0">
                <a:solidFill>
                  <a:srgbClr val="0070C0"/>
                </a:solidFill>
                <a:latin typeface="Times New Roman"/>
                <a:cs typeface="Times New Roman"/>
              </a:rPr>
              <a:t>                   ФАС ПРИЗНАЛ  ОТКЛОНЕНИЕ НЕПРАВОМЕРНЫМ, ОТМЕТИВ,</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ЧТО ЕДИНСТВЕННЫМ ИСКЛЮЧЕНИЕМ, КОГДА ЗАКАЗЧИК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ВПРАВЕ УСТАНОВИТЬ ТРЕБОВАНИЯ К ОБЪЕМУ  ПЕРВИЧНОЙ</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УПАКОВКИ ЯВЛЯЕТСЯ ЗАКУПКА РАСТВОРОВ ДЛЯ ИНФУЗИЙ.</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ОДНАКО, В ДАННОМ СЛУЧАЕ ЗАКАЗЧИК ЗАКУПАЛ </a:t>
            </a:r>
            <a:r>
              <a:rPr lang="ru-RU" b="1" spc="-5" dirty="0" smtClean="0">
                <a:solidFill>
                  <a:srgbClr val="C00000"/>
                </a:solidFill>
                <a:latin typeface="Times New Roman"/>
                <a:cs typeface="Times New Roman"/>
              </a:rPr>
              <a:t>КОНЦЕНТРАТ</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ДЛЯ ПРИГОТОВЛЕНИЯ РАСТВОРА ДЛЯ ИНФУЗИЙ</a:t>
            </a:r>
          </a:p>
          <a:p>
            <a:pPr marL="12700"/>
            <a:endParaRPr lang="ru-RU" b="1" spc="-5" dirty="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endParaRPr lang="ru-RU" b="1" spc="-5" dirty="0">
              <a:solidFill>
                <a:srgbClr val="C00000"/>
              </a:solidFill>
              <a:latin typeface="Times New Roman"/>
              <a:cs typeface="Times New Roman"/>
            </a:endParaRPr>
          </a:p>
        </p:txBody>
      </p:sp>
    </p:spTree>
    <p:extLst>
      <p:ext uri="{BB962C8B-B14F-4D97-AF65-F5344CB8AC3E}">
        <p14:creationId xmlns:p14="http://schemas.microsoft.com/office/powerpoint/2010/main" val="2967272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338554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ОБЪЕМ НАПОЛНЕНИЯ ПЕРВИЧНОЙ УПАКОВКИ</a:t>
            </a:r>
          </a:p>
          <a:p>
            <a:pPr marL="12700"/>
            <a:endParaRPr lang="ru-RU" b="1" spc="-5" dirty="0">
              <a:solidFill>
                <a:srgbClr val="C00000"/>
              </a:solidFill>
              <a:latin typeface="Times New Roman"/>
              <a:cs typeface="Times New Roman"/>
            </a:endParaRPr>
          </a:p>
          <a:p>
            <a:pPr marL="12700"/>
            <a:r>
              <a:rPr lang="ru-RU" b="1" spc="-5" dirty="0" smtClean="0">
                <a:latin typeface="Times New Roman"/>
                <a:cs typeface="Times New Roman"/>
              </a:rPr>
              <a:t>При описании объекта закупки возможно указание объема наполнения первичной упаковки. При этом в документации должно быть обоснование необходимости указания таких характеристик</a:t>
            </a:r>
          </a:p>
          <a:p>
            <a:pPr marL="12700"/>
            <a:endParaRPr lang="ru-RU" b="1" spc="-5" dirty="0">
              <a:latin typeface="Times New Roman"/>
              <a:cs typeface="Times New Roman"/>
            </a:endParaRPr>
          </a:p>
          <a:p>
            <a:pPr marL="12700"/>
            <a:endParaRPr lang="ru-RU" b="1" spc="-5" dirty="0" smtClean="0">
              <a:latin typeface="Times New Roman"/>
              <a:cs typeface="Times New Roman"/>
            </a:endParaRPr>
          </a:p>
          <a:p>
            <a:pPr marL="12700"/>
            <a:r>
              <a:rPr lang="ru-RU" b="1" spc="-5" dirty="0">
                <a:latin typeface="Times New Roman"/>
                <a:cs typeface="Times New Roman"/>
              </a:rPr>
              <a:t> </a:t>
            </a:r>
            <a:r>
              <a:rPr lang="ru-RU" b="1" spc="-5" dirty="0" smtClean="0">
                <a:latin typeface="Times New Roman"/>
                <a:cs typeface="Times New Roman"/>
              </a:rPr>
              <a:t>                                    </a:t>
            </a:r>
            <a:r>
              <a:rPr lang="ru-RU" b="1" spc="-5" dirty="0" smtClean="0">
                <a:solidFill>
                  <a:srgbClr val="C00000"/>
                </a:solidFill>
                <a:latin typeface="Times New Roman"/>
                <a:cs typeface="Times New Roman"/>
              </a:rPr>
              <a:t>ПИСЬМО МЗ ОТ 14 ФЕВРАЛЯ 2018 ГОДА № 418</a:t>
            </a:r>
            <a:r>
              <a:rPr lang="en-US" b="1" spc="-5" dirty="0" smtClean="0">
                <a:solidFill>
                  <a:srgbClr val="C00000"/>
                </a:solidFill>
                <a:latin typeface="Times New Roman"/>
                <a:cs typeface="Times New Roman"/>
              </a:rPr>
              <a:t>/25-5</a:t>
            </a:r>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endParaRPr lang="ru-RU" b="1" spc="-5" dirty="0">
              <a:solidFill>
                <a:srgbClr val="C00000"/>
              </a:solidFill>
              <a:latin typeface="Times New Roman"/>
              <a:cs typeface="Times New Roman"/>
            </a:endParaRPr>
          </a:p>
          <a:p>
            <a:pPr marL="12700"/>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511524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49353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ОБОСНОВАНИЕ  ДОПОЛНИТЕЛЬНЫХ ХАРАКТЕРИСТИК</a:t>
            </a:r>
          </a:p>
          <a:p>
            <a:pPr marL="12700"/>
            <a:r>
              <a:rPr lang="ru-RU" b="1" spc="-5" dirty="0" smtClean="0">
                <a:solidFill>
                  <a:srgbClr val="C00000"/>
                </a:solidFill>
                <a:latin typeface="Times New Roman"/>
                <a:cs typeface="Times New Roman"/>
              </a:rPr>
              <a:t>                                                              ( п.5 ПП 1380)</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B050"/>
                </a:solidFill>
                <a:latin typeface="Times New Roman"/>
                <a:cs typeface="Times New Roman"/>
              </a:rPr>
              <a:t>1</a:t>
            </a:r>
            <a:r>
              <a:rPr lang="ru-RU" b="1" spc="-5" dirty="0" smtClean="0">
                <a:solidFill>
                  <a:srgbClr val="C00000"/>
                </a:solidFill>
                <a:latin typeface="Times New Roman"/>
                <a:cs typeface="Times New Roman"/>
              </a:rPr>
              <a:t>. </a:t>
            </a:r>
            <a:r>
              <a:rPr lang="ru-RU" b="1" spc="-5" dirty="0" smtClean="0">
                <a:solidFill>
                  <a:srgbClr val="00B050"/>
                </a:solidFill>
                <a:latin typeface="Times New Roman"/>
                <a:cs typeface="Times New Roman"/>
              </a:rPr>
              <a:t>ОБОСНОВАНИЕ ДОЛЖНО БЫТЬ ИЗЛОЖЕНО В ДОКУМЕНТАЦИИ:</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 Отсутствие обоснования в документации при установлении дополнительных</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характеристик является нарушением )</a:t>
            </a:r>
          </a:p>
          <a:p>
            <a:pPr marL="12700"/>
            <a:endParaRPr lang="ru-RU" b="1" spc="-5" dirty="0" smtClean="0">
              <a:solidFill>
                <a:srgbClr val="00B050"/>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РЕШЕНИЕ КИРОВСКОГО УФАС РФ  ОТ 05.04.2018 № 126</a:t>
            </a:r>
            <a:r>
              <a:rPr lang="en-US" b="1" spc="-5" dirty="0" smtClean="0">
                <a:solidFill>
                  <a:srgbClr val="C00000"/>
                </a:solidFill>
                <a:latin typeface="Times New Roman"/>
                <a:cs typeface="Times New Roman"/>
              </a:rPr>
              <a:t>/</a:t>
            </a:r>
            <a:r>
              <a:rPr lang="ru-RU" b="1" spc="-5" dirty="0" smtClean="0">
                <a:solidFill>
                  <a:srgbClr val="C00000"/>
                </a:solidFill>
                <a:latin typeface="Times New Roman"/>
                <a:cs typeface="Times New Roman"/>
              </a:rPr>
              <a:t>03-18</a:t>
            </a:r>
          </a:p>
          <a:p>
            <a:pPr marL="12700"/>
            <a:endParaRPr lang="ru-RU" b="1" spc="-5" dirty="0">
              <a:solidFill>
                <a:srgbClr val="C00000"/>
              </a:solidFill>
              <a:latin typeface="Times New Roman"/>
              <a:cs typeface="Times New Roman"/>
            </a:endParaRPr>
          </a:p>
          <a:p>
            <a:pPr marL="12700"/>
            <a:r>
              <a:rPr lang="ru-RU" b="1" spc="-5" dirty="0" smtClean="0">
                <a:solidFill>
                  <a:srgbClr val="00B050"/>
                </a:solidFill>
                <a:latin typeface="Times New Roman"/>
                <a:cs typeface="Times New Roman"/>
              </a:rPr>
              <a:t>       2.  ОБОСНОВАНИЕ ДОЛЖНО БЫТЬ КОНКРЕТНЫМ И РАЗВЕРНУТЫМ</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 Нельзя допускать общих фраз, нельзя в итоге этим ограничивать</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конкуренцию!!!)</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endParaRPr lang="ru-RU" b="1" spc="-5" dirty="0">
              <a:solidFill>
                <a:srgbClr val="C00000"/>
              </a:solidFill>
              <a:latin typeface="Times New Roman"/>
              <a:cs typeface="Times New Roman"/>
            </a:endParaRPr>
          </a:p>
          <a:p>
            <a:pPr marL="12700"/>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7591641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5601533"/>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ОБОСНОВАНИЕ  ДОПОЛНИТЕЛЬНЫХ ХАРАКТЕРИСТИК</a:t>
            </a:r>
          </a:p>
          <a:p>
            <a:pPr marL="12700"/>
            <a:r>
              <a:rPr lang="ru-RU" b="1" spc="-5" dirty="0" smtClean="0">
                <a:solidFill>
                  <a:srgbClr val="C00000"/>
                </a:solidFill>
                <a:latin typeface="Times New Roman"/>
                <a:cs typeface="Times New Roman"/>
              </a:rPr>
              <a:t>                                                              ( п.5 ПП 1380)</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РЕШЕНИЕ ЧЕЛЯБИНСКОГО УФАС  РФ ОТ 22.02.2018 Г</a:t>
            </a:r>
          </a:p>
          <a:p>
            <a:pPr marL="12700"/>
            <a:endParaRPr lang="ru-RU" b="1" spc="-5" dirty="0">
              <a:solidFill>
                <a:srgbClr val="C00000"/>
              </a:solidFill>
              <a:latin typeface="Times New Roman"/>
              <a:cs typeface="Times New Roman"/>
            </a:endParaRPr>
          </a:p>
          <a:p>
            <a:pPr marL="12700"/>
            <a:r>
              <a:rPr lang="ru-RU" b="1" spc="-5" dirty="0" smtClean="0">
                <a:solidFill>
                  <a:srgbClr val="0070C0"/>
                </a:solidFill>
                <a:latin typeface="Times New Roman"/>
                <a:cs typeface="Times New Roman"/>
              </a:rPr>
              <a:t>                    ПРЕДМЕТ ЗАКУПКИ- ЛП С МНН ЙОПАМИДОЛ. ОПИСАНИЕ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ХАРАКТЕРИСТИК ПРЕПАРАТА В ТЗ БЫЛО ЗАТОЧЕНО ПОД</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ОДНОГО ПРОИЗВОДИТЕЛЯ  ;</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ОБОСНОВАНИЕ УСТАНОВЛЕННЫХ ТРЕБОВАНИЙ ЗАКАЗЧИКОМ:</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 ХАРАКТЕРИСТИКИ УКАЗАНЫ В СООТВЕТСТВИИ С ПОТРЕБ-</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НОСТЯМИ ЗАКАЗЧИКА, СПЕЦИФИКОЙ ОКАЗАНИЯ МЕД.</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ПОМОЩИ В ЛПУ</a:t>
            </a:r>
          </a:p>
          <a:p>
            <a:pPr marL="12700"/>
            <a:r>
              <a:rPr lang="ru-RU" b="1" spc="-5" dirty="0">
                <a:solidFill>
                  <a:srgbClr val="0070C0"/>
                </a:solidFill>
                <a:latin typeface="Times New Roman"/>
                <a:cs typeface="Times New Roman"/>
              </a:rPr>
              <a:t> </a:t>
            </a:r>
            <a:r>
              <a:rPr lang="ru-RU" b="1" spc="-5" dirty="0" smtClean="0">
                <a:solidFill>
                  <a:srgbClr val="0070C0"/>
                </a:solidFill>
                <a:latin typeface="Times New Roman"/>
                <a:cs typeface="Times New Roman"/>
              </a:rPr>
              <a:t>                    В ЧЕМ ЗАКЛЮЧАЕТСЯ ЭТА СПЕЦИФИКА------?????????????????</a:t>
            </a:r>
          </a:p>
          <a:p>
            <a:pPr marL="12700"/>
            <a:endParaRPr lang="ru-RU" b="1" spc="-5" dirty="0">
              <a:solidFill>
                <a:srgbClr val="0070C0"/>
              </a:solidFill>
              <a:latin typeface="Times New Roman"/>
              <a:cs typeface="Times New Roman"/>
            </a:endParaRPr>
          </a:p>
          <a:p>
            <a:pPr marL="12700"/>
            <a:r>
              <a:rPr lang="ru-RU" b="1" spc="-5" dirty="0" smtClean="0">
                <a:solidFill>
                  <a:srgbClr val="C00000"/>
                </a:solidFill>
                <a:latin typeface="Times New Roman"/>
                <a:cs typeface="Times New Roman"/>
              </a:rPr>
              <a:t>                      РЕШЕНИЕ:  ОБОСНОВАНИЕ ХАРАКТЕРИСТИК ПРЕПАРАТА-</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НЕНАДЛЕЖАЩЕЕ</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endParaRPr lang="ru-RU" b="1" spc="-5" dirty="0">
              <a:solidFill>
                <a:srgbClr val="C00000"/>
              </a:solidFill>
              <a:latin typeface="Times New Roman"/>
              <a:cs typeface="Times New Roman"/>
            </a:endParaRPr>
          </a:p>
          <a:p>
            <a:pPr marL="12700"/>
            <a:endParaRPr lang="ru-RU" b="1" spc="-5" dirty="0">
              <a:solidFill>
                <a:prstClr val="black"/>
              </a:solidFill>
              <a:latin typeface="Times New Roman"/>
              <a:cs typeface="Times New Roman"/>
            </a:endParaRPr>
          </a:p>
        </p:txBody>
      </p:sp>
    </p:spTree>
    <p:extLst>
      <p:ext uri="{BB962C8B-B14F-4D97-AF65-F5344CB8AC3E}">
        <p14:creationId xmlns:p14="http://schemas.microsoft.com/office/powerpoint/2010/main" val="10262658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5878532"/>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ВЗАИМОЗАМЕНЯЕМОСТЬ ЛЕКАРСТВЕННЫХ ПРЕПАРАТОВ  </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ст.4 Закона № 61 «Об обращении лекарственных препаратов» </a:t>
            </a:r>
          </a:p>
          <a:p>
            <a:pPr marL="12700"/>
            <a:r>
              <a:rPr lang="ru-RU" b="1" spc="-5" dirty="0">
                <a:solidFill>
                  <a:schemeClr val="accent5">
                    <a:lumMod val="50000"/>
                  </a:schemeClr>
                </a:solidFill>
                <a:latin typeface="Times New Roman"/>
                <a:cs typeface="Times New Roman"/>
              </a:rPr>
              <a:t> </a:t>
            </a:r>
            <a:r>
              <a:rPr lang="ru-RU" b="1" spc="-5" dirty="0" smtClean="0">
                <a:solidFill>
                  <a:schemeClr val="accent5">
                    <a:lumMod val="50000"/>
                  </a:schemeClr>
                </a:solidFill>
                <a:latin typeface="Times New Roman"/>
                <a:cs typeface="Times New Roman"/>
              </a:rPr>
              <a:t>        «Взаимозаменяемый лекарственный препарат- препарат с доказанной терапевтической эквивалентностью в отношении  </a:t>
            </a:r>
            <a:r>
              <a:rPr lang="ru-RU" b="1" spc="-5" dirty="0" err="1" smtClean="0">
                <a:solidFill>
                  <a:schemeClr val="accent5">
                    <a:lumMod val="50000"/>
                  </a:schemeClr>
                </a:solidFill>
                <a:latin typeface="Times New Roman"/>
                <a:cs typeface="Times New Roman"/>
              </a:rPr>
              <a:t>референтного</a:t>
            </a:r>
            <a:r>
              <a:rPr lang="ru-RU" b="1" spc="-5" dirty="0" smtClean="0">
                <a:solidFill>
                  <a:schemeClr val="accent5">
                    <a:lumMod val="50000"/>
                  </a:schemeClr>
                </a:solidFill>
                <a:latin typeface="Times New Roman"/>
                <a:cs typeface="Times New Roman"/>
              </a:rPr>
              <a:t> лекарственного препарата, имеющий эквивалентные ему качественный и количественный состав действующих веществ, вспомогательных веществ, лекарственную форму и способ введения» </a:t>
            </a:r>
          </a:p>
          <a:p>
            <a:pPr marL="12700"/>
            <a:endParaRPr lang="ru-RU" b="1" spc="-5" dirty="0" smtClean="0">
              <a:solidFill>
                <a:schemeClr val="accent5">
                  <a:lumMod val="50000"/>
                </a:schemeClr>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ч.2 ст.27.1 Закона № 61-ФЗ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 </a:t>
            </a:r>
            <a:r>
              <a:rPr lang="ru-RU" b="1" spc="-5" dirty="0">
                <a:solidFill>
                  <a:schemeClr val="accent5">
                    <a:lumMod val="50000"/>
                  </a:schemeClr>
                </a:solidFill>
                <a:latin typeface="Times New Roman"/>
                <a:cs typeface="Times New Roman"/>
              </a:rPr>
              <a:t>В</a:t>
            </a:r>
            <a:r>
              <a:rPr lang="ru-RU" b="1" spc="-5" dirty="0" smtClean="0">
                <a:solidFill>
                  <a:schemeClr val="accent5">
                    <a:lumMod val="50000"/>
                  </a:schemeClr>
                </a:solidFill>
                <a:latin typeface="Times New Roman"/>
                <a:cs typeface="Times New Roman"/>
              </a:rPr>
              <a:t>заимозаменяемость ЛП устанавливается  комиссией экспертов  экспертного  ФГБУ «Научный центр экспертизы  средств медицинского применения МЗ РФ»   при проведении экспертизы лекарственных препаратов  в процессе их государственной регистрации.</a:t>
            </a:r>
          </a:p>
          <a:p>
            <a:pPr marL="12700"/>
            <a:endParaRPr lang="ru-RU" b="1" spc="-5" dirty="0">
              <a:solidFill>
                <a:schemeClr val="accent5">
                  <a:lumMod val="50000"/>
                </a:schemeClr>
              </a:solidFill>
              <a:latin typeface="Times New Roman"/>
              <a:cs typeface="Times New Roman"/>
            </a:endParaRPr>
          </a:p>
          <a:p>
            <a:pPr marL="12700"/>
            <a:r>
              <a:rPr lang="ru-RU" b="1" spc="-5" dirty="0" smtClean="0">
                <a:solidFill>
                  <a:srgbClr val="C00000"/>
                </a:solidFill>
                <a:latin typeface="Times New Roman"/>
                <a:cs typeface="Times New Roman"/>
              </a:rPr>
              <a:t>           ч.3 ст.27.1 Закона « 61-ФЗ</a:t>
            </a:r>
          </a:p>
          <a:p>
            <a:pPr marL="12700"/>
            <a:r>
              <a:rPr lang="ru-RU" b="1" spc="-5" dirty="0">
                <a:solidFill>
                  <a:schemeClr val="accent5">
                    <a:lumMod val="50000"/>
                  </a:schemeClr>
                </a:solidFill>
                <a:latin typeface="Times New Roman"/>
                <a:cs typeface="Times New Roman"/>
              </a:rPr>
              <a:t> </a:t>
            </a:r>
            <a:r>
              <a:rPr lang="ru-RU" b="1" spc="-5" dirty="0" smtClean="0">
                <a:solidFill>
                  <a:schemeClr val="accent5">
                    <a:lumMod val="50000"/>
                  </a:schemeClr>
                </a:solidFill>
                <a:latin typeface="Times New Roman"/>
                <a:cs typeface="Times New Roman"/>
              </a:rPr>
              <a:t>         «Определение взаимозаменяемости не производится в отношении растительных, гомеопатических ЛП и ЛП, которые разрешены для медицинского применения  в РФ более 20 лет   </a:t>
            </a:r>
            <a:endParaRPr lang="ru-RU" b="1" spc="-5" dirty="0">
              <a:solidFill>
                <a:schemeClr val="accent5">
                  <a:lumMod val="50000"/>
                </a:schemeClr>
              </a:solidFill>
              <a:latin typeface="Times New Roman"/>
              <a:cs typeface="Times New Roman"/>
            </a:endParaRPr>
          </a:p>
        </p:txBody>
      </p:sp>
    </p:spTree>
    <p:extLst>
      <p:ext uri="{BB962C8B-B14F-4D97-AF65-F5344CB8AC3E}">
        <p14:creationId xmlns:p14="http://schemas.microsoft.com/office/powerpoint/2010/main" val="303862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92" y="201699"/>
            <a:ext cx="8934450" cy="449353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ВЗАИМОЗАМЕНЯЕМОСТЬ ЛЕКАРСТВЕННЫХ ПРЕПАРАТОВ  </a:t>
            </a:r>
          </a:p>
          <a:p>
            <a:pPr marL="12700"/>
            <a:r>
              <a:rPr lang="ru-RU" b="1" spc="-5" dirty="0" smtClean="0">
                <a:solidFill>
                  <a:srgbClr val="C00000"/>
                </a:solidFill>
                <a:latin typeface="Times New Roman"/>
                <a:cs typeface="Times New Roman"/>
              </a:rPr>
              <a:t>      </a:t>
            </a:r>
          </a:p>
          <a:p>
            <a:pPr marL="12700"/>
            <a:endParaRPr lang="ru-RU" b="1" spc="-5" dirty="0">
              <a:solidFill>
                <a:srgbClr val="C00000"/>
              </a:solidFill>
              <a:latin typeface="Times New Roman"/>
              <a:cs typeface="Times New Roman"/>
            </a:endParaRPr>
          </a:p>
          <a:p>
            <a:pPr marL="12700"/>
            <a:r>
              <a:rPr lang="ru-RU" b="1" spc="-5" dirty="0" smtClean="0">
                <a:latin typeface="Times New Roman"/>
                <a:cs typeface="Times New Roman"/>
              </a:rPr>
              <a:t>           Все зарегистрированные  на территории РФ лекарственные препараты  для медицинского применения , подлежащие определению взаимозаменяемости, разделены на следующие группы:</a:t>
            </a:r>
          </a:p>
          <a:p>
            <a:pPr marL="12700"/>
            <a:endParaRPr lang="ru-RU" b="1" spc="-5" dirty="0" smtClean="0">
              <a:latin typeface="Times New Roman"/>
              <a:cs typeface="Times New Roman"/>
            </a:endParaRPr>
          </a:p>
          <a:p>
            <a:pPr marL="12700"/>
            <a:endParaRPr lang="ru-RU" b="1" spc="-5" dirty="0">
              <a:latin typeface="Times New Roman"/>
              <a:cs typeface="Times New Roman"/>
            </a:endParaRPr>
          </a:p>
          <a:p>
            <a:pPr marL="12700"/>
            <a:r>
              <a:rPr lang="ru-RU" b="1" spc="-5" dirty="0" smtClean="0">
                <a:solidFill>
                  <a:srgbClr val="002060"/>
                </a:solidFill>
                <a:latin typeface="Times New Roman"/>
                <a:cs typeface="Times New Roman"/>
              </a:rPr>
              <a:t>           1. ЛП взаимозаменяем </a:t>
            </a:r>
            <a:r>
              <a:rPr lang="ru-RU" b="1" spc="-5" dirty="0" err="1" smtClean="0">
                <a:solidFill>
                  <a:srgbClr val="002060"/>
                </a:solidFill>
                <a:latin typeface="Times New Roman"/>
                <a:cs typeface="Times New Roman"/>
              </a:rPr>
              <a:t>референтному</a:t>
            </a:r>
            <a:r>
              <a:rPr lang="ru-RU" b="1" spc="-5" dirty="0" smtClean="0">
                <a:solidFill>
                  <a:srgbClr val="002060"/>
                </a:solidFill>
                <a:latin typeface="Times New Roman"/>
                <a:cs typeface="Times New Roman"/>
              </a:rPr>
              <a:t> ЛП;</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2. ЛП </a:t>
            </a:r>
            <a:r>
              <a:rPr lang="ru-RU" b="1" spc="-5" dirty="0" err="1" smtClean="0">
                <a:solidFill>
                  <a:srgbClr val="002060"/>
                </a:solidFill>
                <a:latin typeface="Times New Roman"/>
                <a:cs typeface="Times New Roman"/>
              </a:rPr>
              <a:t>невзаимозаменяем</a:t>
            </a:r>
            <a:r>
              <a:rPr lang="ru-RU" b="1" spc="-5" dirty="0" smtClean="0">
                <a:solidFill>
                  <a:srgbClr val="002060"/>
                </a:solidFill>
                <a:latin typeface="Times New Roman"/>
                <a:cs typeface="Times New Roman"/>
              </a:rPr>
              <a:t> </a:t>
            </a:r>
            <a:r>
              <a:rPr lang="ru-RU" b="1" spc="-5" dirty="0" err="1" smtClean="0">
                <a:solidFill>
                  <a:srgbClr val="002060"/>
                </a:solidFill>
                <a:latin typeface="Times New Roman"/>
                <a:cs typeface="Times New Roman"/>
              </a:rPr>
              <a:t>референтному</a:t>
            </a:r>
            <a:r>
              <a:rPr lang="ru-RU" b="1" spc="-5" dirty="0" smtClean="0">
                <a:solidFill>
                  <a:srgbClr val="002060"/>
                </a:solidFill>
                <a:latin typeface="Times New Roman"/>
                <a:cs typeface="Times New Roman"/>
              </a:rPr>
              <a:t> ЛП;</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3.  Взаимозаменяемость ЛП </a:t>
            </a:r>
            <a:r>
              <a:rPr lang="ru-RU" b="1" spc="-5" dirty="0" err="1" smtClean="0">
                <a:solidFill>
                  <a:srgbClr val="002060"/>
                </a:solidFill>
                <a:latin typeface="Times New Roman"/>
                <a:cs typeface="Times New Roman"/>
              </a:rPr>
              <a:t>референтному</a:t>
            </a:r>
            <a:r>
              <a:rPr lang="ru-RU" b="1" spc="-5" dirty="0" smtClean="0">
                <a:solidFill>
                  <a:srgbClr val="002060"/>
                </a:solidFill>
                <a:latin typeface="Times New Roman"/>
                <a:cs typeface="Times New Roman"/>
              </a:rPr>
              <a:t> ЛП установить невозможно;</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4.  ЛП взаимозаменяем </a:t>
            </a:r>
            <a:r>
              <a:rPr lang="ru-RU" b="1" spc="-5" dirty="0" err="1" smtClean="0">
                <a:solidFill>
                  <a:srgbClr val="002060"/>
                </a:solidFill>
                <a:latin typeface="Times New Roman"/>
                <a:cs typeface="Times New Roman"/>
              </a:rPr>
              <a:t>референтному</a:t>
            </a:r>
            <a:r>
              <a:rPr lang="ru-RU" b="1" spc="-5" dirty="0" smtClean="0">
                <a:solidFill>
                  <a:srgbClr val="002060"/>
                </a:solidFill>
                <a:latin typeface="Times New Roman"/>
                <a:cs typeface="Times New Roman"/>
              </a:rPr>
              <a:t> ЛП, за исключением применения </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у отдельных групп пациентов</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5. ЛП не подлежит  определению взаимозаменяемости</a:t>
            </a:r>
            <a:endParaRPr lang="ru-RU" b="1" spc="-5" dirty="0">
              <a:solidFill>
                <a:srgbClr val="002060"/>
              </a:solidFill>
              <a:latin typeface="Times New Roman"/>
              <a:cs typeface="Times New Roman"/>
            </a:endParaRPr>
          </a:p>
        </p:txBody>
      </p:sp>
    </p:spTree>
    <p:extLst>
      <p:ext uri="{BB962C8B-B14F-4D97-AF65-F5344CB8AC3E}">
        <p14:creationId xmlns:p14="http://schemas.microsoft.com/office/powerpoint/2010/main" val="31422855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27099"/>
            <a:ext cx="8934450" cy="6432530"/>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ЗНАЧЕНИЕ ВЗАИМОЗАМЕНЯЕМОСТИ ПРЕПАРАТОВ ДЛЯ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ГОСУДАРСТВЕННЫХ  ЗАКУПОК:</a:t>
            </a:r>
          </a:p>
          <a:p>
            <a:pPr marL="12700"/>
            <a:endParaRPr lang="ru-RU" b="1" spc="-5" dirty="0">
              <a:solidFill>
                <a:srgbClr val="C00000"/>
              </a:solidFill>
              <a:latin typeface="Times New Roman"/>
              <a:cs typeface="Times New Roman"/>
            </a:endParaRPr>
          </a:p>
          <a:p>
            <a:pPr marL="355600" indent="-342900">
              <a:buAutoNum type="arabicPeriod"/>
            </a:pPr>
            <a:r>
              <a:rPr lang="ru-RU" b="1" spc="-5" dirty="0" smtClean="0">
                <a:latin typeface="Times New Roman"/>
                <a:cs typeface="Times New Roman"/>
              </a:rPr>
              <a:t>Если в рамках одного МНН  лекарственный препарат невзаимозаменяемый , то заказчик имеет право закупать такой препарат по торговому наименованию</a:t>
            </a:r>
          </a:p>
          <a:p>
            <a:pPr marL="12700"/>
            <a:r>
              <a:rPr lang="ru-RU" b="1" spc="-5" dirty="0">
                <a:latin typeface="Times New Roman"/>
                <a:cs typeface="Times New Roman"/>
              </a:rPr>
              <a:t> </a:t>
            </a:r>
            <a:r>
              <a:rPr lang="ru-RU" b="1" spc="-5" dirty="0" smtClean="0">
                <a:latin typeface="Times New Roman"/>
                <a:cs typeface="Times New Roman"/>
              </a:rPr>
              <a:t>      ( п.2 Правил формирования перечня ЛС, закупка которых осуществляется  в соответствии с торговыми наименованиями , утв. Постановлением Правительства № 1086 от 28.11.2013 г), и п.6.части 1 ст.33 ФЗ-44- </a:t>
            </a:r>
            <a:r>
              <a:rPr lang="ru-RU" b="1" spc="-5" dirty="0" smtClean="0">
                <a:solidFill>
                  <a:srgbClr val="00B0F0"/>
                </a:solidFill>
                <a:latin typeface="Times New Roman"/>
                <a:cs typeface="Times New Roman"/>
              </a:rPr>
              <a:t>однако перечень таких препаратов на сегодняшний день отсутствует!!!</a:t>
            </a:r>
          </a:p>
          <a:p>
            <a:pPr marL="12700"/>
            <a:endParaRPr lang="ru-RU" b="1" spc="-5" dirty="0">
              <a:solidFill>
                <a:srgbClr val="C00000"/>
              </a:solidFill>
              <a:latin typeface="Times New Roman"/>
              <a:cs typeface="Times New Roman"/>
            </a:endParaRPr>
          </a:p>
          <a:p>
            <a:pPr marL="355600" indent="-342900">
              <a:buAutoNum type="arabicPeriod" startAt="2"/>
            </a:pPr>
            <a:r>
              <a:rPr lang="ru-RU" b="1" spc="-5" dirty="0" smtClean="0">
                <a:latin typeface="Times New Roman"/>
                <a:cs typeface="Times New Roman"/>
              </a:rPr>
              <a:t>Поскольку взаимозаменяемость ЛП определяется не для всех ЛП  ( ст.27.1 ФЗ_61), то в таких случаях, попадающих под исключения  из правил, в ГРЛС  </a:t>
            </a:r>
            <a:r>
              <a:rPr lang="ru-RU" b="1" spc="-5" dirty="0" smtClean="0">
                <a:solidFill>
                  <a:srgbClr val="00B0F0"/>
                </a:solidFill>
                <a:latin typeface="Times New Roman"/>
                <a:cs typeface="Times New Roman"/>
              </a:rPr>
              <a:t>должно быть указано, что данный препарат не подлежит определению взаимозаменяемости</a:t>
            </a:r>
          </a:p>
          <a:p>
            <a:pPr marL="355600" indent="-342900">
              <a:buAutoNum type="arabicPeriod" startAt="2"/>
            </a:pPr>
            <a:r>
              <a:rPr lang="ru-RU" b="1" spc="-5" dirty="0" smtClean="0">
                <a:latin typeface="Times New Roman"/>
                <a:cs typeface="Times New Roman"/>
              </a:rPr>
              <a:t>На сегодняшний день результаты определения взаимозаменяемости ЛП не позволяют идентифицировать каждый ЛП, зарегистрированный в РФ</a:t>
            </a:r>
          </a:p>
          <a:p>
            <a:pPr marL="355600" indent="-342900">
              <a:buAutoNum type="arabicPeriod" startAt="2"/>
            </a:pPr>
            <a:endParaRPr lang="ru-RU" b="1" spc="-5" dirty="0">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ВЫВОД:</a:t>
            </a:r>
          </a:p>
          <a:p>
            <a:pPr marL="12700"/>
            <a:r>
              <a:rPr lang="ru-RU" b="1" spc="-5" dirty="0" smtClean="0">
                <a:solidFill>
                  <a:srgbClr val="C00000"/>
                </a:solidFill>
                <a:latin typeface="Times New Roman"/>
                <a:cs typeface="Times New Roman"/>
              </a:rPr>
              <a:t>      </a:t>
            </a:r>
          </a:p>
          <a:p>
            <a:pPr marL="12700"/>
            <a:endParaRPr lang="ru-RU" b="1" spc="-5" dirty="0">
              <a:solidFill>
                <a:srgbClr val="C00000"/>
              </a:solidFill>
              <a:latin typeface="Times New Roman"/>
              <a:cs typeface="Times New Roman"/>
            </a:endParaRPr>
          </a:p>
          <a:p>
            <a:pPr marL="12700"/>
            <a:r>
              <a:rPr lang="ru-RU" b="1" spc="-5" dirty="0" smtClean="0">
                <a:solidFill>
                  <a:prstClr val="black"/>
                </a:solidFill>
                <a:latin typeface="Times New Roman"/>
                <a:cs typeface="Times New Roman"/>
              </a:rPr>
              <a:t>           </a:t>
            </a:r>
            <a:endParaRPr lang="ru-RU" b="1" spc="-5" dirty="0">
              <a:solidFill>
                <a:srgbClr val="002060"/>
              </a:solidFill>
              <a:latin typeface="Times New Roman"/>
              <a:cs typeface="Times New Roman"/>
            </a:endParaRPr>
          </a:p>
        </p:txBody>
      </p:sp>
    </p:spTree>
    <p:extLst>
      <p:ext uri="{BB962C8B-B14F-4D97-AF65-F5344CB8AC3E}">
        <p14:creationId xmlns:p14="http://schemas.microsoft.com/office/powerpoint/2010/main" val="11751731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27099"/>
            <a:ext cx="8934450" cy="6986528"/>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ЗНАЧЕНИЕ ВЗАИМОЗАМЕНЯЕМОСТИ ПРЕПАРАТОВ ДЛЯ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ГОСУДАРСТВЕННЫХ  ЗАКУПОК:</a:t>
            </a:r>
          </a:p>
          <a:p>
            <a:pPr marL="12700"/>
            <a:endParaRPr lang="ru-RU" b="1" spc="-5" dirty="0">
              <a:solidFill>
                <a:srgbClr val="C00000"/>
              </a:solidFill>
              <a:latin typeface="Times New Roman"/>
              <a:cs typeface="Times New Roman"/>
            </a:endParaRPr>
          </a:p>
          <a:p>
            <a:pPr marL="355600" indent="-342900">
              <a:buFontTx/>
              <a:buAutoNum type="arabicPeriod" startAt="2"/>
            </a:pPr>
            <a:endParaRPr lang="ru-RU" b="1" spc="-5" dirty="0">
              <a:solidFill>
                <a:prstClr val="black"/>
              </a:solidFill>
              <a:latin typeface="Times New Roman"/>
              <a:cs typeface="Times New Roman"/>
            </a:endParaRP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a:t>
            </a:r>
            <a:r>
              <a:rPr lang="ru-RU" b="1" spc="-5" dirty="0" smtClean="0">
                <a:solidFill>
                  <a:srgbClr val="002060"/>
                </a:solidFill>
                <a:latin typeface="Times New Roman"/>
                <a:cs typeface="Times New Roman"/>
              </a:rPr>
              <a:t>ВОПРОС</a:t>
            </a:r>
          </a:p>
          <a:p>
            <a:pPr marL="12700"/>
            <a:endParaRPr lang="ru-RU" b="1" spc="-5" dirty="0" smtClean="0">
              <a:solidFill>
                <a:srgbClr val="C00000"/>
              </a:solidFill>
              <a:latin typeface="Times New Roman"/>
              <a:cs typeface="Times New Roman"/>
            </a:endParaRPr>
          </a:p>
          <a:p>
            <a:pPr marL="12700"/>
            <a:r>
              <a:rPr lang="ru-RU" b="1" spc="-5" dirty="0">
                <a:latin typeface="Times New Roman"/>
                <a:cs typeface="Times New Roman"/>
              </a:rPr>
              <a:t> </a:t>
            </a:r>
            <a:r>
              <a:rPr lang="ru-RU" b="1" spc="-5" dirty="0" smtClean="0">
                <a:latin typeface="Times New Roman"/>
                <a:cs typeface="Times New Roman"/>
              </a:rPr>
              <a:t>           СЛЕДУЕТ ЛИ РАССМАТРИВАТЬ ВЗАИМОЗАМЕНЯЕМОСТЬ КАК ИМПЕРАТИВНУЮ НОРМУ ЗАКОНА ИЛИ  ЗАКАЗЧИК В РЯДЕ СЛУЧАЕВ МОЖЕТ  САМОСТОЯТЕЛЬНО ОПРЕДЕЛИТЬ ВЗАИМОЗАМЕНЯЕМОСТЬ ЛЕКАРСТВЕННОГО ПРЕПАРАТА???</a:t>
            </a:r>
          </a:p>
          <a:p>
            <a:pPr marL="12700"/>
            <a:endParaRPr lang="ru-RU" b="1" spc="-5" dirty="0">
              <a:latin typeface="Times New Roman"/>
              <a:cs typeface="Times New Roman"/>
            </a:endParaRPr>
          </a:p>
          <a:p>
            <a:pPr marL="12700"/>
            <a:r>
              <a:rPr lang="ru-RU" b="1" spc="-5" dirty="0" smtClean="0">
                <a:latin typeface="Times New Roman"/>
                <a:cs typeface="Times New Roman"/>
              </a:rPr>
              <a:t>            ПО МНЕНИЮ РЯДА ЭКСПЕРТОВ  </a:t>
            </a:r>
            <a:r>
              <a:rPr lang="ru-RU" b="1" spc="-5" dirty="0" smtClean="0">
                <a:solidFill>
                  <a:srgbClr val="C00000"/>
                </a:solidFill>
                <a:latin typeface="Times New Roman"/>
                <a:cs typeface="Times New Roman"/>
              </a:rPr>
              <a:t>СУТЬ ВЗАИМОЗАМЕНЯЕМОСТИ СОСТОИТ В ТОМ, ЧТО ТЕРАПЕВТИЧЕСКАЯ ЭФФЕКТИВНОСТЬ  ПРЕПАРАТОВ( РЕФЕРЕНТНОГО И СРАВНИВАЕМОГО) ЭКВИВАЛЕНТНА</a:t>
            </a:r>
          </a:p>
          <a:p>
            <a:pPr marL="12700"/>
            <a:endParaRPr lang="ru-RU" b="1" spc="-5" dirty="0">
              <a:solidFill>
                <a:srgbClr val="C00000"/>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solidFill>
                  <a:srgbClr val="00B050"/>
                </a:solidFill>
                <a:latin typeface="Times New Roman"/>
                <a:cs typeface="Times New Roman"/>
              </a:rPr>
              <a:t>А ЭТО ОЗНАЧАЕТ, ЧТО ЕСЛИ ИМЕЕТСЯ ОБЪЕКТИВНАЯ ПОТРЕБНОСТЬ ЗАКАЗЧИКА ЗАКУПИТЬ ПРЕПАРАТ «А», НО НЕ ПОЗВОЛЯЕТ ЗАКУПИТЬ ПРЕПАРАТ «Б», ЯВЛЯЮЩИЙСЯ ВЗАИМОЗАМЕНЯЕМЫМ, ЗАКАЗЧИК ДОЛЖЕН ИСХОДИТЬ ИЗ СОБСТВЕННЫХ ФАКТИЧЕКИХ ПОТРЕБНОСТЕЙ, А НЕ ФОРМАЛЬНО ИСПОЛНЯТЬ ЗАКОН В УЩЕРБ ИНТЕРЕСАМ ЛПУ</a:t>
            </a:r>
          </a:p>
          <a:p>
            <a:pPr marL="12700"/>
            <a:r>
              <a:rPr lang="ru-RU" b="1" spc="-5" dirty="0" smtClean="0">
                <a:solidFill>
                  <a:srgbClr val="00B050"/>
                </a:solidFill>
                <a:latin typeface="Times New Roman"/>
                <a:cs typeface="Times New Roman"/>
              </a:rPr>
              <a:t>      </a:t>
            </a:r>
          </a:p>
          <a:p>
            <a:pPr marL="12700"/>
            <a:endParaRPr lang="ru-RU" b="1" spc="-5" dirty="0">
              <a:solidFill>
                <a:srgbClr val="C00000"/>
              </a:solidFill>
              <a:latin typeface="Times New Roman"/>
              <a:cs typeface="Times New Roman"/>
            </a:endParaRPr>
          </a:p>
          <a:p>
            <a:pPr marL="12700"/>
            <a:r>
              <a:rPr lang="ru-RU" b="1" spc="-5" dirty="0" smtClean="0">
                <a:solidFill>
                  <a:prstClr val="black"/>
                </a:solidFill>
                <a:latin typeface="Times New Roman"/>
                <a:cs typeface="Times New Roman"/>
              </a:rPr>
              <a:t>           </a:t>
            </a:r>
            <a:endParaRPr lang="ru-RU" b="1" spc="-5" dirty="0">
              <a:solidFill>
                <a:srgbClr val="002060"/>
              </a:solidFill>
              <a:latin typeface="Times New Roman"/>
              <a:cs typeface="Times New Roman"/>
            </a:endParaRPr>
          </a:p>
        </p:txBody>
      </p:sp>
    </p:spTree>
    <p:extLst>
      <p:ext uri="{BB962C8B-B14F-4D97-AF65-F5344CB8AC3E}">
        <p14:creationId xmlns:p14="http://schemas.microsoft.com/office/powerpoint/2010/main" val="1735248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27099"/>
            <a:ext cx="8934450" cy="3939540"/>
          </a:xfrm>
          <a:prstGeom prst="rect">
            <a:avLst/>
          </a:prstGeom>
        </p:spPr>
        <p:txBody>
          <a:bodyPr vert="horz" wrap="square" lIns="0" tIns="0" rIns="0" bIns="0" rtlCol="0">
            <a:spAutoFit/>
          </a:bodyPr>
          <a:lstStyle/>
          <a:p>
            <a:pPr marL="3328670"/>
            <a:endParaRPr lang="ru-RU" sz="2000" b="1" dirty="0">
              <a:solidFill>
                <a:srgbClr val="C00000"/>
              </a:solidFill>
              <a:latin typeface="Arial"/>
              <a:cs typeface="Arial"/>
            </a:endParaRPr>
          </a:p>
          <a:p>
            <a:pPr marL="3328670"/>
            <a:endParaRPr sz="2000" b="1" dirty="0">
              <a:solidFill>
                <a:srgbClr val="C00000"/>
              </a:solidFill>
              <a:latin typeface="Arial"/>
              <a:cs typeface="Arial"/>
            </a:endParaRPr>
          </a:p>
          <a:p>
            <a:pPr marL="12700"/>
            <a:r>
              <a:rPr lang="ru-RU" b="1" spc="-5" dirty="0" smtClean="0">
                <a:solidFill>
                  <a:srgbClr val="C00000"/>
                </a:solidFill>
                <a:latin typeface="Times New Roman"/>
                <a:cs typeface="Times New Roman"/>
              </a:rPr>
              <a:t>                    ЗНАЧЕНИЕ ВЗАИМОЗАМЕНЯЕМОСТИ ПРЕПАРАТОВ ДЛЯ </a:t>
            </a:r>
          </a:p>
          <a:p>
            <a:pPr marL="12700"/>
            <a:r>
              <a:rPr lang="ru-RU" b="1" spc="-5" dirty="0">
                <a:solidFill>
                  <a:srgbClr val="C00000"/>
                </a:solidFill>
                <a:latin typeface="Times New Roman"/>
                <a:cs typeface="Times New Roman"/>
              </a:rPr>
              <a:t> </a:t>
            </a:r>
            <a:r>
              <a:rPr lang="ru-RU" b="1" spc="-5" dirty="0" smtClean="0">
                <a:solidFill>
                  <a:srgbClr val="C00000"/>
                </a:solidFill>
                <a:latin typeface="Times New Roman"/>
                <a:cs typeface="Times New Roman"/>
              </a:rPr>
              <a:t>                                ГОСУДАРСТВЕННЫХ  ЗАКУПОК:</a:t>
            </a:r>
          </a:p>
          <a:p>
            <a:pPr marL="12700"/>
            <a:endParaRPr lang="ru-RU" b="1" spc="-5" dirty="0">
              <a:solidFill>
                <a:srgbClr val="C00000"/>
              </a:solidFill>
              <a:latin typeface="Times New Roman"/>
              <a:cs typeface="Times New Roman"/>
            </a:endParaRPr>
          </a:p>
          <a:p>
            <a:pPr marL="355600" indent="-342900">
              <a:buFontTx/>
              <a:buAutoNum type="arabicPeriod" startAt="2"/>
            </a:pPr>
            <a:endParaRPr lang="ru-RU" b="1" spc="-5" dirty="0">
              <a:solidFill>
                <a:prstClr val="black"/>
              </a:solidFill>
              <a:latin typeface="Times New Roman"/>
              <a:cs typeface="Times New Roman"/>
            </a:endParaRPr>
          </a:p>
          <a:p>
            <a:pPr marL="12700"/>
            <a:r>
              <a:rPr lang="ru-RU" b="1" spc="-5" dirty="0" smtClean="0">
                <a:solidFill>
                  <a:srgbClr val="C00000"/>
                </a:solidFill>
                <a:latin typeface="Times New Roman"/>
                <a:cs typeface="Times New Roman"/>
              </a:rPr>
              <a:t>                     </a:t>
            </a:r>
            <a:r>
              <a:rPr lang="ru-RU" b="1" spc="-5" dirty="0" smtClean="0">
                <a:latin typeface="Times New Roman"/>
                <a:cs typeface="Times New Roman"/>
              </a:rPr>
              <a:t>Взаимозаменяемость и рассмотрение заявок ( допуск или отклонение???)</a:t>
            </a:r>
          </a:p>
          <a:p>
            <a:pPr marL="12700"/>
            <a:endParaRPr lang="ru-RU" b="1" spc="-5" dirty="0">
              <a:latin typeface="Times New Roman"/>
              <a:cs typeface="Times New Roman"/>
            </a:endParaRPr>
          </a:p>
          <a:p>
            <a:pPr marL="12700"/>
            <a:r>
              <a:rPr lang="ru-RU" b="1" spc="-5" dirty="0" smtClean="0">
                <a:latin typeface="Times New Roman"/>
                <a:cs typeface="Times New Roman"/>
              </a:rPr>
              <a:t>                      ЗАКОНОДАТЕЛЬСТВО О КОНТРАКТНОЙ СИСТЕМЕ ЗАКУПОК  НЕ ПРЕДПОЛАГАЕТ ПРИМЕНЕНИЕ  ПРИ РАССМОТРЕНИИ ЗАЯВОК СПЕЦИАЛЬНОГО ЗАКОНОДАТЕЛЬСТВА</a:t>
            </a:r>
          </a:p>
          <a:p>
            <a:pPr marL="12700"/>
            <a:endParaRPr lang="ru-RU" b="1" spc="-5" dirty="0">
              <a:latin typeface="Times New Roman"/>
              <a:cs typeface="Times New Roman"/>
            </a:endParaRPr>
          </a:p>
          <a:p>
            <a:pPr marL="12700"/>
            <a:r>
              <a:rPr lang="ru-RU" b="1" spc="-5" dirty="0" smtClean="0">
                <a:latin typeface="Times New Roman"/>
                <a:cs typeface="Times New Roman"/>
              </a:rPr>
              <a:t>                       ПРЕФЕРЕНЦИИ ОТДАЮТСЯ ТОЛЬКО  ФЗ-44, А НЕ ФЗ-61</a:t>
            </a:r>
            <a:endParaRPr lang="ru-RU" b="1" spc="-5" dirty="0">
              <a:latin typeface="Times New Roman"/>
              <a:cs typeface="Times New Roman"/>
            </a:endParaRPr>
          </a:p>
          <a:p>
            <a:pPr marL="12700"/>
            <a:r>
              <a:rPr lang="ru-RU" b="1" spc="-5" dirty="0" smtClean="0">
                <a:latin typeface="Times New Roman"/>
                <a:cs typeface="Times New Roman"/>
              </a:rPr>
              <a:t>           </a:t>
            </a:r>
            <a:endParaRPr lang="ru-RU" b="1" spc="-5" dirty="0">
              <a:latin typeface="Times New Roman"/>
              <a:cs typeface="Times New Roman"/>
            </a:endParaRPr>
          </a:p>
        </p:txBody>
      </p:sp>
    </p:spTree>
    <p:extLst>
      <p:ext uri="{BB962C8B-B14F-4D97-AF65-F5344CB8AC3E}">
        <p14:creationId xmlns:p14="http://schemas.microsoft.com/office/powerpoint/2010/main" val="204252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1969770"/>
          </a:xfrm>
        </p:spPr>
        <p:txBody>
          <a:bodyPr/>
          <a:lstStyle/>
          <a:p>
            <a:r>
              <a:rPr lang="ru-RU" sz="1600" b="1" dirty="0" smtClean="0">
                <a:solidFill>
                  <a:srgbClr val="00B0F0"/>
                </a:solidFill>
              </a:rPr>
              <a:t>               КАК ПРЕОДОЛЕТЬ ЭТУ КОЛЛИЗИЮ НА ПРАКТИКЕ?</a:t>
            </a:r>
          </a:p>
          <a:p>
            <a:endParaRPr lang="ru-RU" sz="1600" b="1" dirty="0">
              <a:solidFill>
                <a:srgbClr val="00B0F0"/>
              </a:solidFill>
            </a:endParaRPr>
          </a:p>
          <a:p>
            <a:r>
              <a:rPr lang="ru-RU" sz="1600" b="1" dirty="0" smtClean="0">
                <a:solidFill>
                  <a:schemeClr val="tx1"/>
                </a:solidFill>
              </a:rPr>
              <a:t>ПРОВЕСТИ ЗАКУПКУ С ИСПОЛЬЗОВАНИЕМ ТОРГОВОГО НАИМЕНОВАНИЯ</a:t>
            </a:r>
          </a:p>
          <a:p>
            <a:r>
              <a:rPr lang="ru-RU" sz="1600" b="1" dirty="0" smtClean="0">
                <a:solidFill>
                  <a:schemeClr val="tx1"/>
                </a:solidFill>
              </a:rPr>
              <a:t>«СПИРТ ЭТИЛОВЫЙ» В СООТВЕТСТВИИ  С КАТАЛОГОМ, ПРИ ЭТОМ  УКАЗАТЬ  НА МНН ЭТАНОЛ</a:t>
            </a:r>
          </a:p>
          <a:p>
            <a:pPr marL="342900" indent="-342900">
              <a:buAutoNum type="arabicPeriod"/>
            </a:pPr>
            <a:endParaRPr lang="ru-RU" sz="1600" b="1" dirty="0">
              <a:solidFill>
                <a:schemeClr val="tx1"/>
              </a:solidFill>
            </a:endParaRPr>
          </a:p>
          <a:p>
            <a:endParaRPr lang="ru-RU" sz="1600" b="1" dirty="0" smtClean="0">
              <a:solidFill>
                <a:schemeClr val="tx1"/>
              </a:solidFill>
            </a:endParaRPr>
          </a:p>
          <a:p>
            <a:pPr marL="342900" indent="-342900">
              <a:buAutoNum type="arabicPeriod"/>
            </a:pPr>
            <a:endParaRPr lang="ru-RU" sz="1600" dirty="0"/>
          </a:p>
        </p:txBody>
      </p:sp>
    </p:spTree>
    <p:extLst>
      <p:ext uri="{BB962C8B-B14F-4D97-AF65-F5344CB8AC3E}">
        <p14:creationId xmlns:p14="http://schemas.microsoft.com/office/powerpoint/2010/main" val="107774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743442" cy="4708981"/>
          </a:xfrm>
          <a:prstGeom prst="rect">
            <a:avLst/>
          </a:prstGeom>
        </p:spPr>
        <p:txBody>
          <a:bodyPr vert="horz" wrap="square" lIns="0" tIns="0" rIns="0" bIns="0" rtlCol="0">
            <a:spAutoFit/>
          </a:bodyPr>
          <a:lstStyle/>
          <a:p>
            <a:pPr marL="12700"/>
            <a:r>
              <a:rPr lang="ru-RU" spc="-5" dirty="0" smtClean="0">
                <a:solidFill>
                  <a:prstClr val="black"/>
                </a:solidFill>
                <a:latin typeface="Times New Roman"/>
                <a:cs typeface="Times New Roman"/>
              </a:rPr>
              <a:t>                 </a:t>
            </a:r>
            <a:r>
              <a:rPr lang="ru-RU" b="1" spc="-5" dirty="0" smtClean="0">
                <a:solidFill>
                  <a:srgbClr val="C00000"/>
                </a:solidFill>
                <a:latin typeface="Times New Roman"/>
                <a:cs typeface="Times New Roman"/>
              </a:rPr>
              <a:t>МИНЗДРАВ НАМЕРЕН С 2019 ГОДА РАСШИРИТЬ ПОНЯТИЕ  </a:t>
            </a:r>
          </a:p>
          <a:p>
            <a:pPr marL="12700"/>
            <a:r>
              <a:rPr lang="ru-RU" b="1" spc="-5" dirty="0" smtClean="0">
                <a:solidFill>
                  <a:srgbClr val="C00000"/>
                </a:solidFill>
                <a:latin typeface="Times New Roman"/>
                <a:cs typeface="Times New Roman"/>
              </a:rPr>
              <a:t>                   ВЗАИМОЗАМЕНЯЕМОСТИ ЛЕКАРСТВЕННЫХ ПРЕПАРАТОВ</a:t>
            </a:r>
          </a:p>
          <a:p>
            <a:pPr marL="12700"/>
            <a:endParaRPr lang="ru-RU" b="1" spc="-5" dirty="0">
              <a:solidFill>
                <a:srgbClr val="C00000"/>
              </a:solidFill>
              <a:latin typeface="Times New Roman"/>
              <a:cs typeface="Times New Roman"/>
            </a:endParaRPr>
          </a:p>
          <a:p>
            <a:pPr marL="12700"/>
            <a:endParaRPr lang="ru-RU" b="1" spc="-5" dirty="0" smtClean="0">
              <a:solidFill>
                <a:srgbClr val="C00000"/>
              </a:solidFill>
              <a:latin typeface="Times New Roman"/>
              <a:cs typeface="Times New Roman"/>
            </a:endParaRPr>
          </a:p>
          <a:p>
            <a:pPr marL="12700"/>
            <a:endParaRPr lang="ru-RU" b="1" spc="-5" dirty="0">
              <a:solidFill>
                <a:srgbClr val="C00000"/>
              </a:solidFill>
              <a:latin typeface="Times New Roman"/>
              <a:cs typeface="Times New Roman"/>
            </a:endParaRPr>
          </a:p>
          <a:p>
            <a:pPr marL="12700"/>
            <a:r>
              <a:rPr lang="ru-RU" b="1" spc="-5" dirty="0" smtClean="0">
                <a:solidFill>
                  <a:srgbClr val="002060"/>
                </a:solidFill>
                <a:latin typeface="Times New Roman"/>
                <a:cs typeface="Times New Roman"/>
              </a:rPr>
              <a:t>          В НАСТОЯЩЕЕ ВРЕМЯ ВСЕГО 18% ЛЕКАРСТВЕННЫХ ПРЕПАРАТОВ</a:t>
            </a:r>
          </a:p>
          <a:p>
            <a:pPr marL="12700"/>
            <a:r>
              <a:rPr lang="ru-RU" b="1" spc="-5" dirty="0">
                <a:solidFill>
                  <a:srgbClr val="002060"/>
                </a:solidFill>
                <a:latin typeface="Times New Roman"/>
                <a:cs typeface="Times New Roman"/>
              </a:rPr>
              <a:t> </a:t>
            </a:r>
            <a:r>
              <a:rPr lang="ru-RU" b="1" spc="-5" dirty="0" smtClean="0">
                <a:solidFill>
                  <a:srgbClr val="002060"/>
                </a:solidFill>
                <a:latin typeface="Times New Roman"/>
                <a:cs typeface="Times New Roman"/>
              </a:rPr>
              <a:t>         ПРИЗНАНЫ ВЗАИМОЗАМЕНЯЕМЫМИЪ</a:t>
            </a:r>
          </a:p>
          <a:p>
            <a:pPr marL="12700"/>
            <a:endParaRPr lang="ru-RU" b="1" spc="-5" dirty="0">
              <a:solidFill>
                <a:srgbClr val="002060"/>
              </a:solidFill>
              <a:latin typeface="Times New Roman"/>
              <a:cs typeface="Times New Roman"/>
            </a:endParaRPr>
          </a:p>
          <a:p>
            <a:pPr marL="12700"/>
            <a:r>
              <a:rPr lang="ru-RU" b="1" spc="-5" dirty="0" smtClean="0">
                <a:solidFill>
                  <a:srgbClr val="00B050"/>
                </a:solidFill>
                <a:latin typeface="Times New Roman"/>
                <a:cs typeface="Times New Roman"/>
              </a:rPr>
              <a:t>          «РЕШИТЬ ЭТУ ПРОБЛЕМУ ПОМОГУТ ТОЛЬКО ЭКСПЕРТЫ», считает </a:t>
            </a:r>
          </a:p>
          <a:p>
            <a:pPr marL="12700"/>
            <a:r>
              <a:rPr lang="ru-RU" b="1" spc="-5" dirty="0">
                <a:solidFill>
                  <a:srgbClr val="00B050"/>
                </a:solidFill>
                <a:latin typeface="Times New Roman"/>
                <a:cs typeface="Times New Roman"/>
              </a:rPr>
              <a:t> </a:t>
            </a:r>
            <a:r>
              <a:rPr lang="ru-RU" b="1" spc="-5" dirty="0" smtClean="0">
                <a:solidFill>
                  <a:srgbClr val="00B050"/>
                </a:solidFill>
                <a:latin typeface="Times New Roman"/>
                <a:cs typeface="Times New Roman"/>
              </a:rPr>
              <a:t>           Министр здравоохранения РФ Вероника Скворцова</a:t>
            </a:r>
          </a:p>
          <a:p>
            <a:pPr marL="12700"/>
            <a:endParaRPr lang="ru-RU" b="1" spc="-5" dirty="0">
              <a:solidFill>
                <a:srgbClr val="00B050"/>
              </a:solidFill>
              <a:latin typeface="Times New Roman"/>
              <a:cs typeface="Times New Roman"/>
            </a:endParaRPr>
          </a:p>
          <a:p>
            <a:pPr marL="12700"/>
            <a:r>
              <a:rPr lang="ru-RU" b="1" spc="-5" dirty="0" smtClean="0">
                <a:solidFill>
                  <a:srgbClr val="002060"/>
                </a:solidFill>
                <a:latin typeface="Times New Roman"/>
                <a:cs typeface="Times New Roman"/>
              </a:rPr>
              <a:t>             В НАСТОЯЩЕЕ ВРЕМЯ МИНЗДРАВ И ФАС РФ ПОДГОТОВИЛИ ЗАКОНОПРОЕКТ, КОТОРЫЙ ПОЗВОЛЯЕТ ОПЕРАТАИВНО ПЕРЕСМОТРЕТЬ </a:t>
            </a:r>
          </a:p>
          <a:p>
            <a:pPr marL="12700"/>
            <a:r>
              <a:rPr lang="ru-RU" b="1" spc="-5" dirty="0" smtClean="0">
                <a:solidFill>
                  <a:srgbClr val="002060"/>
                </a:solidFill>
                <a:latin typeface="Times New Roman"/>
                <a:cs typeface="Times New Roman"/>
              </a:rPr>
              <a:t>ЛП НА ГРУППИРОВКУ ПО ИХ ВЗАИМОЗАМЕНЯЕМОСТИ</a:t>
            </a:r>
          </a:p>
          <a:p>
            <a:pPr marL="12700"/>
            <a:endParaRPr lang="ru-RU" b="1" spc="-5" dirty="0">
              <a:solidFill>
                <a:srgbClr val="002060"/>
              </a:solidFill>
              <a:latin typeface="Times New Roman"/>
              <a:cs typeface="Times New Roman"/>
            </a:endParaRPr>
          </a:p>
          <a:p>
            <a:pPr marL="12700"/>
            <a:r>
              <a:rPr lang="ru-RU" b="1" spc="-5" dirty="0" smtClean="0">
                <a:solidFill>
                  <a:srgbClr val="002060"/>
                </a:solidFill>
                <a:latin typeface="Times New Roman"/>
                <a:cs typeface="Times New Roman"/>
              </a:rPr>
              <a:t>             БУДУТ ВНЕСЕНЫ ПОПРАВКИ В ФЗ-61 « ОБ ОБРАЩЕНИИ ЛП» И ПОРЯДОК ВЕДЕНИЯ РЕЕСТРА ВЗАИМОЗАМЕНЯЕМЫХ ЛП</a:t>
            </a:r>
          </a:p>
        </p:txBody>
      </p:sp>
    </p:spTree>
    <p:extLst>
      <p:ext uri="{BB962C8B-B14F-4D97-AF65-F5344CB8AC3E}">
        <p14:creationId xmlns:p14="http://schemas.microsoft.com/office/powerpoint/2010/main" val="1983303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p>
        </p:txBody>
      </p:sp>
      <p:sp>
        <p:nvSpPr>
          <p:cNvPr id="5" name="object 5"/>
          <p:cNvSpPr txBox="1">
            <a:spLocks noGrp="1"/>
          </p:cNvSpPr>
          <p:nvPr>
            <p:ph type="title"/>
          </p:nvPr>
        </p:nvSpPr>
        <p:spPr>
          <a:xfrm>
            <a:off x="535940" y="-19811"/>
            <a:ext cx="8072119" cy="738664"/>
          </a:xfrm>
          <a:prstGeom prst="rect">
            <a:avLst/>
          </a:prstGeom>
        </p:spPr>
        <p:txBody>
          <a:bodyPr vert="horz" wrap="square" lIns="0" tIns="0" rIns="0" bIns="0" rtlCol="0">
            <a:spAutoFit/>
          </a:bodyPr>
          <a:lstStyle/>
          <a:p>
            <a:pPr marL="1582420">
              <a:lnSpc>
                <a:spcPct val="100000"/>
              </a:lnSpc>
            </a:pPr>
            <a:r>
              <a:rPr sz="2400" dirty="0" smtClean="0">
                <a:latin typeface="Calibri"/>
                <a:cs typeface="Calibri"/>
              </a:rPr>
              <a:t> </a:t>
            </a:r>
            <a:r>
              <a:rPr lang="ru-RU" sz="2400" spc="-5" dirty="0">
                <a:latin typeface="Calibri"/>
                <a:cs typeface="Calibri"/>
              </a:rPr>
              <a:t>П</a:t>
            </a:r>
            <a:r>
              <a:rPr sz="2400" spc="-5" dirty="0" err="1" smtClean="0">
                <a:latin typeface="Calibri"/>
                <a:cs typeface="Calibri"/>
              </a:rPr>
              <a:t>равила</a:t>
            </a:r>
            <a:r>
              <a:rPr sz="2400" spc="-5" dirty="0" smtClean="0">
                <a:latin typeface="Calibri"/>
                <a:cs typeface="Calibri"/>
              </a:rPr>
              <a:t> </a:t>
            </a:r>
            <a:r>
              <a:rPr sz="2400" dirty="0">
                <a:latin typeface="Calibri"/>
                <a:cs typeface="Calibri"/>
              </a:rPr>
              <a:t>формирования</a:t>
            </a:r>
            <a:r>
              <a:rPr sz="2400" spc="-50" dirty="0">
                <a:latin typeface="Calibri"/>
                <a:cs typeface="Calibri"/>
              </a:rPr>
              <a:t> </a:t>
            </a:r>
            <a:r>
              <a:rPr sz="2400" spc="-10" dirty="0">
                <a:latin typeface="Calibri"/>
                <a:cs typeface="Calibri"/>
              </a:rPr>
              <a:t>лотов</a:t>
            </a:r>
            <a:endParaRPr sz="2400" dirty="0">
              <a:latin typeface="Calibri"/>
              <a:cs typeface="Calibri"/>
            </a:endParaRPr>
          </a:p>
          <a:p>
            <a:pPr marL="1651000">
              <a:lnSpc>
                <a:spcPct val="100000"/>
              </a:lnSpc>
            </a:pPr>
            <a:r>
              <a:rPr sz="2400" dirty="0">
                <a:latin typeface="Calibri"/>
                <a:cs typeface="Calibri"/>
              </a:rPr>
              <a:t>на закупку </a:t>
            </a:r>
            <a:r>
              <a:rPr sz="2400" spc="-5" dirty="0">
                <a:latin typeface="Calibri"/>
                <a:cs typeface="Calibri"/>
              </a:rPr>
              <a:t>лекарственных</a:t>
            </a:r>
            <a:r>
              <a:rPr sz="2400" spc="-55" dirty="0">
                <a:latin typeface="Calibri"/>
                <a:cs typeface="Calibri"/>
              </a:rPr>
              <a:t> </a:t>
            </a:r>
            <a:r>
              <a:rPr sz="2400" spc="-10" dirty="0">
                <a:latin typeface="Calibri"/>
                <a:cs typeface="Calibri"/>
              </a:rPr>
              <a:t>средств</a:t>
            </a:r>
            <a:endParaRPr sz="2400" dirty="0">
              <a:latin typeface="Calibri"/>
              <a:cs typeface="Calibri"/>
            </a:endParaRPr>
          </a:p>
        </p:txBody>
      </p:sp>
      <p:sp>
        <p:nvSpPr>
          <p:cNvPr id="6" name="object 6"/>
          <p:cNvSpPr txBox="1"/>
          <p:nvPr/>
        </p:nvSpPr>
        <p:spPr>
          <a:xfrm>
            <a:off x="535940" y="2582798"/>
            <a:ext cx="8073390" cy="926465"/>
          </a:xfrm>
          <a:prstGeom prst="rect">
            <a:avLst/>
          </a:prstGeom>
        </p:spPr>
        <p:txBody>
          <a:bodyPr vert="horz" wrap="square" lIns="0" tIns="0" rIns="0" bIns="0" rtlCol="0">
            <a:spAutoFit/>
          </a:bodyPr>
          <a:lstStyle/>
          <a:p>
            <a:pPr marL="285750" marR="5080" indent="-273685" algn="just">
              <a:lnSpc>
                <a:spcPct val="100000"/>
              </a:lnSpc>
            </a:pPr>
            <a:r>
              <a:rPr sz="1500" spc="10" dirty="0">
                <a:solidFill>
                  <a:srgbClr val="0070C0"/>
                </a:solidFill>
                <a:latin typeface="Wingdings 3"/>
                <a:cs typeface="Wingdings 3"/>
              </a:rPr>
              <a:t></a:t>
            </a:r>
            <a:r>
              <a:rPr sz="1500" spc="10" dirty="0">
                <a:solidFill>
                  <a:srgbClr val="0070C0"/>
                </a:solidFill>
                <a:latin typeface="Times New Roman"/>
                <a:cs typeface="Times New Roman"/>
              </a:rPr>
              <a:t> </a:t>
            </a:r>
            <a:r>
              <a:rPr sz="2000" b="1" spc="-10" dirty="0">
                <a:solidFill>
                  <a:srgbClr val="0070C0"/>
                </a:solidFill>
                <a:latin typeface="Times New Roman"/>
                <a:cs typeface="Times New Roman"/>
              </a:rPr>
              <a:t>Постановление </a:t>
            </a:r>
            <a:r>
              <a:rPr sz="2000" b="1" spc="-5" dirty="0">
                <a:solidFill>
                  <a:srgbClr val="0070C0"/>
                </a:solidFill>
                <a:latin typeface="Times New Roman"/>
                <a:cs typeface="Times New Roman"/>
              </a:rPr>
              <a:t>Правительства </a:t>
            </a:r>
            <a:r>
              <a:rPr sz="2000" b="1" spc="-20" dirty="0">
                <a:solidFill>
                  <a:srgbClr val="0070C0"/>
                </a:solidFill>
                <a:latin typeface="Times New Roman"/>
                <a:cs typeface="Times New Roman"/>
              </a:rPr>
              <a:t>РФ </a:t>
            </a:r>
            <a:r>
              <a:rPr sz="2000" b="1" spc="-10" dirty="0">
                <a:solidFill>
                  <a:srgbClr val="0070C0"/>
                </a:solidFill>
                <a:latin typeface="Times New Roman"/>
                <a:cs typeface="Times New Roman"/>
              </a:rPr>
              <a:t>от </a:t>
            </a:r>
            <a:r>
              <a:rPr sz="2000" b="1" spc="-5" dirty="0">
                <a:solidFill>
                  <a:srgbClr val="0070C0"/>
                </a:solidFill>
                <a:latin typeface="Times New Roman"/>
                <a:cs typeface="Times New Roman"/>
              </a:rPr>
              <a:t>17.10.2013 </a:t>
            </a:r>
            <a:r>
              <a:rPr sz="2000" b="1" spc="-30" dirty="0">
                <a:solidFill>
                  <a:srgbClr val="0070C0"/>
                </a:solidFill>
                <a:latin typeface="Times New Roman"/>
                <a:cs typeface="Times New Roman"/>
              </a:rPr>
              <a:t>года </a:t>
            </a:r>
            <a:r>
              <a:rPr sz="2000" b="1" dirty="0">
                <a:solidFill>
                  <a:srgbClr val="0070C0"/>
                </a:solidFill>
                <a:latin typeface="Times New Roman"/>
                <a:cs typeface="Times New Roman"/>
              </a:rPr>
              <a:t>№ 929 </a:t>
            </a:r>
            <a:r>
              <a:rPr sz="2000" spc="-5" dirty="0">
                <a:latin typeface="Times New Roman"/>
                <a:cs typeface="Times New Roman"/>
              </a:rPr>
              <a:t>«Об  </a:t>
            </a:r>
            <a:r>
              <a:rPr sz="2000" dirty="0">
                <a:latin typeface="Times New Roman"/>
                <a:cs typeface="Times New Roman"/>
              </a:rPr>
              <a:t>установлении </a:t>
            </a:r>
            <a:r>
              <a:rPr sz="2000" spc="-10" dirty="0">
                <a:latin typeface="Times New Roman"/>
                <a:cs typeface="Times New Roman"/>
              </a:rPr>
              <a:t>предельного </a:t>
            </a:r>
            <a:r>
              <a:rPr sz="2000" spc="-15" dirty="0">
                <a:latin typeface="Times New Roman"/>
                <a:cs typeface="Times New Roman"/>
              </a:rPr>
              <a:t>значения </a:t>
            </a:r>
            <a:r>
              <a:rPr sz="2000" spc="-10" dirty="0">
                <a:latin typeface="Times New Roman"/>
                <a:cs typeface="Times New Roman"/>
              </a:rPr>
              <a:t>начальной( </a:t>
            </a:r>
            <a:r>
              <a:rPr sz="2000" spc="-5" dirty="0">
                <a:latin typeface="Times New Roman"/>
                <a:cs typeface="Times New Roman"/>
              </a:rPr>
              <a:t>максимальной) </a:t>
            </a:r>
            <a:r>
              <a:rPr sz="2000" dirty="0">
                <a:latin typeface="Times New Roman"/>
                <a:cs typeface="Times New Roman"/>
              </a:rPr>
              <a:t>цены  </a:t>
            </a:r>
            <a:r>
              <a:rPr sz="2000" spc="-10" dirty="0">
                <a:latin typeface="Times New Roman"/>
                <a:cs typeface="Times New Roman"/>
              </a:rPr>
              <a:t>контракта  </a:t>
            </a:r>
            <a:r>
              <a:rPr sz="2000" spc="-5" dirty="0">
                <a:latin typeface="Times New Roman"/>
                <a:cs typeface="Times New Roman"/>
              </a:rPr>
              <a:t>(цены  </a:t>
            </a:r>
            <a:r>
              <a:rPr sz="2000" dirty="0">
                <a:latin typeface="Times New Roman"/>
                <a:cs typeface="Times New Roman"/>
              </a:rPr>
              <a:t>лота) ,  </a:t>
            </a:r>
            <a:r>
              <a:rPr sz="2000" spc="-5" dirty="0">
                <a:latin typeface="Times New Roman"/>
                <a:cs typeface="Times New Roman"/>
              </a:rPr>
              <a:t>при     </a:t>
            </a:r>
            <a:r>
              <a:rPr sz="2000" spc="490" dirty="0">
                <a:latin typeface="Times New Roman"/>
                <a:cs typeface="Times New Roman"/>
              </a:rPr>
              <a:t> </a:t>
            </a:r>
            <a:r>
              <a:rPr sz="2000" dirty="0">
                <a:latin typeface="Times New Roman"/>
                <a:cs typeface="Times New Roman"/>
              </a:rPr>
              <a:t>превышении </a:t>
            </a:r>
            <a:r>
              <a:rPr sz="2000" spc="-25" dirty="0">
                <a:latin typeface="Times New Roman"/>
                <a:cs typeface="Times New Roman"/>
              </a:rPr>
              <a:t>которого  </a:t>
            </a:r>
            <a:r>
              <a:rPr sz="2000" spc="-5" dirty="0">
                <a:latin typeface="Times New Roman"/>
                <a:cs typeface="Times New Roman"/>
              </a:rPr>
              <a:t>не  могут</a:t>
            </a:r>
            <a:r>
              <a:rPr sz="2000" spc="295" dirty="0">
                <a:latin typeface="Times New Roman"/>
                <a:cs typeface="Times New Roman"/>
              </a:rPr>
              <a:t> </a:t>
            </a:r>
            <a:r>
              <a:rPr sz="2000" spc="-5" dirty="0">
                <a:latin typeface="Times New Roman"/>
                <a:cs typeface="Times New Roman"/>
              </a:rPr>
              <a:t>быть</a:t>
            </a:r>
            <a:endParaRPr sz="2000" dirty="0">
              <a:latin typeface="Times New Roman"/>
              <a:cs typeface="Times New Roman"/>
            </a:endParaRPr>
          </a:p>
        </p:txBody>
      </p:sp>
      <p:sp>
        <p:nvSpPr>
          <p:cNvPr id="7" name="object 7"/>
          <p:cNvSpPr txBox="1"/>
          <p:nvPr/>
        </p:nvSpPr>
        <p:spPr>
          <a:xfrm>
            <a:off x="809040" y="3497453"/>
            <a:ext cx="1360805" cy="621665"/>
          </a:xfrm>
          <a:prstGeom prst="rect">
            <a:avLst/>
          </a:prstGeom>
        </p:spPr>
        <p:txBody>
          <a:bodyPr vert="horz" wrap="square" lIns="0" tIns="0" rIns="0" bIns="0" rtlCol="0">
            <a:spAutoFit/>
          </a:bodyPr>
          <a:lstStyle/>
          <a:p>
            <a:pPr marL="12700" marR="5080">
              <a:lnSpc>
                <a:spcPct val="100000"/>
              </a:lnSpc>
            </a:pPr>
            <a:r>
              <a:rPr sz="2000" spc="-15" dirty="0">
                <a:latin typeface="Times New Roman"/>
                <a:cs typeface="Times New Roman"/>
              </a:rPr>
              <a:t>предметом  </a:t>
            </a:r>
            <a:r>
              <a:rPr sz="2000" dirty="0">
                <a:latin typeface="Times New Roman"/>
                <a:cs typeface="Times New Roman"/>
              </a:rPr>
              <a:t>различ</a:t>
            </a:r>
            <a:r>
              <a:rPr sz="2000" spc="-10" dirty="0">
                <a:latin typeface="Times New Roman"/>
                <a:cs typeface="Times New Roman"/>
              </a:rPr>
              <a:t>н</a:t>
            </a:r>
            <a:r>
              <a:rPr sz="2000" dirty="0">
                <a:latin typeface="Times New Roman"/>
                <a:cs typeface="Times New Roman"/>
              </a:rPr>
              <a:t>ыми</a:t>
            </a:r>
            <a:endParaRPr sz="2000">
              <a:latin typeface="Times New Roman"/>
              <a:cs typeface="Times New Roman"/>
            </a:endParaRPr>
          </a:p>
        </p:txBody>
      </p:sp>
      <p:sp>
        <p:nvSpPr>
          <p:cNvPr id="8" name="object 8"/>
          <p:cNvSpPr txBox="1"/>
          <p:nvPr/>
        </p:nvSpPr>
        <p:spPr>
          <a:xfrm>
            <a:off x="2188210" y="3497453"/>
            <a:ext cx="6420485" cy="621665"/>
          </a:xfrm>
          <a:prstGeom prst="rect">
            <a:avLst/>
          </a:prstGeom>
        </p:spPr>
        <p:txBody>
          <a:bodyPr vert="horz" wrap="square" lIns="0" tIns="0" rIns="0" bIns="0" rtlCol="0">
            <a:spAutoFit/>
          </a:bodyPr>
          <a:lstStyle/>
          <a:p>
            <a:pPr marL="189230" marR="5080" indent="-177165">
              <a:lnSpc>
                <a:spcPct val="100000"/>
              </a:lnSpc>
              <a:tabLst>
                <a:tab pos="963930" algn="l"/>
                <a:tab pos="1004569" algn="l"/>
                <a:tab pos="1624965" algn="l"/>
                <a:tab pos="2245360" algn="l"/>
                <a:tab pos="2550160" algn="l"/>
                <a:tab pos="3322954" algn="l"/>
                <a:tab pos="3672204" algn="l"/>
                <a:tab pos="4509135" algn="l"/>
                <a:tab pos="5147945" algn="l"/>
                <a:tab pos="6292215" algn="l"/>
              </a:tabLst>
            </a:pPr>
            <a:r>
              <a:rPr sz="2000" spc="-70" dirty="0">
                <a:latin typeface="Times New Roman"/>
                <a:cs typeface="Times New Roman"/>
              </a:rPr>
              <a:t>о</a:t>
            </a:r>
            <a:r>
              <a:rPr sz="2000" dirty="0">
                <a:latin typeface="Times New Roman"/>
                <a:cs typeface="Times New Roman"/>
              </a:rPr>
              <a:t>дно</a:t>
            </a:r>
            <a:r>
              <a:rPr sz="2000" spc="-55" dirty="0">
                <a:latin typeface="Times New Roman"/>
                <a:cs typeface="Times New Roman"/>
              </a:rPr>
              <a:t>г</a:t>
            </a:r>
            <a:r>
              <a:rPr sz="2000" dirty="0">
                <a:latin typeface="Times New Roman"/>
                <a:cs typeface="Times New Roman"/>
              </a:rPr>
              <a:t>о	</a:t>
            </a:r>
            <a:r>
              <a:rPr sz="2000" spc="-114" dirty="0">
                <a:latin typeface="Times New Roman"/>
                <a:cs typeface="Times New Roman"/>
              </a:rPr>
              <a:t>к</a:t>
            </a:r>
            <a:r>
              <a:rPr sz="2000" dirty="0">
                <a:latin typeface="Times New Roman"/>
                <a:cs typeface="Times New Roman"/>
              </a:rPr>
              <a:t>он</a:t>
            </a:r>
            <a:r>
              <a:rPr sz="2000" spc="20" dirty="0">
                <a:latin typeface="Times New Roman"/>
                <a:cs typeface="Times New Roman"/>
              </a:rPr>
              <a:t>т</a:t>
            </a:r>
            <a:r>
              <a:rPr sz="2000" dirty="0">
                <a:latin typeface="Times New Roman"/>
                <a:cs typeface="Times New Roman"/>
              </a:rPr>
              <a:t>р</a:t>
            </a:r>
            <a:r>
              <a:rPr sz="2000" spc="-10" dirty="0">
                <a:latin typeface="Times New Roman"/>
                <a:cs typeface="Times New Roman"/>
              </a:rPr>
              <a:t>а</a:t>
            </a:r>
            <a:r>
              <a:rPr sz="2000" spc="-30" dirty="0">
                <a:latin typeface="Times New Roman"/>
                <a:cs typeface="Times New Roman"/>
              </a:rPr>
              <a:t>к</a:t>
            </a:r>
            <a:r>
              <a:rPr sz="2000" spc="20" dirty="0">
                <a:latin typeface="Times New Roman"/>
                <a:cs typeface="Times New Roman"/>
              </a:rPr>
              <a:t>т</a:t>
            </a:r>
            <a:r>
              <a:rPr sz="2000" dirty="0">
                <a:latin typeface="Times New Roman"/>
                <a:cs typeface="Times New Roman"/>
              </a:rPr>
              <a:t>а	</a:t>
            </a:r>
            <a:r>
              <a:rPr sz="2000" spc="-455" dirty="0">
                <a:latin typeface="Times New Roman"/>
                <a:cs typeface="Times New Roman"/>
              </a:rPr>
              <a:t> </a:t>
            </a:r>
            <a:r>
              <a:rPr sz="2000" dirty="0">
                <a:latin typeface="Times New Roman"/>
                <a:cs typeface="Times New Roman"/>
              </a:rPr>
              <a:t>(	</a:t>
            </a:r>
            <a:r>
              <a:rPr sz="2000" spc="-20" dirty="0">
                <a:latin typeface="Times New Roman"/>
                <a:cs typeface="Times New Roman"/>
              </a:rPr>
              <a:t>ло</a:t>
            </a:r>
            <a:r>
              <a:rPr sz="2000" spc="20" dirty="0">
                <a:latin typeface="Times New Roman"/>
                <a:cs typeface="Times New Roman"/>
              </a:rPr>
              <a:t>т</a:t>
            </a:r>
            <a:r>
              <a:rPr sz="2000" spc="-15" dirty="0">
                <a:latin typeface="Times New Roman"/>
                <a:cs typeface="Times New Roman"/>
              </a:rPr>
              <a:t>а</a:t>
            </a:r>
            <a:r>
              <a:rPr sz="2000" dirty="0">
                <a:latin typeface="Times New Roman"/>
                <a:cs typeface="Times New Roman"/>
              </a:rPr>
              <a:t>)	ле</a:t>
            </a:r>
            <a:r>
              <a:rPr sz="2000" spc="-45" dirty="0">
                <a:latin typeface="Times New Roman"/>
                <a:cs typeface="Times New Roman"/>
              </a:rPr>
              <a:t>к</a:t>
            </a:r>
            <a:r>
              <a:rPr sz="2000" dirty="0">
                <a:latin typeface="Times New Roman"/>
                <a:cs typeface="Times New Roman"/>
              </a:rPr>
              <a:t>арст</a:t>
            </a:r>
            <a:r>
              <a:rPr sz="2000" spc="-10" dirty="0">
                <a:latin typeface="Times New Roman"/>
                <a:cs typeface="Times New Roman"/>
              </a:rPr>
              <a:t>в</a:t>
            </a:r>
            <a:r>
              <a:rPr sz="2000" dirty="0">
                <a:latin typeface="Times New Roman"/>
                <a:cs typeface="Times New Roman"/>
              </a:rPr>
              <a:t>енные	ср</a:t>
            </a:r>
            <a:r>
              <a:rPr sz="2000" spc="-25" dirty="0">
                <a:latin typeface="Times New Roman"/>
                <a:cs typeface="Times New Roman"/>
              </a:rPr>
              <a:t>е</a:t>
            </a:r>
            <a:r>
              <a:rPr sz="2000" dirty="0">
                <a:latin typeface="Times New Roman"/>
                <a:cs typeface="Times New Roman"/>
              </a:rPr>
              <a:t>дст</a:t>
            </a:r>
            <a:r>
              <a:rPr sz="2000" spc="-25" dirty="0">
                <a:latin typeface="Times New Roman"/>
                <a:cs typeface="Times New Roman"/>
              </a:rPr>
              <a:t>в</a:t>
            </a:r>
            <a:r>
              <a:rPr sz="2000" dirty="0">
                <a:latin typeface="Times New Roman"/>
                <a:cs typeface="Times New Roman"/>
              </a:rPr>
              <a:t>а	</a:t>
            </a:r>
            <a:r>
              <a:rPr sz="2000" spc="-484" dirty="0">
                <a:latin typeface="Times New Roman"/>
                <a:cs typeface="Times New Roman"/>
              </a:rPr>
              <a:t> </a:t>
            </a:r>
            <a:r>
              <a:rPr sz="2000" dirty="0">
                <a:latin typeface="Times New Roman"/>
                <a:cs typeface="Times New Roman"/>
              </a:rPr>
              <a:t>с  МНН		</a:t>
            </a:r>
            <a:r>
              <a:rPr sz="2000" spc="-5" dirty="0">
                <a:latin typeface="Times New Roman"/>
                <a:cs typeface="Times New Roman"/>
              </a:rPr>
              <a:t>ил</a:t>
            </a:r>
            <a:r>
              <a:rPr sz="2000" dirty="0">
                <a:latin typeface="Times New Roman"/>
                <a:cs typeface="Times New Roman"/>
              </a:rPr>
              <a:t>и	при	</a:t>
            </a:r>
            <a:r>
              <a:rPr sz="2000" spc="-20" dirty="0">
                <a:latin typeface="Times New Roman"/>
                <a:cs typeface="Times New Roman"/>
              </a:rPr>
              <a:t>о</a:t>
            </a:r>
            <a:r>
              <a:rPr sz="2000" spc="20" dirty="0">
                <a:latin typeface="Times New Roman"/>
                <a:cs typeface="Times New Roman"/>
              </a:rPr>
              <a:t>т</a:t>
            </a:r>
            <a:r>
              <a:rPr sz="2000" spc="-30" dirty="0">
                <a:latin typeface="Times New Roman"/>
                <a:cs typeface="Times New Roman"/>
              </a:rPr>
              <a:t>с</a:t>
            </a:r>
            <a:r>
              <a:rPr sz="2000" dirty="0">
                <a:latin typeface="Times New Roman"/>
                <a:cs typeface="Times New Roman"/>
              </a:rPr>
              <a:t>у</a:t>
            </a:r>
            <a:r>
              <a:rPr sz="2000" spc="15" dirty="0">
                <a:latin typeface="Times New Roman"/>
                <a:cs typeface="Times New Roman"/>
              </a:rPr>
              <a:t>т</a:t>
            </a:r>
            <a:r>
              <a:rPr sz="2000" dirty="0">
                <a:latin typeface="Times New Roman"/>
                <a:cs typeface="Times New Roman"/>
              </a:rPr>
              <a:t>ствии	</a:t>
            </a:r>
            <a:r>
              <a:rPr sz="2000" spc="20" dirty="0">
                <a:latin typeface="Times New Roman"/>
                <a:cs typeface="Times New Roman"/>
              </a:rPr>
              <a:t>т</a:t>
            </a:r>
            <a:r>
              <a:rPr sz="2000" dirty="0">
                <a:latin typeface="Times New Roman"/>
                <a:cs typeface="Times New Roman"/>
              </a:rPr>
              <a:t>а</a:t>
            </a:r>
            <a:r>
              <a:rPr sz="2000" spc="5" dirty="0">
                <a:latin typeface="Times New Roman"/>
                <a:cs typeface="Times New Roman"/>
              </a:rPr>
              <a:t>к</a:t>
            </a:r>
            <a:r>
              <a:rPr sz="2000" dirty="0">
                <a:latin typeface="Times New Roman"/>
                <a:cs typeface="Times New Roman"/>
              </a:rPr>
              <a:t>их	</a:t>
            </a:r>
            <a:r>
              <a:rPr sz="2000" spc="5" dirty="0">
                <a:latin typeface="Times New Roman"/>
                <a:cs typeface="Times New Roman"/>
              </a:rPr>
              <a:t>н</a:t>
            </a:r>
            <a:r>
              <a:rPr sz="2000" dirty="0">
                <a:latin typeface="Times New Roman"/>
                <a:cs typeface="Times New Roman"/>
              </a:rPr>
              <a:t>аиме</a:t>
            </a:r>
            <a:r>
              <a:rPr sz="2000" spc="-10" dirty="0">
                <a:latin typeface="Times New Roman"/>
                <a:cs typeface="Times New Roman"/>
              </a:rPr>
              <a:t>н</a:t>
            </a:r>
            <a:r>
              <a:rPr sz="2000" dirty="0">
                <a:latin typeface="Times New Roman"/>
                <a:cs typeface="Times New Roman"/>
              </a:rPr>
              <a:t>о</a:t>
            </a:r>
            <a:r>
              <a:rPr sz="2000" spc="-20" dirty="0">
                <a:latin typeface="Times New Roman"/>
                <a:cs typeface="Times New Roman"/>
              </a:rPr>
              <a:t>в</a:t>
            </a:r>
            <a:r>
              <a:rPr sz="2000" dirty="0">
                <a:latin typeface="Times New Roman"/>
                <a:cs typeface="Times New Roman"/>
              </a:rPr>
              <a:t>ан</a:t>
            </a:r>
            <a:r>
              <a:rPr sz="2000" spc="-10" dirty="0">
                <a:latin typeface="Times New Roman"/>
                <a:cs typeface="Times New Roman"/>
              </a:rPr>
              <a:t>и</a:t>
            </a:r>
            <a:r>
              <a:rPr sz="2000" dirty="0">
                <a:latin typeface="Times New Roman"/>
                <a:cs typeface="Times New Roman"/>
              </a:rPr>
              <a:t>й	с</a:t>
            </a:r>
            <a:endParaRPr sz="2000">
              <a:latin typeface="Times New Roman"/>
              <a:cs typeface="Times New Roman"/>
            </a:endParaRPr>
          </a:p>
        </p:txBody>
      </p:sp>
      <p:sp>
        <p:nvSpPr>
          <p:cNvPr id="9" name="object 9"/>
          <p:cNvSpPr txBox="1"/>
          <p:nvPr/>
        </p:nvSpPr>
        <p:spPr>
          <a:xfrm>
            <a:off x="809040" y="4107053"/>
            <a:ext cx="5521960" cy="316865"/>
          </a:xfrm>
          <a:prstGeom prst="rect">
            <a:avLst/>
          </a:prstGeom>
        </p:spPr>
        <p:txBody>
          <a:bodyPr vert="horz" wrap="square" lIns="0" tIns="0" rIns="0" bIns="0" rtlCol="0">
            <a:spAutoFit/>
          </a:bodyPr>
          <a:lstStyle/>
          <a:p>
            <a:pPr marL="12700">
              <a:lnSpc>
                <a:spcPct val="100000"/>
              </a:lnSpc>
            </a:pPr>
            <a:r>
              <a:rPr sz="2000" spc="5" dirty="0">
                <a:latin typeface="Times New Roman"/>
                <a:cs typeface="Times New Roman"/>
              </a:rPr>
              <a:t>химическими, </a:t>
            </a:r>
            <a:r>
              <a:rPr sz="2000" spc="-5" dirty="0">
                <a:latin typeface="Times New Roman"/>
                <a:cs typeface="Times New Roman"/>
              </a:rPr>
              <a:t>группировочными</a:t>
            </a:r>
            <a:r>
              <a:rPr sz="2000" spc="-45" dirty="0">
                <a:latin typeface="Times New Roman"/>
                <a:cs typeface="Times New Roman"/>
              </a:rPr>
              <a:t> </a:t>
            </a:r>
            <a:r>
              <a:rPr sz="2000" spc="-5" dirty="0">
                <a:latin typeface="Times New Roman"/>
                <a:cs typeface="Times New Roman"/>
              </a:rPr>
              <a:t>наименованиями</a:t>
            </a:r>
            <a:endParaRPr sz="2000" dirty="0">
              <a:latin typeface="Times New Roman"/>
              <a:cs typeface="Times New Roman"/>
            </a:endParaRPr>
          </a:p>
        </p:txBody>
      </p:sp>
      <p:sp>
        <p:nvSpPr>
          <p:cNvPr id="10" name="object 10"/>
          <p:cNvSpPr txBox="1"/>
          <p:nvPr/>
        </p:nvSpPr>
        <p:spPr>
          <a:xfrm>
            <a:off x="6480809" y="6391859"/>
            <a:ext cx="83693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23.09.2016</a:t>
            </a:r>
            <a:endParaRPr sz="1400">
              <a:latin typeface="Calibri"/>
              <a:cs typeface="Calibri"/>
            </a:endParaRPr>
          </a:p>
        </p:txBody>
      </p:sp>
      <p:sp>
        <p:nvSpPr>
          <p:cNvPr id="11" name="object 11"/>
          <p:cNvSpPr txBox="1"/>
          <p:nvPr/>
        </p:nvSpPr>
        <p:spPr>
          <a:xfrm>
            <a:off x="691692" y="6391859"/>
            <a:ext cx="20574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40</a:t>
            </a:r>
            <a:endParaRPr sz="1400">
              <a:latin typeface="Calibri"/>
              <a:cs typeface="Calibri"/>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p>
        </p:txBody>
      </p:sp>
      <p:sp>
        <p:nvSpPr>
          <p:cNvPr id="5" name="object 5"/>
          <p:cNvSpPr txBox="1"/>
          <p:nvPr/>
        </p:nvSpPr>
        <p:spPr>
          <a:xfrm>
            <a:off x="454151" y="182880"/>
            <a:ext cx="8153909" cy="365760"/>
          </a:xfrm>
          <a:prstGeom prst="rect">
            <a:avLst/>
          </a:prstGeom>
        </p:spPr>
        <p:txBody>
          <a:bodyPr vert="horz" wrap="square" lIns="0" tIns="0" rIns="0" bIns="0" rtlCol="0">
            <a:spAutoFit/>
          </a:bodyPr>
          <a:lstStyle/>
          <a:p>
            <a:pPr marL="12700">
              <a:lnSpc>
                <a:spcPct val="100000"/>
              </a:lnSpc>
            </a:pPr>
            <a:r>
              <a:rPr lang="ru-RU" sz="2400" b="1" spc="-10" dirty="0">
                <a:solidFill>
                  <a:srgbClr val="FF0000"/>
                </a:solidFill>
                <a:latin typeface="Calibri"/>
                <a:cs typeface="Calibri"/>
              </a:rPr>
              <a:t> </a:t>
            </a:r>
            <a:r>
              <a:rPr lang="ru-RU" sz="2400" b="1" spc="-10" dirty="0" smtClean="0">
                <a:solidFill>
                  <a:srgbClr val="FF0000"/>
                </a:solidFill>
                <a:latin typeface="Calibri"/>
                <a:cs typeface="Calibri"/>
              </a:rPr>
              <a:t>        1. КОЛИЧЕСТВЕННЫЕ ОГРАНИЧЕНИЯ  ПО СУММЕ ЛОТА</a:t>
            </a:r>
            <a:endParaRPr sz="2400" dirty="0">
              <a:latin typeface="Calibri"/>
              <a:cs typeface="Calibri"/>
            </a:endParaRPr>
          </a:p>
        </p:txBody>
      </p:sp>
      <p:sp>
        <p:nvSpPr>
          <p:cNvPr id="6" name="object 6"/>
          <p:cNvSpPr txBox="1">
            <a:spLocks noGrp="1"/>
          </p:cNvSpPr>
          <p:nvPr>
            <p:ph type="title"/>
          </p:nvPr>
        </p:nvSpPr>
        <p:spPr>
          <a:xfrm>
            <a:off x="535941" y="182880"/>
            <a:ext cx="8072119" cy="1107995"/>
          </a:xfrm>
          <a:prstGeom prst="rect">
            <a:avLst/>
          </a:prstGeom>
        </p:spPr>
        <p:txBody>
          <a:bodyPr vert="horz" wrap="square" lIns="0" tIns="365759" rIns="0" bIns="0" rtlCol="0">
            <a:spAutoFit/>
          </a:bodyPr>
          <a:lstStyle/>
          <a:p>
            <a:pPr marL="1651000">
              <a:lnSpc>
                <a:spcPct val="100000"/>
              </a:lnSpc>
            </a:pPr>
            <a:r>
              <a:rPr lang="ru-RU" sz="2400" dirty="0">
                <a:latin typeface="Calibri"/>
                <a:cs typeface="Calibri"/>
              </a:rPr>
              <a:t/>
            </a:r>
            <a:br>
              <a:rPr lang="ru-RU" sz="2400" dirty="0">
                <a:latin typeface="Calibri"/>
                <a:cs typeface="Calibri"/>
              </a:rPr>
            </a:br>
            <a:r>
              <a:rPr lang="ru-RU" sz="2400" dirty="0">
                <a:latin typeface="Calibri"/>
                <a:cs typeface="Calibri"/>
              </a:rPr>
              <a:t> </a:t>
            </a:r>
            <a:r>
              <a:rPr lang="ru-RU" sz="2400" dirty="0" smtClean="0">
                <a:latin typeface="Calibri"/>
                <a:cs typeface="Calibri"/>
              </a:rPr>
              <a:t>             </a:t>
            </a:r>
            <a:r>
              <a:rPr lang="ru-RU" sz="1600" dirty="0" smtClean="0">
                <a:solidFill>
                  <a:schemeClr val="tx1"/>
                </a:solidFill>
                <a:latin typeface="Calibri"/>
                <a:cs typeface="Calibri"/>
              </a:rPr>
              <a:t>ПУКТ 1 ПП РФ 929</a:t>
            </a:r>
            <a:endParaRPr sz="1600" dirty="0">
              <a:solidFill>
                <a:schemeClr val="tx1"/>
              </a:solidFill>
              <a:latin typeface="Calibri"/>
              <a:cs typeface="Calibri"/>
            </a:endParaRPr>
          </a:p>
        </p:txBody>
      </p:sp>
      <p:sp>
        <p:nvSpPr>
          <p:cNvPr id="7" name="object 7"/>
          <p:cNvSpPr txBox="1"/>
          <p:nvPr/>
        </p:nvSpPr>
        <p:spPr>
          <a:xfrm>
            <a:off x="535940" y="1955927"/>
            <a:ext cx="8072120" cy="2723823"/>
          </a:xfrm>
          <a:prstGeom prst="rect">
            <a:avLst/>
          </a:prstGeom>
        </p:spPr>
        <p:txBody>
          <a:bodyPr vert="horz" wrap="square" lIns="0" tIns="0" rIns="0" bIns="0" rtlCol="0">
            <a:spAutoFit/>
          </a:bodyPr>
          <a:lstStyle/>
          <a:p>
            <a:pPr marL="285750" marR="5080" indent="-273685" algn="just">
              <a:lnSpc>
                <a:spcPct val="100000"/>
              </a:lnSpc>
            </a:pPr>
            <a:r>
              <a:rPr sz="1800" spc="10" dirty="0">
                <a:solidFill>
                  <a:srgbClr val="717BA2"/>
                </a:solidFill>
                <a:latin typeface="Wingdings 3"/>
                <a:cs typeface="Wingdings 3"/>
              </a:rPr>
              <a:t></a:t>
            </a:r>
            <a:r>
              <a:rPr sz="1800" spc="10" dirty="0">
                <a:solidFill>
                  <a:srgbClr val="717BA2"/>
                </a:solidFill>
                <a:latin typeface="Times New Roman"/>
                <a:cs typeface="Times New Roman"/>
              </a:rPr>
              <a:t> </a:t>
            </a:r>
            <a:r>
              <a:rPr dirty="0">
                <a:solidFill>
                  <a:srgbClr val="6F2F9F"/>
                </a:solidFill>
                <a:latin typeface="Times New Roman"/>
                <a:cs typeface="Times New Roman"/>
              </a:rPr>
              <a:t>1 млн. </a:t>
            </a:r>
            <a:r>
              <a:rPr spc="-20" dirty="0">
                <a:solidFill>
                  <a:srgbClr val="6F2F9F"/>
                </a:solidFill>
                <a:latin typeface="Times New Roman"/>
                <a:cs typeface="Times New Roman"/>
              </a:rPr>
              <a:t>руб- </a:t>
            </a:r>
            <a:r>
              <a:rPr dirty="0">
                <a:latin typeface="Times New Roman"/>
                <a:cs typeface="Times New Roman"/>
              </a:rPr>
              <a:t>для </a:t>
            </a:r>
            <a:r>
              <a:rPr spc="-20" dirty="0">
                <a:latin typeface="Times New Roman"/>
                <a:cs typeface="Times New Roman"/>
              </a:rPr>
              <a:t>заказчиков, </a:t>
            </a:r>
            <a:r>
              <a:rPr dirty="0">
                <a:latin typeface="Times New Roman"/>
                <a:cs typeface="Times New Roman"/>
              </a:rPr>
              <a:t>у </a:t>
            </a:r>
            <a:r>
              <a:rPr spc="-35" dirty="0">
                <a:latin typeface="Times New Roman"/>
                <a:cs typeface="Times New Roman"/>
              </a:rPr>
              <a:t>которых </a:t>
            </a:r>
            <a:r>
              <a:rPr spc="-15" dirty="0">
                <a:latin typeface="Times New Roman"/>
                <a:cs typeface="Times New Roman"/>
              </a:rPr>
              <a:t>объем </a:t>
            </a:r>
            <a:r>
              <a:rPr dirty="0">
                <a:latin typeface="Times New Roman"/>
                <a:cs typeface="Times New Roman"/>
              </a:rPr>
              <a:t>денежных  </a:t>
            </a:r>
            <a:r>
              <a:rPr spc="-5" dirty="0">
                <a:latin typeface="Times New Roman"/>
                <a:cs typeface="Times New Roman"/>
              </a:rPr>
              <a:t>средств, </a:t>
            </a:r>
            <a:r>
              <a:rPr spc="-10" dirty="0">
                <a:latin typeface="Times New Roman"/>
                <a:cs typeface="Times New Roman"/>
              </a:rPr>
              <a:t>направленных </a:t>
            </a:r>
            <a:r>
              <a:rPr spc="-5" dirty="0">
                <a:latin typeface="Times New Roman"/>
                <a:cs typeface="Times New Roman"/>
              </a:rPr>
              <a:t>на </a:t>
            </a:r>
            <a:r>
              <a:rPr spc="-15" dirty="0">
                <a:latin typeface="Times New Roman"/>
                <a:cs typeface="Times New Roman"/>
              </a:rPr>
              <a:t>закупку </a:t>
            </a:r>
            <a:r>
              <a:rPr spc="-5" dirty="0">
                <a:latin typeface="Times New Roman"/>
                <a:cs typeface="Times New Roman"/>
              </a:rPr>
              <a:t>ЛС в предшествующем  </a:t>
            </a:r>
            <a:r>
              <a:rPr spc="-35" dirty="0">
                <a:latin typeface="Times New Roman"/>
                <a:cs typeface="Times New Roman"/>
              </a:rPr>
              <a:t>году </a:t>
            </a:r>
            <a:r>
              <a:rPr spc="5" dirty="0">
                <a:latin typeface="Times New Roman"/>
                <a:cs typeface="Times New Roman"/>
              </a:rPr>
              <a:t>составил </a:t>
            </a:r>
            <a:r>
              <a:rPr dirty="0">
                <a:latin typeface="Times New Roman"/>
                <a:cs typeface="Times New Roman"/>
              </a:rPr>
              <a:t>менее 500 млн.</a:t>
            </a:r>
            <a:r>
              <a:rPr spc="-5" dirty="0">
                <a:latin typeface="Times New Roman"/>
                <a:cs typeface="Times New Roman"/>
              </a:rPr>
              <a:t> </a:t>
            </a:r>
            <a:r>
              <a:rPr spc="-15" dirty="0">
                <a:latin typeface="Times New Roman"/>
                <a:cs typeface="Times New Roman"/>
              </a:rPr>
              <a:t>руб;</a:t>
            </a:r>
            <a:endParaRPr dirty="0">
              <a:latin typeface="Times New Roman"/>
              <a:cs typeface="Times New Roman"/>
            </a:endParaRPr>
          </a:p>
          <a:p>
            <a:pPr marL="285750" marR="5080" indent="-273685" algn="just">
              <a:lnSpc>
                <a:spcPct val="100000"/>
              </a:lnSpc>
              <a:spcBef>
                <a:spcPts val="600"/>
              </a:spcBef>
            </a:pPr>
            <a:r>
              <a:rPr spc="10" dirty="0">
                <a:solidFill>
                  <a:srgbClr val="717BA2"/>
                </a:solidFill>
                <a:latin typeface="Wingdings 3"/>
                <a:cs typeface="Wingdings 3"/>
              </a:rPr>
              <a:t></a:t>
            </a:r>
            <a:r>
              <a:rPr spc="10" dirty="0">
                <a:solidFill>
                  <a:srgbClr val="717BA2"/>
                </a:solidFill>
                <a:latin typeface="Times New Roman"/>
                <a:cs typeface="Times New Roman"/>
              </a:rPr>
              <a:t> </a:t>
            </a:r>
            <a:r>
              <a:rPr spc="-5" dirty="0">
                <a:solidFill>
                  <a:srgbClr val="6F2F9F"/>
                </a:solidFill>
                <a:latin typeface="Times New Roman"/>
                <a:cs typeface="Times New Roman"/>
              </a:rPr>
              <a:t>2.5 </a:t>
            </a:r>
            <a:r>
              <a:rPr spc="-10" dirty="0">
                <a:solidFill>
                  <a:srgbClr val="6F2F9F"/>
                </a:solidFill>
                <a:latin typeface="Times New Roman"/>
                <a:cs typeface="Times New Roman"/>
              </a:rPr>
              <a:t>млн.руб- </a:t>
            </a:r>
            <a:r>
              <a:rPr dirty="0">
                <a:latin typeface="Times New Roman"/>
                <a:cs typeface="Times New Roman"/>
              </a:rPr>
              <a:t>для </a:t>
            </a:r>
            <a:r>
              <a:rPr spc="-25" dirty="0">
                <a:latin typeface="Times New Roman"/>
                <a:cs typeface="Times New Roman"/>
              </a:rPr>
              <a:t>заказчиков, </a:t>
            </a:r>
            <a:r>
              <a:rPr dirty="0">
                <a:latin typeface="Times New Roman"/>
                <a:cs typeface="Times New Roman"/>
              </a:rPr>
              <a:t>у </a:t>
            </a:r>
            <a:r>
              <a:rPr spc="-30" dirty="0">
                <a:latin typeface="Times New Roman"/>
                <a:cs typeface="Times New Roman"/>
              </a:rPr>
              <a:t>которых </a:t>
            </a:r>
            <a:r>
              <a:rPr spc="-15" dirty="0">
                <a:latin typeface="Times New Roman"/>
                <a:cs typeface="Times New Roman"/>
              </a:rPr>
              <a:t>объем </a:t>
            </a:r>
            <a:r>
              <a:rPr dirty="0">
                <a:latin typeface="Times New Roman"/>
                <a:cs typeface="Times New Roman"/>
              </a:rPr>
              <a:t>денежных  </a:t>
            </a:r>
            <a:r>
              <a:rPr spc="-5" dirty="0">
                <a:latin typeface="Times New Roman"/>
                <a:cs typeface="Times New Roman"/>
              </a:rPr>
              <a:t>средств, </a:t>
            </a:r>
            <a:r>
              <a:rPr spc="-10" dirty="0">
                <a:latin typeface="Times New Roman"/>
                <a:cs typeface="Times New Roman"/>
              </a:rPr>
              <a:t>направленных </a:t>
            </a:r>
            <a:r>
              <a:rPr spc="-5" dirty="0">
                <a:latin typeface="Times New Roman"/>
                <a:cs typeface="Times New Roman"/>
              </a:rPr>
              <a:t>на </a:t>
            </a:r>
            <a:r>
              <a:rPr spc="-15" dirty="0">
                <a:latin typeface="Times New Roman"/>
                <a:cs typeface="Times New Roman"/>
              </a:rPr>
              <a:t>закупку </a:t>
            </a:r>
            <a:r>
              <a:rPr spc="-5" dirty="0">
                <a:latin typeface="Times New Roman"/>
                <a:cs typeface="Times New Roman"/>
              </a:rPr>
              <a:t>ЛС в предшествующем  </a:t>
            </a:r>
            <a:r>
              <a:rPr spc="-35" dirty="0">
                <a:latin typeface="Times New Roman"/>
                <a:cs typeface="Times New Roman"/>
              </a:rPr>
              <a:t>году </a:t>
            </a:r>
            <a:r>
              <a:rPr spc="5" dirty="0">
                <a:latin typeface="Times New Roman"/>
                <a:cs typeface="Times New Roman"/>
              </a:rPr>
              <a:t>составил </a:t>
            </a:r>
            <a:r>
              <a:rPr spc="-20" dirty="0">
                <a:latin typeface="Times New Roman"/>
                <a:cs typeface="Times New Roman"/>
              </a:rPr>
              <a:t>от  </a:t>
            </a:r>
            <a:r>
              <a:rPr dirty="0">
                <a:latin typeface="Times New Roman"/>
                <a:cs typeface="Times New Roman"/>
              </a:rPr>
              <a:t>500 млн. </a:t>
            </a:r>
            <a:r>
              <a:rPr spc="-20" dirty="0">
                <a:latin typeface="Times New Roman"/>
                <a:cs typeface="Times New Roman"/>
              </a:rPr>
              <a:t>руб  </a:t>
            </a:r>
            <a:r>
              <a:rPr dirty="0">
                <a:latin typeface="Times New Roman"/>
                <a:cs typeface="Times New Roman"/>
              </a:rPr>
              <a:t>до 5 </a:t>
            </a:r>
            <a:r>
              <a:rPr spc="-10" dirty="0">
                <a:latin typeface="Times New Roman"/>
                <a:cs typeface="Times New Roman"/>
              </a:rPr>
              <a:t>млрд.</a:t>
            </a:r>
            <a:r>
              <a:rPr spc="90" dirty="0">
                <a:latin typeface="Times New Roman"/>
                <a:cs typeface="Times New Roman"/>
              </a:rPr>
              <a:t> </a:t>
            </a:r>
            <a:r>
              <a:rPr spc="-15" dirty="0">
                <a:latin typeface="Times New Roman"/>
                <a:cs typeface="Times New Roman"/>
              </a:rPr>
              <a:t>руб;</a:t>
            </a:r>
            <a:endParaRPr dirty="0">
              <a:latin typeface="Times New Roman"/>
              <a:cs typeface="Times New Roman"/>
            </a:endParaRPr>
          </a:p>
          <a:p>
            <a:pPr marL="285750" marR="5080" indent="-273685" algn="just">
              <a:lnSpc>
                <a:spcPct val="100000"/>
              </a:lnSpc>
              <a:spcBef>
                <a:spcPts val="600"/>
              </a:spcBef>
            </a:pPr>
            <a:r>
              <a:rPr spc="10" dirty="0">
                <a:solidFill>
                  <a:srgbClr val="717BA2"/>
                </a:solidFill>
                <a:latin typeface="Wingdings 3"/>
                <a:cs typeface="Wingdings 3"/>
              </a:rPr>
              <a:t></a:t>
            </a:r>
            <a:r>
              <a:rPr spc="10" dirty="0">
                <a:solidFill>
                  <a:srgbClr val="717BA2"/>
                </a:solidFill>
                <a:latin typeface="Times New Roman"/>
                <a:cs typeface="Times New Roman"/>
              </a:rPr>
              <a:t> </a:t>
            </a:r>
            <a:r>
              <a:rPr dirty="0">
                <a:solidFill>
                  <a:srgbClr val="6F2F9F"/>
                </a:solidFill>
                <a:latin typeface="Times New Roman"/>
                <a:cs typeface="Times New Roman"/>
              </a:rPr>
              <a:t>5 млн. </a:t>
            </a:r>
            <a:r>
              <a:rPr spc="-20" dirty="0">
                <a:solidFill>
                  <a:srgbClr val="6F2F9F"/>
                </a:solidFill>
                <a:latin typeface="Times New Roman"/>
                <a:cs typeface="Times New Roman"/>
              </a:rPr>
              <a:t>руб </a:t>
            </a:r>
            <a:r>
              <a:rPr dirty="0">
                <a:latin typeface="Times New Roman"/>
                <a:cs typeface="Times New Roman"/>
              </a:rPr>
              <a:t>для </a:t>
            </a:r>
            <a:r>
              <a:rPr spc="-20" dirty="0">
                <a:latin typeface="Times New Roman"/>
                <a:cs typeface="Times New Roman"/>
              </a:rPr>
              <a:t>заказчиков, </a:t>
            </a:r>
            <a:r>
              <a:rPr dirty="0">
                <a:latin typeface="Times New Roman"/>
                <a:cs typeface="Times New Roman"/>
              </a:rPr>
              <a:t>у </a:t>
            </a:r>
            <a:r>
              <a:rPr spc="-35" dirty="0">
                <a:latin typeface="Times New Roman"/>
                <a:cs typeface="Times New Roman"/>
              </a:rPr>
              <a:t>которых </a:t>
            </a:r>
            <a:r>
              <a:rPr spc="-10" dirty="0">
                <a:latin typeface="Times New Roman"/>
                <a:cs typeface="Times New Roman"/>
              </a:rPr>
              <a:t>объем </a:t>
            </a:r>
            <a:r>
              <a:rPr dirty="0">
                <a:latin typeface="Times New Roman"/>
                <a:cs typeface="Times New Roman"/>
              </a:rPr>
              <a:t>денежных  </a:t>
            </a:r>
            <a:r>
              <a:rPr spc="-5" dirty="0">
                <a:latin typeface="Times New Roman"/>
                <a:cs typeface="Times New Roman"/>
              </a:rPr>
              <a:t>средств, </a:t>
            </a:r>
            <a:r>
              <a:rPr spc="-10" dirty="0">
                <a:latin typeface="Times New Roman"/>
                <a:cs typeface="Times New Roman"/>
              </a:rPr>
              <a:t>направленных </a:t>
            </a:r>
            <a:r>
              <a:rPr spc="-5" dirty="0">
                <a:latin typeface="Times New Roman"/>
                <a:cs typeface="Times New Roman"/>
              </a:rPr>
              <a:t>на </a:t>
            </a:r>
            <a:r>
              <a:rPr spc="-15" dirty="0">
                <a:latin typeface="Times New Roman"/>
                <a:cs typeface="Times New Roman"/>
              </a:rPr>
              <a:t>закупку </a:t>
            </a:r>
            <a:r>
              <a:rPr dirty="0">
                <a:latin typeface="Times New Roman"/>
                <a:cs typeface="Times New Roman"/>
              </a:rPr>
              <a:t>ЛС в </a:t>
            </a:r>
            <a:r>
              <a:rPr spc="-5" dirty="0">
                <a:latin typeface="Times New Roman"/>
                <a:cs typeface="Times New Roman"/>
              </a:rPr>
              <a:t>предшествующем  </a:t>
            </a:r>
            <a:r>
              <a:rPr spc="-35" dirty="0">
                <a:latin typeface="Times New Roman"/>
                <a:cs typeface="Times New Roman"/>
              </a:rPr>
              <a:t>году </a:t>
            </a:r>
            <a:r>
              <a:rPr spc="5" dirty="0">
                <a:latin typeface="Times New Roman"/>
                <a:cs typeface="Times New Roman"/>
              </a:rPr>
              <a:t>составил  </a:t>
            </a:r>
            <a:r>
              <a:rPr spc="-10" dirty="0">
                <a:latin typeface="Times New Roman"/>
                <a:cs typeface="Times New Roman"/>
              </a:rPr>
              <a:t>более  </a:t>
            </a:r>
            <a:r>
              <a:rPr dirty="0">
                <a:latin typeface="Times New Roman"/>
                <a:cs typeface="Times New Roman"/>
              </a:rPr>
              <a:t>5 </a:t>
            </a:r>
            <a:r>
              <a:rPr spc="-10" dirty="0">
                <a:latin typeface="Times New Roman"/>
                <a:cs typeface="Times New Roman"/>
              </a:rPr>
              <a:t>млрд.</a:t>
            </a:r>
            <a:r>
              <a:rPr spc="40" dirty="0">
                <a:latin typeface="Times New Roman"/>
                <a:cs typeface="Times New Roman"/>
              </a:rPr>
              <a:t> </a:t>
            </a:r>
            <a:r>
              <a:rPr spc="-15" dirty="0" err="1">
                <a:latin typeface="Times New Roman"/>
                <a:cs typeface="Times New Roman"/>
              </a:rPr>
              <a:t>руб</a:t>
            </a:r>
            <a:r>
              <a:rPr spc="-15" dirty="0" smtClean="0">
                <a:latin typeface="Times New Roman"/>
                <a:cs typeface="Times New Roman"/>
              </a:rPr>
              <a:t>;</a:t>
            </a:r>
            <a:endParaRPr lang="ru-RU" spc="-15" dirty="0" smtClean="0">
              <a:latin typeface="Times New Roman"/>
              <a:cs typeface="Times New Roman"/>
            </a:endParaRPr>
          </a:p>
          <a:p>
            <a:pPr marL="285750" marR="5080" indent="-273685" algn="just">
              <a:lnSpc>
                <a:spcPct val="100000"/>
              </a:lnSpc>
              <a:spcBef>
                <a:spcPts val="600"/>
              </a:spcBef>
            </a:pPr>
            <a:r>
              <a:rPr lang="ru-RU" spc="-15" dirty="0">
                <a:latin typeface="Times New Roman"/>
                <a:cs typeface="Times New Roman"/>
              </a:rPr>
              <a:t> </a:t>
            </a:r>
            <a:r>
              <a:rPr lang="ru-RU" spc="-15" dirty="0" smtClean="0">
                <a:latin typeface="Times New Roman"/>
                <a:cs typeface="Times New Roman"/>
              </a:rPr>
              <a:t>   * </a:t>
            </a:r>
            <a:r>
              <a:rPr lang="ru-RU" b="1" spc="-15" dirty="0" smtClean="0">
                <a:solidFill>
                  <a:srgbClr val="C00000"/>
                </a:solidFill>
                <a:latin typeface="Times New Roman"/>
                <a:cs typeface="Times New Roman"/>
              </a:rPr>
              <a:t>ПРЕДМЕТ ОДНОГО КОНТРАКТА ( ЛОТА) ЛЕКАРСТВЕННЫЕ СРЕДСТВА  С РАЗЛИЧНЫМИ МНН</a:t>
            </a:r>
            <a:endParaRPr b="1" dirty="0">
              <a:solidFill>
                <a:srgbClr val="C00000"/>
              </a:solidFill>
              <a:latin typeface="Times New Roman"/>
              <a:cs typeface="Times New Roman"/>
            </a:endParaRPr>
          </a:p>
        </p:txBody>
      </p:sp>
      <p:sp>
        <p:nvSpPr>
          <p:cNvPr id="8" name="object 8"/>
          <p:cNvSpPr txBox="1"/>
          <p:nvPr/>
        </p:nvSpPr>
        <p:spPr>
          <a:xfrm>
            <a:off x="6480809" y="6391859"/>
            <a:ext cx="83693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23.09.2016</a:t>
            </a:r>
            <a:endParaRPr sz="1400">
              <a:latin typeface="Calibri"/>
              <a:cs typeface="Calibri"/>
            </a:endParaRPr>
          </a:p>
        </p:txBody>
      </p:sp>
      <p:sp>
        <p:nvSpPr>
          <p:cNvPr id="9" name="object 9"/>
          <p:cNvSpPr txBox="1"/>
          <p:nvPr/>
        </p:nvSpPr>
        <p:spPr>
          <a:xfrm>
            <a:off x="691692" y="6391859"/>
            <a:ext cx="20574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42</a:t>
            </a:r>
            <a:endParaRPr sz="1400">
              <a:latin typeface="Calibri"/>
              <a:cs typeface="Calibri"/>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p:nvPr/>
        </p:nvSpPr>
        <p:spPr>
          <a:xfrm>
            <a:off x="454151" y="182880"/>
            <a:ext cx="8153909" cy="365760"/>
          </a:xfrm>
          <a:prstGeom prst="rect">
            <a:avLst/>
          </a:prstGeom>
        </p:spPr>
        <p:txBody>
          <a:bodyPr vert="horz" wrap="square" lIns="0" tIns="0" rIns="0" bIns="0" rtlCol="0">
            <a:spAutoFit/>
          </a:bodyPr>
          <a:lstStyle/>
          <a:p>
            <a:pPr marL="12700"/>
            <a:r>
              <a:rPr lang="ru-RU" sz="2400" b="1" spc="-10" dirty="0">
                <a:solidFill>
                  <a:srgbClr val="FF0000"/>
                </a:solidFill>
                <a:cs typeface="Calibri"/>
              </a:rPr>
              <a:t> </a:t>
            </a:r>
            <a:r>
              <a:rPr lang="ru-RU" sz="2400" b="1" spc="-10" dirty="0" smtClean="0">
                <a:solidFill>
                  <a:srgbClr val="FF0000"/>
                </a:solidFill>
                <a:cs typeface="Calibri"/>
              </a:rPr>
              <a:t>         КОЛИЧЕСТВЕННЫЕ ОГРАНИЧЕНИЯ  ПО СУММЕ ЛОТА</a:t>
            </a:r>
            <a:endParaRPr sz="2400" dirty="0">
              <a:solidFill>
                <a:prstClr val="black"/>
              </a:solidFill>
              <a:cs typeface="Calibri"/>
            </a:endParaRPr>
          </a:p>
        </p:txBody>
      </p:sp>
      <p:sp>
        <p:nvSpPr>
          <p:cNvPr id="6" name="object 6"/>
          <p:cNvSpPr txBox="1">
            <a:spLocks noGrp="1"/>
          </p:cNvSpPr>
          <p:nvPr>
            <p:ph type="title"/>
          </p:nvPr>
        </p:nvSpPr>
        <p:spPr>
          <a:xfrm>
            <a:off x="535941" y="182880"/>
            <a:ext cx="8072119" cy="1477326"/>
          </a:xfrm>
          <a:prstGeom prst="rect">
            <a:avLst/>
          </a:prstGeom>
        </p:spPr>
        <p:txBody>
          <a:bodyPr vert="horz" wrap="square" lIns="0" tIns="365759" rIns="0" bIns="0" rtlCol="0">
            <a:spAutoFit/>
          </a:bodyPr>
          <a:lstStyle/>
          <a:p>
            <a:pPr marL="1651000">
              <a:lnSpc>
                <a:spcPct val="100000"/>
              </a:lnSpc>
            </a:pPr>
            <a:r>
              <a:rPr lang="ru-RU" sz="2400" dirty="0" smtClean="0">
                <a:latin typeface="Calibri"/>
                <a:cs typeface="Calibri"/>
              </a:rPr>
              <a:t/>
            </a:r>
            <a:br>
              <a:rPr lang="ru-RU" sz="2400" dirty="0" smtClean="0">
                <a:latin typeface="Calibri"/>
                <a:cs typeface="Calibri"/>
              </a:rPr>
            </a:br>
            <a:r>
              <a:rPr lang="ru-RU" sz="2400" dirty="0">
                <a:latin typeface="Calibri"/>
                <a:cs typeface="Calibri"/>
              </a:rPr>
              <a:t/>
            </a:r>
            <a:br>
              <a:rPr lang="ru-RU" sz="2400" dirty="0">
                <a:latin typeface="Calibri"/>
                <a:cs typeface="Calibri"/>
              </a:rPr>
            </a:br>
            <a:endParaRPr sz="2400" dirty="0">
              <a:latin typeface="Calibri"/>
              <a:cs typeface="Calibri"/>
            </a:endParaRPr>
          </a:p>
        </p:txBody>
      </p:sp>
      <p:sp>
        <p:nvSpPr>
          <p:cNvPr id="7" name="object 7"/>
          <p:cNvSpPr txBox="1"/>
          <p:nvPr/>
        </p:nvSpPr>
        <p:spPr>
          <a:xfrm>
            <a:off x="535940" y="1955927"/>
            <a:ext cx="8072120" cy="1477328"/>
          </a:xfrm>
          <a:prstGeom prst="rect">
            <a:avLst/>
          </a:prstGeom>
        </p:spPr>
        <p:txBody>
          <a:bodyPr vert="horz" wrap="square" lIns="0" tIns="0" rIns="0" bIns="0" rtlCol="0">
            <a:spAutoFit/>
          </a:bodyPr>
          <a:lstStyle/>
          <a:p>
            <a:pPr marL="285750" marR="5080" indent="-273685" algn="just"/>
            <a:r>
              <a:rPr lang="ru-RU" b="1" spc="10" dirty="0" smtClean="0">
                <a:solidFill>
                  <a:srgbClr val="002060"/>
                </a:solidFill>
                <a:latin typeface="Times New Roman"/>
                <a:cs typeface="Times New Roman"/>
              </a:rPr>
              <a:t>         ОГРАНИЧЕНИЯ ПО СУММЕ ЛОТА ОТСУТСТВУЮТ, ЕСЛИ</a:t>
            </a:r>
          </a:p>
          <a:p>
            <a:pPr marL="285750" marR="5080" indent="-273685" algn="just"/>
            <a:r>
              <a:rPr lang="ru-RU" b="1" spc="10" dirty="0">
                <a:solidFill>
                  <a:srgbClr val="002060"/>
                </a:solidFill>
                <a:latin typeface="Times New Roman"/>
                <a:cs typeface="Times New Roman"/>
              </a:rPr>
              <a:t> </a:t>
            </a:r>
            <a:r>
              <a:rPr lang="ru-RU" b="1" spc="10" dirty="0" smtClean="0">
                <a:solidFill>
                  <a:srgbClr val="002060"/>
                </a:solidFill>
                <a:latin typeface="Times New Roman"/>
                <a:cs typeface="Times New Roman"/>
              </a:rPr>
              <a:t>                         ЗАКУПАЕТСЯ ЛС С ОДНИМ МНН</a:t>
            </a:r>
          </a:p>
          <a:p>
            <a:pPr marL="285750" marR="5080" indent="-273685" algn="just"/>
            <a:endParaRPr lang="ru-RU" sz="2000" b="1" spc="10" dirty="0">
              <a:solidFill>
                <a:srgbClr val="002060"/>
              </a:solidFill>
              <a:latin typeface="Times New Roman"/>
              <a:cs typeface="Times New Roman"/>
            </a:endParaRPr>
          </a:p>
          <a:p>
            <a:pPr marL="285750" marR="5080" indent="-273685" algn="just"/>
            <a:endParaRPr lang="ru-RU" sz="2000" b="1" spc="10" dirty="0" smtClean="0">
              <a:solidFill>
                <a:srgbClr val="002060"/>
              </a:solidFill>
              <a:latin typeface="Times New Roman"/>
              <a:cs typeface="Times New Roman"/>
            </a:endParaRPr>
          </a:p>
          <a:p>
            <a:pPr marL="285750" marR="5080" indent="-273685" algn="just"/>
            <a:r>
              <a:rPr lang="ru-RU" sz="2000" b="1" spc="10" dirty="0">
                <a:solidFill>
                  <a:srgbClr val="002060"/>
                </a:solidFill>
                <a:latin typeface="Times New Roman"/>
                <a:cs typeface="Times New Roman"/>
              </a:rPr>
              <a:t> </a:t>
            </a:r>
            <a:r>
              <a:rPr lang="ru-RU" sz="2000" b="1" spc="10" dirty="0" smtClean="0">
                <a:solidFill>
                  <a:srgbClr val="002060"/>
                </a:solidFill>
                <a:latin typeface="Times New Roman"/>
                <a:cs typeface="Times New Roman"/>
              </a:rPr>
              <a:t>                                           1 ЛОТ= 1 МНН</a:t>
            </a:r>
            <a:endParaRPr sz="2000" b="1" dirty="0">
              <a:solidFill>
                <a:srgbClr val="002060"/>
              </a:solidFill>
              <a:latin typeface="Times New Roman"/>
              <a:cs typeface="Times New Roman"/>
            </a:endParaRPr>
          </a:p>
        </p:txBody>
      </p:sp>
      <p:sp>
        <p:nvSpPr>
          <p:cNvPr id="9" name="object 9"/>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42</a:t>
            </a:r>
            <a:endParaRPr sz="1400">
              <a:solidFill>
                <a:prstClr val="black"/>
              </a:solidFill>
              <a:cs typeface="Calibri"/>
            </a:endParaRPr>
          </a:p>
        </p:txBody>
      </p:sp>
    </p:spTree>
    <p:extLst>
      <p:ext uri="{BB962C8B-B14F-4D97-AF65-F5344CB8AC3E}">
        <p14:creationId xmlns:p14="http://schemas.microsoft.com/office/powerpoint/2010/main" val="886548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p>
        </p:txBody>
      </p:sp>
      <p:sp>
        <p:nvSpPr>
          <p:cNvPr id="5" name="object 5"/>
          <p:cNvSpPr txBox="1">
            <a:spLocks noGrp="1"/>
          </p:cNvSpPr>
          <p:nvPr>
            <p:ph type="title"/>
          </p:nvPr>
        </p:nvSpPr>
        <p:spPr>
          <a:xfrm>
            <a:off x="152400" y="-19811"/>
            <a:ext cx="8455659" cy="738664"/>
          </a:xfrm>
          <a:prstGeom prst="rect">
            <a:avLst/>
          </a:prstGeom>
        </p:spPr>
        <p:txBody>
          <a:bodyPr vert="horz" wrap="square" lIns="0" tIns="0" rIns="0" bIns="0" rtlCol="0">
            <a:spAutoFit/>
          </a:bodyPr>
          <a:lstStyle/>
          <a:p>
            <a:pPr marL="1582420">
              <a:lnSpc>
                <a:spcPct val="100000"/>
              </a:lnSpc>
            </a:pPr>
            <a:r>
              <a:rPr lang="ru-RU" sz="2400" dirty="0" smtClean="0">
                <a:latin typeface="Calibri"/>
                <a:cs typeface="Calibri"/>
              </a:rPr>
              <a:t>2.ОГРАНИЧЕНИЕ ПО КАЧЕСТВЕННОМУ СОСТАВУ</a:t>
            </a:r>
            <a:br>
              <a:rPr lang="ru-RU" sz="2400" dirty="0" smtClean="0">
                <a:latin typeface="Calibri"/>
                <a:cs typeface="Calibri"/>
              </a:rPr>
            </a:br>
            <a:r>
              <a:rPr lang="ru-RU" sz="2400" dirty="0">
                <a:latin typeface="Calibri"/>
                <a:cs typeface="Calibri"/>
              </a:rPr>
              <a:t> </a:t>
            </a:r>
            <a:r>
              <a:rPr lang="ru-RU" sz="2400" dirty="0" smtClean="0">
                <a:latin typeface="Calibri"/>
                <a:cs typeface="Calibri"/>
              </a:rPr>
              <a:t>                                 ЛОТА</a:t>
            </a:r>
            <a:endParaRPr sz="2400" dirty="0">
              <a:latin typeface="Calibri"/>
              <a:cs typeface="Calibri"/>
            </a:endParaRPr>
          </a:p>
        </p:txBody>
      </p:sp>
      <p:sp>
        <p:nvSpPr>
          <p:cNvPr id="6" name="object 6"/>
          <p:cNvSpPr txBox="1"/>
          <p:nvPr/>
        </p:nvSpPr>
        <p:spPr>
          <a:xfrm>
            <a:off x="535940" y="1249934"/>
            <a:ext cx="8074025" cy="4183196"/>
          </a:xfrm>
          <a:prstGeom prst="rect">
            <a:avLst/>
          </a:prstGeom>
        </p:spPr>
        <p:txBody>
          <a:bodyPr vert="horz" wrap="square" lIns="0" tIns="0" rIns="0" bIns="0" rtlCol="0">
            <a:spAutoFit/>
          </a:bodyPr>
          <a:lstStyle/>
          <a:p>
            <a:pPr marL="12700">
              <a:lnSpc>
                <a:spcPct val="100000"/>
              </a:lnSpc>
              <a:tabLst>
                <a:tab pos="285115" algn="l"/>
              </a:tabLst>
            </a:pPr>
            <a:r>
              <a:rPr lang="ru-RU" sz="1800" dirty="0" smtClean="0">
                <a:latin typeface="Calibri"/>
                <a:cs typeface="Calibri"/>
              </a:rPr>
              <a:t>П.2  ПП РФ № 929</a:t>
            </a:r>
            <a:endParaRPr sz="1800" dirty="0">
              <a:latin typeface="Calibri"/>
              <a:cs typeface="Calibri"/>
            </a:endParaRPr>
          </a:p>
          <a:p>
            <a:pPr>
              <a:lnSpc>
                <a:spcPct val="100000"/>
              </a:lnSpc>
            </a:pPr>
            <a:endParaRPr sz="1800" dirty="0">
              <a:latin typeface="Times New Roman"/>
              <a:cs typeface="Times New Roman"/>
            </a:endParaRPr>
          </a:p>
          <a:p>
            <a:pPr marL="285750" marR="5080" indent="-273685" algn="just">
              <a:lnSpc>
                <a:spcPct val="100000"/>
              </a:lnSpc>
              <a:spcBef>
                <a:spcPts val="1345"/>
              </a:spcBef>
            </a:pPr>
            <a:r>
              <a:rPr sz="1500" spc="10" dirty="0">
                <a:solidFill>
                  <a:srgbClr val="717BA2"/>
                </a:solidFill>
                <a:latin typeface="Wingdings 3"/>
                <a:cs typeface="Wingdings 3"/>
              </a:rPr>
              <a:t></a:t>
            </a:r>
            <a:r>
              <a:rPr sz="1500" spc="10" dirty="0">
                <a:solidFill>
                  <a:srgbClr val="717BA2"/>
                </a:solidFill>
                <a:latin typeface="Times New Roman"/>
                <a:cs typeface="Times New Roman"/>
              </a:rPr>
              <a:t> </a:t>
            </a:r>
            <a:r>
              <a:rPr sz="2000" spc="-25" dirty="0">
                <a:latin typeface="Times New Roman"/>
                <a:cs typeface="Times New Roman"/>
              </a:rPr>
              <a:t>Установлено </a:t>
            </a:r>
            <a:r>
              <a:rPr sz="2000" dirty="0">
                <a:latin typeface="Times New Roman"/>
                <a:cs typeface="Times New Roman"/>
              </a:rPr>
              <a:t>предельное </a:t>
            </a:r>
            <a:r>
              <a:rPr sz="2000" spc="-15" dirty="0">
                <a:latin typeface="Times New Roman"/>
                <a:cs typeface="Times New Roman"/>
              </a:rPr>
              <a:t>значение </a:t>
            </a:r>
            <a:r>
              <a:rPr sz="2000" dirty="0">
                <a:latin typeface="Times New Roman"/>
                <a:cs typeface="Times New Roman"/>
              </a:rPr>
              <a:t>НМЦК (цены </a:t>
            </a:r>
            <a:r>
              <a:rPr sz="2000" spc="-5" dirty="0">
                <a:latin typeface="Times New Roman"/>
                <a:cs typeface="Times New Roman"/>
              </a:rPr>
              <a:t>лота) </a:t>
            </a:r>
            <a:r>
              <a:rPr sz="2000" dirty="0">
                <a:latin typeface="Times New Roman"/>
                <a:cs typeface="Times New Roman"/>
              </a:rPr>
              <a:t>в </a:t>
            </a:r>
            <a:r>
              <a:rPr sz="2000" spc="-5" dirty="0">
                <a:latin typeface="Times New Roman"/>
                <a:cs typeface="Times New Roman"/>
              </a:rPr>
              <a:t>размере </a:t>
            </a:r>
            <a:r>
              <a:rPr sz="2000" dirty="0">
                <a:latin typeface="Times New Roman"/>
                <a:cs typeface="Times New Roman"/>
              </a:rPr>
              <a:t>1000  </a:t>
            </a:r>
            <a:r>
              <a:rPr sz="2000" spc="-15" dirty="0">
                <a:latin typeface="Times New Roman"/>
                <a:cs typeface="Times New Roman"/>
              </a:rPr>
              <a:t>руб, </a:t>
            </a:r>
            <a:r>
              <a:rPr sz="2000" spc="10" dirty="0">
                <a:latin typeface="Times New Roman"/>
                <a:cs typeface="Times New Roman"/>
              </a:rPr>
              <a:t>если </a:t>
            </a:r>
            <a:r>
              <a:rPr sz="2000" spc="-10" dirty="0">
                <a:latin typeface="Times New Roman"/>
                <a:cs typeface="Times New Roman"/>
              </a:rPr>
              <a:t>предметом </a:t>
            </a:r>
            <a:r>
              <a:rPr sz="2000" spc="-20" dirty="0">
                <a:latin typeface="Times New Roman"/>
                <a:cs typeface="Times New Roman"/>
              </a:rPr>
              <a:t>одного </a:t>
            </a:r>
            <a:r>
              <a:rPr sz="2000" spc="-10" dirty="0">
                <a:latin typeface="Times New Roman"/>
                <a:cs typeface="Times New Roman"/>
              </a:rPr>
              <a:t>контракта </a:t>
            </a:r>
            <a:r>
              <a:rPr sz="2000" dirty="0">
                <a:latin typeface="Times New Roman"/>
                <a:cs typeface="Times New Roman"/>
              </a:rPr>
              <a:t>( </a:t>
            </a:r>
            <a:r>
              <a:rPr sz="2000" spc="-20" dirty="0">
                <a:latin typeface="Times New Roman"/>
                <a:cs typeface="Times New Roman"/>
              </a:rPr>
              <a:t>одного </a:t>
            </a:r>
            <a:r>
              <a:rPr sz="2000" spc="-5" dirty="0">
                <a:latin typeface="Times New Roman"/>
                <a:cs typeface="Times New Roman"/>
              </a:rPr>
              <a:t>лота), </a:t>
            </a:r>
            <a:r>
              <a:rPr sz="2000" dirty="0">
                <a:latin typeface="Times New Roman"/>
                <a:cs typeface="Times New Roman"/>
              </a:rPr>
              <a:t>наряду с иными  ЛС является</a:t>
            </a:r>
            <a:r>
              <a:rPr sz="2000" spc="-75" dirty="0">
                <a:latin typeface="Times New Roman"/>
                <a:cs typeface="Times New Roman"/>
              </a:rPr>
              <a:t> </a:t>
            </a:r>
            <a:r>
              <a:rPr sz="2000" spc="5" dirty="0">
                <a:latin typeface="Times New Roman"/>
                <a:cs typeface="Times New Roman"/>
              </a:rPr>
              <a:t>поставка:</a:t>
            </a:r>
            <a:endParaRPr sz="2000" dirty="0">
              <a:latin typeface="Times New Roman"/>
              <a:cs typeface="Times New Roman"/>
            </a:endParaRPr>
          </a:p>
          <a:p>
            <a:pPr marL="285750" marR="5080" indent="-273685" algn="just">
              <a:lnSpc>
                <a:spcPct val="100000"/>
              </a:lnSpc>
              <a:spcBef>
                <a:spcPts val="600"/>
              </a:spcBef>
            </a:pPr>
            <a:r>
              <a:rPr sz="1500" spc="10" dirty="0">
                <a:solidFill>
                  <a:srgbClr val="717BA2"/>
                </a:solidFill>
                <a:latin typeface="Wingdings 3"/>
                <a:cs typeface="Wingdings 3"/>
              </a:rPr>
              <a:t></a:t>
            </a:r>
            <a:r>
              <a:rPr sz="1500" spc="10" dirty="0">
                <a:solidFill>
                  <a:srgbClr val="717BA2"/>
                </a:solidFill>
                <a:latin typeface="Times New Roman"/>
                <a:cs typeface="Times New Roman"/>
              </a:rPr>
              <a:t> </a:t>
            </a:r>
            <a:r>
              <a:rPr sz="2000" b="1" spc="-10" dirty="0">
                <a:solidFill>
                  <a:srgbClr val="0070C0"/>
                </a:solidFill>
                <a:latin typeface="Times New Roman"/>
                <a:cs typeface="Times New Roman"/>
              </a:rPr>
              <a:t>-лекарственного средства </a:t>
            </a:r>
            <a:r>
              <a:rPr sz="2000" b="1" dirty="0">
                <a:solidFill>
                  <a:srgbClr val="0070C0"/>
                </a:solidFill>
                <a:latin typeface="Times New Roman"/>
                <a:cs typeface="Times New Roman"/>
              </a:rPr>
              <a:t>с МНН, в </a:t>
            </a:r>
            <a:r>
              <a:rPr sz="2000" b="1" spc="-10" dirty="0">
                <a:solidFill>
                  <a:srgbClr val="0070C0"/>
                </a:solidFill>
                <a:latin typeface="Times New Roman"/>
                <a:cs typeface="Times New Roman"/>
              </a:rPr>
              <a:t>рамках </a:t>
            </a:r>
            <a:r>
              <a:rPr sz="2000" b="1" spc="-30" dirty="0">
                <a:solidFill>
                  <a:srgbClr val="0070C0"/>
                </a:solidFill>
                <a:latin typeface="Times New Roman"/>
                <a:cs typeface="Times New Roman"/>
              </a:rPr>
              <a:t>которого </a:t>
            </a:r>
            <a:r>
              <a:rPr sz="2000" b="1" spc="-10" dirty="0">
                <a:solidFill>
                  <a:srgbClr val="0070C0"/>
                </a:solidFill>
                <a:latin typeface="Times New Roman"/>
                <a:cs typeface="Times New Roman"/>
              </a:rPr>
              <a:t>отсутствует  </a:t>
            </a:r>
            <a:r>
              <a:rPr sz="2000" b="1" dirty="0">
                <a:solidFill>
                  <a:srgbClr val="0070C0"/>
                </a:solidFill>
                <a:latin typeface="Times New Roman"/>
                <a:cs typeface="Times New Roman"/>
              </a:rPr>
              <a:t>зарегистрированное в </a:t>
            </a:r>
            <a:r>
              <a:rPr sz="2000" b="1" spc="-5" dirty="0">
                <a:solidFill>
                  <a:srgbClr val="0070C0"/>
                </a:solidFill>
                <a:latin typeface="Times New Roman"/>
                <a:cs typeface="Times New Roman"/>
              </a:rPr>
              <a:t>установленном </a:t>
            </a:r>
            <a:r>
              <a:rPr sz="2000" b="1" spc="-10" dirty="0">
                <a:solidFill>
                  <a:srgbClr val="0070C0"/>
                </a:solidFill>
                <a:latin typeface="Times New Roman"/>
                <a:cs typeface="Times New Roman"/>
              </a:rPr>
              <a:t>порядке </a:t>
            </a:r>
            <a:r>
              <a:rPr sz="2000" b="1" dirty="0">
                <a:solidFill>
                  <a:srgbClr val="0070C0"/>
                </a:solidFill>
                <a:latin typeface="Times New Roman"/>
                <a:cs typeface="Times New Roman"/>
              </a:rPr>
              <a:t>аналогичные </a:t>
            </a:r>
            <a:r>
              <a:rPr sz="2000" b="1" spc="5" dirty="0">
                <a:solidFill>
                  <a:srgbClr val="0070C0"/>
                </a:solidFill>
                <a:latin typeface="Times New Roman"/>
                <a:cs typeface="Times New Roman"/>
              </a:rPr>
              <a:t>по  </a:t>
            </a:r>
            <a:r>
              <a:rPr sz="2000" b="1" spc="-5" dirty="0">
                <a:solidFill>
                  <a:srgbClr val="0070C0"/>
                </a:solidFill>
                <a:latin typeface="Times New Roman"/>
                <a:cs typeface="Times New Roman"/>
              </a:rPr>
              <a:t>лекарственной форме  </a:t>
            </a:r>
            <a:r>
              <a:rPr sz="2000" b="1" dirty="0">
                <a:solidFill>
                  <a:srgbClr val="0070C0"/>
                </a:solidFill>
                <a:latin typeface="Times New Roman"/>
                <a:cs typeface="Times New Roman"/>
              </a:rPr>
              <a:t>и </a:t>
            </a:r>
            <a:r>
              <a:rPr sz="2000" b="1" spc="-5" dirty="0">
                <a:solidFill>
                  <a:srgbClr val="0070C0"/>
                </a:solidFill>
                <a:latin typeface="Times New Roman"/>
                <a:cs typeface="Times New Roman"/>
              </a:rPr>
              <a:t>дозировке </a:t>
            </a:r>
            <a:r>
              <a:rPr sz="2000" b="1" spc="-5" dirty="0" err="1">
                <a:solidFill>
                  <a:srgbClr val="0070C0"/>
                </a:solidFill>
                <a:latin typeface="Times New Roman"/>
                <a:cs typeface="Times New Roman"/>
              </a:rPr>
              <a:t>лекарственное</a:t>
            </a:r>
            <a:r>
              <a:rPr sz="2000" b="1" spc="15" dirty="0">
                <a:solidFill>
                  <a:srgbClr val="0070C0"/>
                </a:solidFill>
                <a:latin typeface="Times New Roman"/>
                <a:cs typeface="Times New Roman"/>
              </a:rPr>
              <a:t> </a:t>
            </a:r>
            <a:r>
              <a:rPr sz="2000" b="1" spc="-5" dirty="0" err="1" smtClean="0">
                <a:solidFill>
                  <a:srgbClr val="0070C0"/>
                </a:solidFill>
                <a:latin typeface="Times New Roman"/>
                <a:cs typeface="Times New Roman"/>
              </a:rPr>
              <a:t>средство</a:t>
            </a:r>
            <a:r>
              <a:rPr lang="ru-RU" sz="2000" b="1" spc="-5" dirty="0" smtClean="0">
                <a:solidFill>
                  <a:srgbClr val="0070C0"/>
                </a:solidFill>
                <a:latin typeface="Times New Roman"/>
                <a:cs typeface="Times New Roman"/>
              </a:rPr>
              <a:t> </a:t>
            </a:r>
          </a:p>
          <a:p>
            <a:pPr marL="285750" marR="5080" indent="-273685" algn="just">
              <a:lnSpc>
                <a:spcPct val="100000"/>
              </a:lnSpc>
              <a:spcBef>
                <a:spcPts val="600"/>
              </a:spcBef>
            </a:pPr>
            <a:r>
              <a:rPr lang="ru-RU" sz="2000" b="1" spc="-5" dirty="0">
                <a:solidFill>
                  <a:srgbClr val="0070C0"/>
                </a:solidFill>
                <a:latin typeface="Times New Roman"/>
                <a:cs typeface="Times New Roman"/>
              </a:rPr>
              <a:t> </a:t>
            </a:r>
            <a:r>
              <a:rPr lang="ru-RU" sz="2000" b="1" spc="-5" dirty="0" smtClean="0">
                <a:solidFill>
                  <a:srgbClr val="0070C0"/>
                </a:solidFill>
                <a:latin typeface="Times New Roman"/>
                <a:cs typeface="Times New Roman"/>
              </a:rPr>
              <a:t>                                    ( уникальные ЛП)</a:t>
            </a:r>
            <a:endParaRPr sz="2000" b="1" dirty="0">
              <a:solidFill>
                <a:srgbClr val="0070C0"/>
              </a:solidFill>
              <a:latin typeface="Times New Roman"/>
              <a:cs typeface="Times New Roman"/>
            </a:endParaRPr>
          </a:p>
          <a:p>
            <a:pPr marL="12700">
              <a:lnSpc>
                <a:spcPct val="100000"/>
              </a:lnSpc>
              <a:spcBef>
                <a:spcPts val="600"/>
              </a:spcBef>
              <a:tabLst>
                <a:tab pos="285115" algn="l"/>
              </a:tabLst>
            </a:pPr>
            <a:r>
              <a:rPr sz="1500" spc="10" dirty="0">
                <a:solidFill>
                  <a:srgbClr val="717BA2"/>
                </a:solidFill>
                <a:latin typeface="Wingdings 3"/>
                <a:cs typeface="Wingdings 3"/>
              </a:rPr>
              <a:t></a:t>
            </a:r>
            <a:r>
              <a:rPr sz="1500" spc="10" dirty="0">
                <a:solidFill>
                  <a:srgbClr val="717BA2"/>
                </a:solidFill>
                <a:latin typeface="Times New Roman"/>
                <a:cs typeface="Times New Roman"/>
              </a:rPr>
              <a:t>	</a:t>
            </a:r>
            <a:r>
              <a:rPr sz="2000" spc="-5" dirty="0">
                <a:latin typeface="Times New Roman"/>
                <a:cs typeface="Times New Roman"/>
              </a:rPr>
              <a:t>-наркотических</a:t>
            </a:r>
            <a:r>
              <a:rPr sz="2000" spc="-95" dirty="0">
                <a:latin typeface="Times New Roman"/>
                <a:cs typeface="Times New Roman"/>
              </a:rPr>
              <a:t> </a:t>
            </a:r>
            <a:r>
              <a:rPr sz="2000" spc="-5" dirty="0">
                <a:latin typeface="Times New Roman"/>
                <a:cs typeface="Times New Roman"/>
              </a:rPr>
              <a:t>ЛС;</a:t>
            </a:r>
            <a:endParaRPr sz="2000" dirty="0">
              <a:latin typeface="Times New Roman"/>
              <a:cs typeface="Times New Roman"/>
            </a:endParaRPr>
          </a:p>
          <a:p>
            <a:pPr marL="12700">
              <a:lnSpc>
                <a:spcPct val="100000"/>
              </a:lnSpc>
              <a:spcBef>
                <a:spcPts val="600"/>
              </a:spcBef>
              <a:tabLst>
                <a:tab pos="285115" algn="l"/>
              </a:tabLst>
            </a:pPr>
            <a:r>
              <a:rPr sz="1500" spc="10" dirty="0">
                <a:solidFill>
                  <a:srgbClr val="717BA2"/>
                </a:solidFill>
                <a:latin typeface="Wingdings 3"/>
                <a:cs typeface="Wingdings 3"/>
              </a:rPr>
              <a:t></a:t>
            </a:r>
            <a:r>
              <a:rPr sz="1500" spc="10" dirty="0">
                <a:solidFill>
                  <a:srgbClr val="717BA2"/>
                </a:solidFill>
                <a:latin typeface="Times New Roman"/>
                <a:cs typeface="Times New Roman"/>
              </a:rPr>
              <a:t>	</a:t>
            </a:r>
            <a:r>
              <a:rPr sz="2000" spc="-5" dirty="0">
                <a:latin typeface="Times New Roman"/>
                <a:cs typeface="Times New Roman"/>
              </a:rPr>
              <a:t>-психотропных</a:t>
            </a:r>
            <a:r>
              <a:rPr sz="2000" spc="-95" dirty="0">
                <a:latin typeface="Times New Roman"/>
                <a:cs typeface="Times New Roman"/>
              </a:rPr>
              <a:t> </a:t>
            </a:r>
            <a:r>
              <a:rPr sz="2000" spc="-5" dirty="0">
                <a:latin typeface="Times New Roman"/>
                <a:cs typeface="Times New Roman"/>
              </a:rPr>
              <a:t>ЛС;</a:t>
            </a:r>
            <a:endParaRPr sz="2000" dirty="0">
              <a:latin typeface="Times New Roman"/>
              <a:cs typeface="Times New Roman"/>
            </a:endParaRPr>
          </a:p>
          <a:p>
            <a:pPr marL="12700">
              <a:lnSpc>
                <a:spcPct val="100000"/>
              </a:lnSpc>
              <a:spcBef>
                <a:spcPts val="600"/>
              </a:spcBef>
              <a:tabLst>
                <a:tab pos="285115" algn="l"/>
              </a:tabLst>
            </a:pPr>
            <a:r>
              <a:rPr sz="1500" spc="10" dirty="0">
                <a:solidFill>
                  <a:srgbClr val="717BA2"/>
                </a:solidFill>
                <a:latin typeface="Wingdings 3"/>
                <a:cs typeface="Wingdings 3"/>
              </a:rPr>
              <a:t></a:t>
            </a:r>
            <a:r>
              <a:rPr sz="1500" spc="10" dirty="0">
                <a:solidFill>
                  <a:srgbClr val="717BA2"/>
                </a:solidFill>
                <a:latin typeface="Times New Roman"/>
                <a:cs typeface="Times New Roman"/>
              </a:rPr>
              <a:t>	</a:t>
            </a:r>
            <a:r>
              <a:rPr sz="2000" spc="-5" dirty="0">
                <a:latin typeface="Times New Roman"/>
                <a:cs typeface="Times New Roman"/>
              </a:rPr>
              <a:t>-радиофармацевтических</a:t>
            </a:r>
            <a:r>
              <a:rPr sz="2000" spc="-40" dirty="0">
                <a:latin typeface="Times New Roman"/>
                <a:cs typeface="Times New Roman"/>
              </a:rPr>
              <a:t> </a:t>
            </a:r>
            <a:r>
              <a:rPr sz="2000" spc="-5" dirty="0">
                <a:latin typeface="Times New Roman"/>
                <a:cs typeface="Times New Roman"/>
              </a:rPr>
              <a:t>ЛС;</a:t>
            </a:r>
            <a:endParaRPr sz="2000" dirty="0">
              <a:latin typeface="Times New Roman"/>
              <a:cs typeface="Times New Roman"/>
            </a:endParaRPr>
          </a:p>
        </p:txBody>
      </p:sp>
      <p:sp>
        <p:nvSpPr>
          <p:cNvPr id="7" name="object 7"/>
          <p:cNvSpPr txBox="1"/>
          <p:nvPr/>
        </p:nvSpPr>
        <p:spPr>
          <a:xfrm>
            <a:off x="6480809" y="6391859"/>
            <a:ext cx="83693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23.09.2016</a:t>
            </a:r>
            <a:endParaRPr sz="1400">
              <a:latin typeface="Calibri"/>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lnSpc>
                <a:spcPct val="100000"/>
              </a:lnSpc>
            </a:pPr>
            <a:r>
              <a:rPr sz="1400" spc="-5" dirty="0">
                <a:solidFill>
                  <a:srgbClr val="464652"/>
                </a:solidFill>
                <a:latin typeface="Calibri"/>
                <a:cs typeface="Calibri"/>
              </a:rPr>
              <a:t>43</a:t>
            </a:r>
            <a:endParaRPr sz="1400">
              <a:latin typeface="Calibri"/>
              <a:cs typeface="Calibri"/>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52400" y="-19811"/>
            <a:ext cx="8455659" cy="738664"/>
          </a:xfrm>
          <a:prstGeom prst="rect">
            <a:avLst/>
          </a:prstGeom>
        </p:spPr>
        <p:txBody>
          <a:bodyPr vert="horz" wrap="square" lIns="0" tIns="0" rIns="0" bIns="0" rtlCol="0">
            <a:spAutoFit/>
          </a:bodyPr>
          <a:lstStyle/>
          <a:p>
            <a:pPr marL="1582420">
              <a:lnSpc>
                <a:spcPct val="100000"/>
              </a:lnSpc>
            </a:pPr>
            <a:r>
              <a:rPr lang="ru-RU" sz="2400" dirty="0" smtClean="0">
                <a:latin typeface="Calibri"/>
                <a:cs typeface="Calibri"/>
              </a:rPr>
              <a:t>             ПРИМЕР ИЗ ПРАКТИКИ</a:t>
            </a:r>
            <a:br>
              <a:rPr lang="ru-RU" sz="2400" dirty="0" smtClean="0">
                <a:latin typeface="Calibri"/>
                <a:cs typeface="Calibri"/>
              </a:rPr>
            </a:br>
            <a:r>
              <a:rPr lang="ru-RU" sz="2400" dirty="0" smtClean="0">
                <a:latin typeface="Calibri"/>
                <a:cs typeface="Calibri"/>
              </a:rPr>
              <a:t>Решение Омского УФАС  от 22.08.2017 г</a:t>
            </a:r>
            <a:endParaRPr sz="2400" dirty="0">
              <a:latin typeface="Calibri"/>
              <a:cs typeface="Calibri"/>
            </a:endParaRPr>
          </a:p>
        </p:txBody>
      </p:sp>
      <p:sp>
        <p:nvSpPr>
          <p:cNvPr id="6" name="object 6"/>
          <p:cNvSpPr txBox="1"/>
          <p:nvPr/>
        </p:nvSpPr>
        <p:spPr>
          <a:xfrm>
            <a:off x="535940" y="1249934"/>
            <a:ext cx="8074025" cy="3693319"/>
          </a:xfrm>
          <a:prstGeom prst="rect">
            <a:avLst/>
          </a:prstGeom>
        </p:spPr>
        <p:txBody>
          <a:bodyPr vert="horz" wrap="square" lIns="0" tIns="0" rIns="0" bIns="0" rtlCol="0">
            <a:spAutoFit/>
          </a:bodyPr>
          <a:lstStyle/>
          <a:p>
            <a:pPr marL="12700">
              <a:tabLst>
                <a:tab pos="285115" algn="l"/>
              </a:tabLst>
            </a:pPr>
            <a:r>
              <a:rPr lang="ru-RU" sz="2000" b="1" dirty="0" smtClean="0">
                <a:solidFill>
                  <a:srgbClr val="0070C0"/>
                </a:solidFill>
                <a:latin typeface="Times New Roman"/>
                <a:cs typeface="Times New Roman"/>
              </a:rPr>
              <a:t>ЗАКАЗЧИКОМ БЫЛ ВКЛЮЧЕН В ОДИН ПРЕДМЕТ ЗАКУПКИ  ПРЕПАРАТ С МНН АМБРОКСОЛ С ЛЕКАРСТВЕННОЙ ФОРМОЙ «ПАСТИЛКА» С ИНЫМИ ЛЕКАРСТВЕННЫМИ ПРЕПАРАТАМИ.</a:t>
            </a:r>
          </a:p>
          <a:p>
            <a:pPr marL="12700">
              <a:tabLst>
                <a:tab pos="285115" algn="l"/>
              </a:tabLst>
            </a:pPr>
            <a:r>
              <a:rPr lang="ru-RU" sz="2000" b="1" dirty="0" smtClean="0">
                <a:solidFill>
                  <a:srgbClr val="0070C0"/>
                </a:solidFill>
                <a:latin typeface="Times New Roman"/>
                <a:cs typeface="Times New Roman"/>
              </a:rPr>
              <a:t>ПРИ ЭТОМ НМЦК ЗНАЧИТЕЛЬНО ПРЕВЫШАЛА ПРЕДЕЛЬНОЕ ЗНАЧЕНИЕ , УСТАНОВЛЕННОЕ ПП РФ № 929.</a:t>
            </a:r>
          </a:p>
          <a:p>
            <a:pPr marL="12700">
              <a:tabLst>
                <a:tab pos="285115" algn="l"/>
              </a:tabLst>
            </a:pPr>
            <a:endParaRPr lang="ru-RU" sz="2000" b="1" dirty="0">
              <a:latin typeface="Times New Roman"/>
              <a:cs typeface="Times New Roman"/>
            </a:endParaRPr>
          </a:p>
          <a:p>
            <a:pPr marL="12700">
              <a:tabLst>
                <a:tab pos="285115" algn="l"/>
              </a:tabLst>
            </a:pPr>
            <a:r>
              <a:rPr lang="ru-RU" sz="2000" dirty="0" smtClean="0">
                <a:latin typeface="Times New Roman"/>
                <a:cs typeface="Times New Roman"/>
              </a:rPr>
              <a:t>Комиссией  УФАС  установлено, что в ГРЛС  содержатся сведения  о препарате с МНН </a:t>
            </a:r>
            <a:r>
              <a:rPr lang="ru-RU" sz="2000" dirty="0" err="1" smtClean="0">
                <a:latin typeface="Times New Roman"/>
                <a:cs typeface="Times New Roman"/>
              </a:rPr>
              <a:t>Амброксол</a:t>
            </a:r>
            <a:r>
              <a:rPr lang="ru-RU" sz="2000" dirty="0" smtClean="0">
                <a:latin typeface="Times New Roman"/>
                <a:cs typeface="Times New Roman"/>
              </a:rPr>
              <a:t> с лекарственной формой «пастилка» и при этом зарегистрирован  лишь один препарат, имеющий торговое наименование  </a:t>
            </a:r>
            <a:r>
              <a:rPr lang="ru-RU" sz="2000" dirty="0" err="1" smtClean="0">
                <a:latin typeface="Times New Roman"/>
                <a:cs typeface="Times New Roman"/>
              </a:rPr>
              <a:t>Лазолван</a:t>
            </a:r>
            <a:endParaRPr lang="ru-RU" sz="2000" dirty="0" smtClean="0">
              <a:latin typeface="Times New Roman"/>
              <a:cs typeface="Times New Roman"/>
            </a:endParaRPr>
          </a:p>
          <a:p>
            <a:pPr marL="12700">
              <a:tabLst>
                <a:tab pos="285115" algn="l"/>
              </a:tabLst>
            </a:pPr>
            <a:endParaRPr lang="ru-RU" sz="2000" b="1" dirty="0">
              <a:latin typeface="Times New Roman"/>
              <a:cs typeface="Times New Roman"/>
            </a:endParaRPr>
          </a:p>
          <a:p>
            <a:pPr marL="12700">
              <a:tabLst>
                <a:tab pos="285115" algn="l"/>
              </a:tabLst>
            </a:pPr>
            <a:r>
              <a:rPr lang="ru-RU" sz="2000" b="1" dirty="0" smtClean="0">
                <a:solidFill>
                  <a:srgbClr val="C00000"/>
                </a:solidFill>
                <a:latin typeface="Times New Roman"/>
                <a:cs typeface="Times New Roman"/>
              </a:rPr>
              <a:t>Заказчик был признан нарушившим  п.6 ч.1 ст.33 ФЗ-44</a:t>
            </a:r>
            <a:endParaRPr sz="2000" b="1" dirty="0">
              <a:solidFill>
                <a:srgbClr val="C00000"/>
              </a:solidFill>
              <a:latin typeface="Times New Roman"/>
              <a:cs typeface="Times New Roman"/>
            </a:endParaRPr>
          </a:p>
        </p:txBody>
      </p:sp>
      <p:sp>
        <p:nvSpPr>
          <p:cNvPr id="7" name="object 7"/>
          <p:cNvSpPr txBox="1"/>
          <p:nvPr/>
        </p:nvSpPr>
        <p:spPr>
          <a:xfrm>
            <a:off x="6480809" y="6391859"/>
            <a:ext cx="836930" cy="235585"/>
          </a:xfrm>
          <a:prstGeom prst="rect">
            <a:avLst/>
          </a:prstGeom>
        </p:spPr>
        <p:txBody>
          <a:bodyPr vert="horz" wrap="square" lIns="0" tIns="0" rIns="0" bIns="0" rtlCol="0">
            <a:spAutoFit/>
          </a:bodyPr>
          <a:lstStyle/>
          <a:p>
            <a:pPr marL="12700"/>
            <a:r>
              <a:rPr sz="1400" spc="-5" dirty="0">
                <a:solidFill>
                  <a:srgbClr val="464652"/>
                </a:solidFill>
                <a:cs typeface="Calibri"/>
              </a:rPr>
              <a:t>23.09.2016</a:t>
            </a:r>
            <a:endParaRPr sz="140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3499193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52400" y="-19811"/>
            <a:ext cx="8455659" cy="4862870"/>
          </a:xfrm>
          <a:prstGeom prst="rect">
            <a:avLst/>
          </a:prstGeom>
        </p:spPr>
        <p:txBody>
          <a:bodyPr vert="horz" wrap="square" lIns="0" tIns="0" rIns="0" bIns="0" rtlCol="0">
            <a:spAutoFit/>
          </a:bodyPr>
          <a:lstStyle/>
          <a:p>
            <a:pPr marL="1582420" algn="just">
              <a:lnSpc>
                <a:spcPct val="100000"/>
              </a:lnSpc>
            </a:pPr>
            <a:r>
              <a:rPr lang="ru-RU" sz="2400" dirty="0" smtClean="0">
                <a:latin typeface="Calibri"/>
                <a:cs typeface="Calibri"/>
              </a:rPr>
              <a:t>    Что же необходимо помнить Заказчику</a:t>
            </a:r>
            <a:br>
              <a:rPr lang="ru-RU" sz="2400" dirty="0" smtClean="0">
                <a:latin typeface="Calibri"/>
                <a:cs typeface="Calibri"/>
              </a:rPr>
            </a:br>
            <a:r>
              <a:rPr lang="ru-RU" sz="2400" dirty="0" smtClean="0">
                <a:latin typeface="Calibri"/>
                <a:cs typeface="Calibri"/>
              </a:rPr>
              <a:t>для предотвращения подобных нарушений?</a:t>
            </a:r>
            <a:br>
              <a:rPr lang="ru-RU" sz="2400" dirty="0" smtClean="0">
                <a:latin typeface="Calibri"/>
                <a:cs typeface="Calibri"/>
              </a:rPr>
            </a:br>
            <a:r>
              <a:rPr lang="ru-RU" sz="2400" dirty="0">
                <a:latin typeface="Calibri"/>
                <a:cs typeface="Calibri"/>
              </a:rPr>
              <a:t/>
            </a:r>
            <a:br>
              <a:rPr lang="ru-RU" sz="2400" dirty="0">
                <a:latin typeface="Calibri"/>
                <a:cs typeface="Calibri"/>
              </a:rPr>
            </a:br>
            <a:r>
              <a:rPr lang="ru-RU" sz="2400" dirty="0" smtClean="0">
                <a:latin typeface="Calibri"/>
                <a:cs typeface="Calibri"/>
              </a:rPr>
              <a:t/>
            </a:r>
            <a:br>
              <a:rPr lang="ru-RU" sz="2400" dirty="0" smtClean="0">
                <a:latin typeface="Calibri"/>
                <a:cs typeface="Calibri"/>
              </a:rPr>
            </a:br>
            <a:r>
              <a:rPr lang="ru-RU" b="0" dirty="0" smtClean="0">
                <a:solidFill>
                  <a:schemeClr val="tx1"/>
                </a:solidFill>
                <a:latin typeface="Calibri"/>
                <a:cs typeface="Calibri"/>
              </a:rPr>
              <a:t>Должностным лицам заказчика, ответственным за формирование лотов на закупку ЛП  необходимо искать аналоги  по каждой позиции ТЗ  вне зависимости от количества наименований не только по лекарственной форме и дозировке, как это указано в ПП РФ № 929, но также вплоть до </a:t>
            </a:r>
            <a:r>
              <a:rPr lang="ru-RU" b="0" dirty="0" smtClean="0">
                <a:latin typeface="Calibri"/>
                <a:cs typeface="Calibri"/>
              </a:rPr>
              <a:t>фасовки и упаковки.  </a:t>
            </a:r>
            <a:r>
              <a:rPr lang="ru-RU" b="0" dirty="0" smtClean="0">
                <a:solidFill>
                  <a:schemeClr val="tx1"/>
                </a:solidFill>
                <a:latin typeface="Calibri"/>
                <a:cs typeface="Calibri"/>
              </a:rPr>
              <a:t>Вместе с тем, есть и иная практика контроля. </a:t>
            </a:r>
            <a:br>
              <a:rPr lang="ru-RU" b="0" dirty="0" smtClean="0">
                <a:solidFill>
                  <a:schemeClr val="tx1"/>
                </a:solidFill>
                <a:latin typeface="Calibri"/>
                <a:cs typeface="Calibri"/>
              </a:rPr>
            </a:br>
            <a:r>
              <a:rPr lang="ru-RU" b="0" dirty="0">
                <a:solidFill>
                  <a:schemeClr val="tx1"/>
                </a:solidFill>
                <a:latin typeface="Calibri"/>
                <a:cs typeface="Calibri"/>
              </a:rPr>
              <a:t/>
            </a:r>
            <a:br>
              <a:rPr lang="ru-RU" b="0" dirty="0">
                <a:solidFill>
                  <a:schemeClr val="tx1"/>
                </a:solidFill>
                <a:latin typeface="Calibri"/>
                <a:cs typeface="Calibri"/>
              </a:rPr>
            </a:br>
            <a:r>
              <a:rPr lang="ru-RU" dirty="0" smtClean="0">
                <a:solidFill>
                  <a:srgbClr val="002060"/>
                </a:solidFill>
                <a:latin typeface="Calibri"/>
                <a:cs typeface="Calibri"/>
              </a:rPr>
              <a:t>Решение СПб УФАС РФ  </a:t>
            </a:r>
            <a:r>
              <a:rPr lang="ru-RU" b="0" dirty="0" smtClean="0">
                <a:solidFill>
                  <a:schemeClr val="tx1"/>
                </a:solidFill>
                <a:latin typeface="Calibri"/>
                <a:cs typeface="Calibri"/>
              </a:rPr>
              <a:t>от 21.06.2017 г № 44-2517</a:t>
            </a:r>
            <a:r>
              <a:rPr lang="en-US" b="0" dirty="0" smtClean="0">
                <a:solidFill>
                  <a:schemeClr val="tx1"/>
                </a:solidFill>
                <a:latin typeface="Calibri"/>
                <a:cs typeface="Calibri"/>
              </a:rPr>
              <a:t>/</a:t>
            </a:r>
            <a:r>
              <a:rPr lang="ru-RU" b="0" dirty="0" smtClean="0">
                <a:solidFill>
                  <a:schemeClr val="tx1"/>
                </a:solidFill>
                <a:latin typeface="Calibri"/>
                <a:cs typeface="Calibri"/>
              </a:rPr>
              <a:t>17</a:t>
            </a:r>
            <a:br>
              <a:rPr lang="ru-RU" b="0" dirty="0" smtClean="0">
                <a:solidFill>
                  <a:schemeClr val="tx1"/>
                </a:solidFill>
                <a:latin typeface="Calibri"/>
                <a:cs typeface="Calibri"/>
              </a:rPr>
            </a:br>
            <a:r>
              <a:rPr lang="ru-RU" b="0" dirty="0" smtClean="0">
                <a:solidFill>
                  <a:schemeClr val="tx1"/>
                </a:solidFill>
                <a:latin typeface="Calibri"/>
                <a:cs typeface="Calibri"/>
              </a:rPr>
              <a:t>(препарат должен иметь аналог только по лекарственной форме и дозировке, упаковка значение не имеет)</a:t>
            </a:r>
            <a:endParaRPr b="0" dirty="0">
              <a:solidFill>
                <a:schemeClr val="tx1"/>
              </a:solidFill>
              <a:latin typeface="Calibri"/>
              <a:cs typeface="Calibri"/>
            </a:endParaRPr>
          </a:p>
        </p:txBody>
      </p:sp>
      <p:sp>
        <p:nvSpPr>
          <p:cNvPr id="7" name="object 7"/>
          <p:cNvSpPr txBox="1"/>
          <p:nvPr/>
        </p:nvSpPr>
        <p:spPr>
          <a:xfrm>
            <a:off x="6480809" y="6391859"/>
            <a:ext cx="836930" cy="235585"/>
          </a:xfrm>
          <a:prstGeom prst="rect">
            <a:avLst/>
          </a:prstGeom>
        </p:spPr>
        <p:txBody>
          <a:bodyPr vert="horz" wrap="square" lIns="0" tIns="0" rIns="0" bIns="0" rtlCol="0">
            <a:spAutoFit/>
          </a:bodyPr>
          <a:lstStyle/>
          <a:p>
            <a:pPr marL="12700"/>
            <a:r>
              <a:rPr sz="1400" spc="-5" dirty="0">
                <a:solidFill>
                  <a:srgbClr val="464652"/>
                </a:solidFill>
                <a:cs typeface="Calibri"/>
              </a:rPr>
              <a:t>23.09.2016</a:t>
            </a:r>
            <a:endParaRPr sz="140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24314234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228600" y="1143000"/>
            <a:ext cx="8227059" cy="4555093"/>
          </a:xfrm>
          <a:prstGeom prst="rect">
            <a:avLst/>
          </a:prstGeom>
        </p:spPr>
        <p:txBody>
          <a:bodyPr vert="horz" wrap="square" lIns="0" tIns="0" rIns="0" bIns="0" rtlCol="0">
            <a:spAutoFit/>
          </a:bodyPr>
          <a:lstStyle/>
          <a:p>
            <a:pPr marL="1582420" algn="just">
              <a:lnSpc>
                <a:spcPct val="100000"/>
              </a:lnSpc>
            </a:pPr>
            <a:r>
              <a:rPr lang="ru-RU" sz="2400" dirty="0" smtClean="0">
                <a:latin typeface="Calibri"/>
                <a:cs typeface="Calibri"/>
              </a:rPr>
              <a:t/>
            </a:r>
            <a:br>
              <a:rPr lang="ru-RU" sz="2400" dirty="0" smtClean="0">
                <a:latin typeface="Calibri"/>
                <a:cs typeface="Calibri"/>
              </a:rPr>
            </a:br>
            <a:r>
              <a:rPr lang="ru-RU" sz="2400" dirty="0" smtClean="0">
                <a:latin typeface="Calibri"/>
                <a:cs typeface="Calibri"/>
              </a:rPr>
              <a:t>Можно ли объединять в один лот лекарственные формы препарата с одним МНН , если для какой либо лекарственной формы нет аналога?</a:t>
            </a:r>
            <a:br>
              <a:rPr lang="ru-RU" sz="2400" dirty="0" smtClean="0">
                <a:latin typeface="Calibri"/>
                <a:cs typeface="Calibri"/>
              </a:rPr>
            </a:br>
            <a:r>
              <a:rPr lang="ru-RU" dirty="0" smtClean="0">
                <a:solidFill>
                  <a:srgbClr val="0070C0"/>
                </a:solidFill>
                <a:latin typeface="Calibri"/>
                <a:cs typeface="Calibri"/>
              </a:rPr>
              <a:t>Решение ФАС Поволжского округа  от 16.07.2015, дело А65531</a:t>
            </a:r>
            <a:r>
              <a:rPr lang="en-US" dirty="0" smtClean="0">
                <a:solidFill>
                  <a:srgbClr val="0070C0"/>
                </a:solidFill>
                <a:latin typeface="Calibri"/>
                <a:cs typeface="Calibri"/>
              </a:rPr>
              <a:t>/2014</a:t>
            </a:r>
            <a:r>
              <a:rPr lang="en-US" b="0" dirty="0" smtClean="0">
                <a:solidFill>
                  <a:schemeClr val="tx1"/>
                </a:solidFill>
                <a:latin typeface="Calibri"/>
                <a:cs typeface="Calibri"/>
              </a:rPr>
              <a:t/>
            </a:r>
            <a:br>
              <a:rPr lang="en-US" b="0" dirty="0" smtClean="0">
                <a:solidFill>
                  <a:schemeClr val="tx1"/>
                </a:solidFill>
                <a:latin typeface="Calibri"/>
                <a:cs typeface="Calibri"/>
              </a:rPr>
            </a:br>
            <a:r>
              <a:rPr lang="ru-RU" b="0" dirty="0" smtClean="0">
                <a:solidFill>
                  <a:schemeClr val="tx1"/>
                </a:solidFill>
                <a:latin typeface="Calibri"/>
                <a:cs typeface="Calibri"/>
              </a:rPr>
              <a:t>Предмет ЭА – поставка ЛС МНН </a:t>
            </a:r>
            <a:r>
              <a:rPr lang="ru-RU" b="0" dirty="0" err="1" smtClean="0">
                <a:solidFill>
                  <a:schemeClr val="tx1"/>
                </a:solidFill>
                <a:latin typeface="Calibri"/>
                <a:cs typeface="Calibri"/>
              </a:rPr>
              <a:t>Ипратропия</a:t>
            </a:r>
            <a:r>
              <a:rPr lang="ru-RU" b="0" dirty="0" smtClean="0">
                <a:solidFill>
                  <a:schemeClr val="tx1"/>
                </a:solidFill>
                <a:latin typeface="Calibri"/>
                <a:cs typeface="Calibri"/>
              </a:rPr>
              <a:t> Бромид+ Фенотерол. Заказчик объединил в один лот поставку препаратов в различных лекарственных формах «раствор для ингаляций» и «аэрозоль для ингаляций»). </a:t>
            </a:r>
            <a:br>
              <a:rPr lang="ru-RU" b="0" dirty="0" smtClean="0">
                <a:solidFill>
                  <a:schemeClr val="tx1"/>
                </a:solidFill>
                <a:latin typeface="Calibri"/>
                <a:cs typeface="Calibri"/>
              </a:rPr>
            </a:br>
            <a:r>
              <a:rPr lang="ru-RU" b="0" dirty="0" smtClean="0">
                <a:solidFill>
                  <a:schemeClr val="tx1"/>
                </a:solidFill>
                <a:latin typeface="Calibri"/>
                <a:cs typeface="Calibri"/>
              </a:rPr>
              <a:t>При этом , в лекарственной форме «аэрозоль для ингаляций» препарат выпускается только одним производителем с торговым наименованием  «</a:t>
            </a:r>
            <a:r>
              <a:rPr lang="ru-RU" b="0" dirty="0" err="1" smtClean="0">
                <a:solidFill>
                  <a:schemeClr val="tx1"/>
                </a:solidFill>
                <a:latin typeface="Calibri"/>
                <a:cs typeface="Calibri"/>
              </a:rPr>
              <a:t>Беродуал</a:t>
            </a:r>
            <a:r>
              <a:rPr lang="ru-RU" b="0" dirty="0" smtClean="0">
                <a:solidFill>
                  <a:schemeClr val="tx1"/>
                </a:solidFill>
                <a:latin typeface="Calibri"/>
                <a:cs typeface="Calibri"/>
              </a:rPr>
              <a:t/>
            </a:r>
            <a:br>
              <a:rPr lang="ru-RU" b="0" dirty="0" smtClean="0">
                <a:solidFill>
                  <a:schemeClr val="tx1"/>
                </a:solidFill>
                <a:latin typeface="Calibri"/>
                <a:cs typeface="Calibri"/>
              </a:rPr>
            </a:br>
            <a:r>
              <a:rPr lang="ru-RU" b="0" dirty="0" smtClean="0">
                <a:solidFill>
                  <a:schemeClr val="tx1"/>
                </a:solidFill>
                <a:latin typeface="Calibri"/>
                <a:cs typeface="Calibri"/>
              </a:rPr>
              <a:t> ( Германия)                                                                             </a:t>
            </a:r>
            <a:endParaRPr b="0" dirty="0">
              <a:solidFill>
                <a:schemeClr val="tx1"/>
              </a:solidFill>
              <a:latin typeface="Calibri"/>
              <a:cs typeface="Calibri"/>
            </a:endParaRPr>
          </a:p>
        </p:txBody>
      </p:sp>
      <p:sp>
        <p:nvSpPr>
          <p:cNvPr id="7" name="object 7"/>
          <p:cNvSpPr txBox="1"/>
          <p:nvPr/>
        </p:nvSpPr>
        <p:spPr>
          <a:xfrm>
            <a:off x="6480809" y="6391859"/>
            <a:ext cx="836930" cy="235585"/>
          </a:xfrm>
          <a:prstGeom prst="rect">
            <a:avLst/>
          </a:prstGeom>
        </p:spPr>
        <p:txBody>
          <a:bodyPr vert="horz" wrap="square" lIns="0" tIns="0" rIns="0" bIns="0" rtlCol="0">
            <a:spAutoFit/>
          </a:bodyPr>
          <a:lstStyle/>
          <a:p>
            <a:pPr marL="12700"/>
            <a:r>
              <a:rPr sz="1400" spc="-5" dirty="0">
                <a:solidFill>
                  <a:srgbClr val="464652"/>
                </a:solidFill>
                <a:cs typeface="Calibri"/>
              </a:rPr>
              <a:t>23.09.2016</a:t>
            </a:r>
            <a:endParaRPr sz="140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39020271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0" y="1143000"/>
            <a:ext cx="8839200" cy="2893100"/>
          </a:xfrm>
          <a:prstGeom prst="rect">
            <a:avLst/>
          </a:prstGeom>
        </p:spPr>
        <p:txBody>
          <a:bodyPr vert="horz" wrap="square" lIns="0" tIns="0" rIns="0" bIns="0" rtlCol="0">
            <a:spAutoFit/>
          </a:bodyPr>
          <a:lstStyle/>
          <a:p>
            <a:pPr marL="1582420" algn="just">
              <a:lnSpc>
                <a:spcPct val="100000"/>
              </a:lnSpc>
            </a:pPr>
            <a:r>
              <a:rPr lang="ru-RU" sz="2400" dirty="0" smtClean="0">
                <a:latin typeface="Calibri"/>
                <a:cs typeface="Calibri"/>
              </a:rPr>
              <a:t/>
            </a:r>
            <a:br>
              <a:rPr lang="ru-RU" sz="2400" dirty="0" smtClean="0">
                <a:latin typeface="Calibri"/>
                <a:cs typeface="Calibri"/>
              </a:rPr>
            </a:br>
            <a:r>
              <a:rPr lang="ru-RU" sz="2400" dirty="0" smtClean="0">
                <a:latin typeface="Calibri"/>
                <a:cs typeface="Calibri"/>
              </a:rPr>
              <a:t/>
            </a:r>
            <a:br>
              <a:rPr lang="ru-RU" sz="2400" dirty="0" smtClean="0">
                <a:latin typeface="Calibri"/>
                <a:cs typeface="Calibri"/>
              </a:rPr>
            </a:br>
            <a:r>
              <a:rPr lang="ru-RU" dirty="0" smtClean="0">
                <a:solidFill>
                  <a:srgbClr val="0070C0"/>
                </a:solidFill>
                <a:latin typeface="Calibri"/>
                <a:cs typeface="Calibri"/>
              </a:rPr>
              <a:t>Решение ФАС Поволжского округа  от 16.07.2015, дело А65531</a:t>
            </a:r>
            <a:r>
              <a:rPr lang="en-US" dirty="0" smtClean="0">
                <a:solidFill>
                  <a:srgbClr val="0070C0"/>
                </a:solidFill>
                <a:latin typeface="Calibri"/>
                <a:cs typeface="Calibri"/>
              </a:rPr>
              <a:t>/2014</a:t>
            </a:r>
            <a:r>
              <a:rPr lang="ru-RU" dirty="0" smtClean="0">
                <a:solidFill>
                  <a:srgbClr val="0070C0"/>
                </a:solidFill>
                <a:latin typeface="Calibri"/>
                <a:cs typeface="Calibri"/>
              </a:rPr>
              <a:t/>
            </a:r>
            <a:br>
              <a:rPr lang="ru-RU" dirty="0" smtClean="0">
                <a:solidFill>
                  <a:srgbClr val="0070C0"/>
                </a:solidFill>
                <a:latin typeface="Calibri"/>
                <a:cs typeface="Calibri"/>
              </a:rPr>
            </a:br>
            <a:r>
              <a:rPr lang="ru-RU" dirty="0" smtClean="0">
                <a:solidFill>
                  <a:srgbClr val="0070C0"/>
                </a:solidFill>
                <a:latin typeface="Calibri"/>
                <a:cs typeface="Calibri"/>
              </a:rPr>
              <a:t/>
            </a:r>
            <a:br>
              <a:rPr lang="ru-RU" dirty="0" smtClean="0">
                <a:solidFill>
                  <a:srgbClr val="0070C0"/>
                </a:solidFill>
                <a:latin typeface="Calibri"/>
                <a:cs typeface="Calibri"/>
              </a:rPr>
            </a:br>
            <a:r>
              <a:rPr lang="ru-RU" b="0" dirty="0" smtClean="0">
                <a:solidFill>
                  <a:schemeClr val="tx1"/>
                </a:solidFill>
                <a:latin typeface="Calibri"/>
                <a:cs typeface="Calibri"/>
              </a:rPr>
              <a:t>Комиссия установила, что объединять в один лот  уникальный препарат с препаратами, выпускаемыми несколькими производителями  является нарушением со стороны Заказчика</a:t>
            </a:r>
            <a:r>
              <a:rPr lang="en-US" b="0" dirty="0" smtClean="0">
                <a:solidFill>
                  <a:schemeClr val="tx1"/>
                </a:solidFill>
                <a:latin typeface="Calibri"/>
                <a:cs typeface="Calibri"/>
              </a:rPr>
              <a:t/>
            </a:r>
            <a:br>
              <a:rPr lang="en-US" b="0" dirty="0" smtClean="0">
                <a:solidFill>
                  <a:schemeClr val="tx1"/>
                </a:solidFill>
                <a:latin typeface="Calibri"/>
                <a:cs typeface="Calibri"/>
              </a:rPr>
            </a:br>
            <a:endParaRPr b="0" dirty="0">
              <a:solidFill>
                <a:schemeClr val="tx1"/>
              </a:solidFill>
              <a:latin typeface="Calibri"/>
              <a:cs typeface="Calibri"/>
            </a:endParaRPr>
          </a:p>
        </p:txBody>
      </p:sp>
      <p:sp>
        <p:nvSpPr>
          <p:cNvPr id="7" name="object 7"/>
          <p:cNvSpPr txBox="1"/>
          <p:nvPr/>
        </p:nvSpPr>
        <p:spPr>
          <a:xfrm>
            <a:off x="6480809" y="6391859"/>
            <a:ext cx="836930" cy="235585"/>
          </a:xfrm>
          <a:prstGeom prst="rect">
            <a:avLst/>
          </a:prstGeom>
        </p:spPr>
        <p:txBody>
          <a:bodyPr vert="horz" wrap="square" lIns="0" tIns="0" rIns="0" bIns="0" rtlCol="0">
            <a:spAutoFit/>
          </a:bodyPr>
          <a:lstStyle/>
          <a:p>
            <a:pPr marL="12700"/>
            <a:r>
              <a:rPr sz="1400" spc="-5" dirty="0">
                <a:solidFill>
                  <a:srgbClr val="464652"/>
                </a:solidFill>
                <a:cs typeface="Calibri"/>
              </a:rPr>
              <a:t>23.09.2016</a:t>
            </a:r>
            <a:endParaRPr sz="140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27702309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0" y="1143000"/>
            <a:ext cx="8839200" cy="4431983"/>
          </a:xfrm>
          <a:prstGeom prst="rect">
            <a:avLst/>
          </a:prstGeom>
        </p:spPr>
        <p:txBody>
          <a:bodyPr vert="horz" wrap="square" lIns="0" tIns="0" rIns="0" bIns="0" rtlCol="0">
            <a:spAutoFit/>
          </a:bodyPr>
          <a:lstStyle/>
          <a:p>
            <a:pPr marL="1582420" algn="just">
              <a:lnSpc>
                <a:spcPct val="100000"/>
              </a:lnSpc>
            </a:pPr>
            <a:r>
              <a:rPr lang="ru-RU" sz="2400" dirty="0" smtClean="0">
                <a:latin typeface="Calibri"/>
                <a:cs typeface="Calibri"/>
              </a:rPr>
              <a:t/>
            </a:r>
            <a:br>
              <a:rPr lang="ru-RU" sz="2400" dirty="0" smtClean="0">
                <a:latin typeface="Calibri"/>
                <a:cs typeface="Calibri"/>
              </a:rPr>
            </a:br>
            <a:r>
              <a:rPr lang="ru-RU" sz="2400" dirty="0" smtClean="0">
                <a:latin typeface="Calibri"/>
                <a:cs typeface="Calibri"/>
              </a:rPr>
              <a:t/>
            </a:r>
            <a:br>
              <a:rPr lang="ru-RU" sz="2400" dirty="0" smtClean="0">
                <a:latin typeface="Calibri"/>
                <a:cs typeface="Calibri"/>
              </a:rPr>
            </a:br>
            <a:r>
              <a:rPr lang="ru-RU" dirty="0" smtClean="0">
                <a:solidFill>
                  <a:srgbClr val="0070C0"/>
                </a:solidFill>
                <a:latin typeface="Calibri"/>
                <a:cs typeface="Calibri"/>
              </a:rPr>
              <a:t>Решение Московского УФАС РФ от 01.06.2016 г  дело № 2—57-5339</a:t>
            </a:r>
            <a:r>
              <a:rPr lang="en-US" dirty="0" smtClean="0">
                <a:solidFill>
                  <a:srgbClr val="0070C0"/>
                </a:solidFill>
                <a:latin typeface="Calibri"/>
                <a:cs typeface="Calibri"/>
              </a:rPr>
              <a:t>/</a:t>
            </a:r>
            <a:r>
              <a:rPr lang="ru-RU" dirty="0" smtClean="0">
                <a:solidFill>
                  <a:srgbClr val="0070C0"/>
                </a:solidFill>
                <a:latin typeface="Calibri"/>
                <a:cs typeface="Calibri"/>
              </a:rPr>
              <a:t>77-16</a:t>
            </a:r>
            <a:br>
              <a:rPr lang="ru-RU" dirty="0" smtClean="0">
                <a:solidFill>
                  <a:srgbClr val="0070C0"/>
                </a:solidFill>
                <a:latin typeface="Calibri"/>
                <a:cs typeface="Calibri"/>
              </a:rPr>
            </a:br>
            <a:r>
              <a:rPr lang="ru-RU" dirty="0" smtClean="0">
                <a:solidFill>
                  <a:srgbClr val="0070C0"/>
                </a:solidFill>
                <a:latin typeface="Calibri"/>
                <a:cs typeface="Calibri"/>
              </a:rPr>
              <a:t/>
            </a:r>
            <a:br>
              <a:rPr lang="ru-RU" dirty="0" smtClean="0">
                <a:solidFill>
                  <a:srgbClr val="0070C0"/>
                </a:solidFill>
                <a:latin typeface="Calibri"/>
                <a:cs typeface="Calibri"/>
              </a:rPr>
            </a:br>
            <a:r>
              <a:rPr lang="ru-RU" sz="1800" b="0" dirty="0" smtClean="0">
                <a:solidFill>
                  <a:schemeClr val="tx1"/>
                </a:solidFill>
                <a:latin typeface="Calibri"/>
                <a:cs typeface="Calibri"/>
              </a:rPr>
              <a:t>Заказчик включил  ЛП  с МНН  </a:t>
            </a:r>
            <a:r>
              <a:rPr lang="ru-RU" sz="1800" b="0" dirty="0" err="1" smtClean="0">
                <a:solidFill>
                  <a:schemeClr val="tx1"/>
                </a:solidFill>
                <a:latin typeface="Calibri"/>
                <a:cs typeface="Calibri"/>
              </a:rPr>
              <a:t>Вориконазол</a:t>
            </a:r>
            <a:r>
              <a:rPr lang="ru-RU" sz="1800" b="0" dirty="0" smtClean="0">
                <a:solidFill>
                  <a:schemeClr val="tx1"/>
                </a:solidFill>
                <a:latin typeface="Calibri"/>
                <a:cs typeface="Calibri"/>
              </a:rPr>
              <a:t>  в лекарственных формах  «порошок для приготовления суспензии» и «</a:t>
            </a:r>
            <a:r>
              <a:rPr lang="ru-RU" sz="1800" b="0" dirty="0" err="1" smtClean="0">
                <a:solidFill>
                  <a:schemeClr val="tx1"/>
                </a:solidFill>
                <a:latin typeface="Calibri"/>
                <a:cs typeface="Calibri"/>
              </a:rPr>
              <a:t>лиофилизат</a:t>
            </a:r>
            <a:r>
              <a:rPr lang="ru-RU" sz="1800" b="0" dirty="0" smtClean="0">
                <a:solidFill>
                  <a:schemeClr val="tx1"/>
                </a:solidFill>
                <a:latin typeface="Calibri"/>
                <a:cs typeface="Calibri"/>
              </a:rPr>
              <a:t>» в один лот с другими лекарственными формами «таблетки» . </a:t>
            </a:r>
            <a:br>
              <a:rPr lang="ru-RU" sz="1800" b="0" dirty="0" smtClean="0">
                <a:solidFill>
                  <a:schemeClr val="tx1"/>
                </a:solidFill>
                <a:latin typeface="Calibri"/>
                <a:cs typeface="Calibri"/>
              </a:rPr>
            </a:br>
            <a:r>
              <a:rPr lang="ru-RU" sz="1800" b="0" dirty="0" smtClean="0">
                <a:solidFill>
                  <a:schemeClr val="tx1"/>
                </a:solidFill>
                <a:latin typeface="Calibri"/>
                <a:cs typeface="Calibri"/>
              </a:rPr>
              <a:t>Заказчик пояснил, что требование к лекарственной форме препарата обусловлены потребностью заказчика  и данные лекарственные формы обеспечивают достижение необходимого терапевтического эффекта. </a:t>
            </a:r>
            <a:br>
              <a:rPr lang="ru-RU" sz="1800" b="0" dirty="0" smtClean="0">
                <a:solidFill>
                  <a:schemeClr val="tx1"/>
                </a:solidFill>
                <a:latin typeface="Calibri"/>
                <a:cs typeface="Calibri"/>
              </a:rPr>
            </a:br>
            <a:r>
              <a:rPr lang="ru-RU" sz="1800" b="0" dirty="0" smtClean="0">
                <a:solidFill>
                  <a:schemeClr val="tx1"/>
                </a:solidFill>
                <a:latin typeface="Calibri"/>
                <a:cs typeface="Calibri"/>
              </a:rPr>
              <a:t>Согласно сведениям, содержащимся  в ГРЛС препарат  с МНН </a:t>
            </a:r>
            <a:r>
              <a:rPr lang="ru-RU" sz="1800" b="0" dirty="0" err="1" smtClean="0">
                <a:solidFill>
                  <a:schemeClr val="tx1"/>
                </a:solidFill>
                <a:latin typeface="Calibri"/>
                <a:cs typeface="Calibri"/>
              </a:rPr>
              <a:t>Вориконазол</a:t>
            </a:r>
            <a:r>
              <a:rPr lang="ru-RU" sz="1800" b="0" dirty="0" smtClean="0">
                <a:solidFill>
                  <a:schemeClr val="tx1"/>
                </a:solidFill>
                <a:latin typeface="Calibri"/>
                <a:cs typeface="Calibri"/>
              </a:rPr>
              <a:t> в требуемых лекарственных формах относится к одному МНН у которого нет зарегистрированных аналогов по лекарственной форме и дозировке</a:t>
            </a:r>
            <a:endParaRPr sz="1800" b="0" dirty="0">
              <a:solidFill>
                <a:schemeClr val="tx1"/>
              </a:solidFill>
              <a:latin typeface="Calibri"/>
              <a:cs typeface="Calibri"/>
            </a:endParaRPr>
          </a:p>
        </p:txBody>
      </p:sp>
      <p:sp>
        <p:nvSpPr>
          <p:cNvPr id="7" name="object 7"/>
          <p:cNvSpPr txBox="1"/>
          <p:nvPr/>
        </p:nvSpPr>
        <p:spPr>
          <a:xfrm>
            <a:off x="6480809" y="6391859"/>
            <a:ext cx="836930" cy="215444"/>
          </a:xfrm>
          <a:prstGeom prst="rect">
            <a:avLst/>
          </a:prstGeom>
        </p:spPr>
        <p:txBody>
          <a:bodyPr vert="horz" wrap="square" lIns="0" tIns="0" rIns="0" bIns="0" rtlCol="0">
            <a:spAutoFit/>
          </a:bodyPr>
          <a:lstStyle/>
          <a:p>
            <a:pPr marL="12700"/>
            <a:r>
              <a:rPr sz="1400" spc="-5" dirty="0" smtClean="0">
                <a:solidFill>
                  <a:srgbClr val="464652"/>
                </a:solidFill>
                <a:cs typeface="Calibri"/>
              </a:rPr>
              <a:t>6</a:t>
            </a:r>
            <a:endParaRPr sz="1400" dirty="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390989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2462213"/>
          </a:xfrm>
        </p:spPr>
        <p:txBody>
          <a:bodyPr/>
          <a:lstStyle/>
          <a:p>
            <a:r>
              <a:rPr lang="ru-RU" sz="1600" b="1" dirty="0" smtClean="0">
                <a:solidFill>
                  <a:srgbClr val="00B0F0"/>
                </a:solidFill>
              </a:rPr>
              <a:t>                                        2. ЕДИНИЦА ИЗМЕРЕНИЯ  </a:t>
            </a:r>
          </a:p>
          <a:p>
            <a:endParaRPr lang="ru-RU" sz="1600" b="1" dirty="0">
              <a:solidFill>
                <a:srgbClr val="00B0F0"/>
              </a:solidFill>
            </a:endParaRPr>
          </a:p>
          <a:p>
            <a:endParaRPr lang="ru-RU" sz="1600" b="1" dirty="0" smtClean="0">
              <a:solidFill>
                <a:srgbClr val="00B0F0"/>
              </a:solidFill>
            </a:endParaRPr>
          </a:p>
          <a:p>
            <a:endParaRPr lang="ru-RU" sz="1600" b="1" dirty="0" smtClean="0">
              <a:solidFill>
                <a:srgbClr val="00B0F0"/>
              </a:solidFill>
            </a:endParaRPr>
          </a:p>
          <a:p>
            <a:endParaRPr lang="ru-RU" sz="1600" b="1" dirty="0" smtClean="0">
              <a:solidFill>
                <a:srgbClr val="00B0F0"/>
              </a:solidFill>
            </a:endParaRPr>
          </a:p>
          <a:p>
            <a:r>
              <a:rPr lang="ru-RU" sz="1600" b="1" dirty="0" smtClean="0">
                <a:solidFill>
                  <a:schemeClr val="tx1"/>
                </a:solidFill>
              </a:rPr>
              <a:t>ПРИМЕР:</a:t>
            </a:r>
          </a:p>
          <a:p>
            <a:endParaRPr lang="ru-RU" sz="1600" b="1" dirty="0" smtClean="0">
              <a:solidFill>
                <a:schemeClr val="tx1"/>
              </a:solidFill>
            </a:endParaRPr>
          </a:p>
          <a:p>
            <a:r>
              <a:rPr lang="ru-RU" sz="1600" b="1" dirty="0" smtClean="0">
                <a:solidFill>
                  <a:schemeClr val="tx1"/>
                </a:solidFill>
              </a:rPr>
              <a:t>ГИДРОКОРТИЗОН   КОД ПО ОКПД 2 21.20.10.187   </a:t>
            </a:r>
          </a:p>
          <a:p>
            <a:r>
              <a:rPr lang="ru-RU" sz="1600" b="1" dirty="0">
                <a:solidFill>
                  <a:schemeClr val="tx1"/>
                </a:solidFill>
              </a:rPr>
              <a:t> </a:t>
            </a:r>
            <a:r>
              <a:rPr lang="ru-RU" sz="1600" b="1" dirty="0" smtClean="0">
                <a:solidFill>
                  <a:schemeClr val="tx1"/>
                </a:solidFill>
              </a:rPr>
              <a:t>                                        ЕДИНИЦА ИЗМЕРЕНИЯ- %. А НЕ ГРАММ    </a:t>
            </a:r>
          </a:p>
          <a:p>
            <a:pPr marL="342900" indent="-342900">
              <a:buAutoNum type="arabicPeriod"/>
            </a:pPr>
            <a:endParaRPr lang="ru-RU" sz="1600" dirty="0">
              <a:solidFill>
                <a:schemeClr val="tx1"/>
              </a:solidFill>
            </a:endParaRPr>
          </a:p>
        </p:txBody>
      </p:sp>
    </p:spTree>
    <p:extLst>
      <p:ext uri="{BB962C8B-B14F-4D97-AF65-F5344CB8AC3E}">
        <p14:creationId xmlns:p14="http://schemas.microsoft.com/office/powerpoint/2010/main" val="29231249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1143000"/>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0" y="1143000"/>
            <a:ext cx="8839200" cy="2585323"/>
          </a:xfrm>
          <a:prstGeom prst="rect">
            <a:avLst/>
          </a:prstGeom>
        </p:spPr>
        <p:txBody>
          <a:bodyPr vert="horz" wrap="square" lIns="0" tIns="0" rIns="0" bIns="0" rtlCol="0">
            <a:spAutoFit/>
          </a:bodyPr>
          <a:lstStyle/>
          <a:p>
            <a:pPr marL="1582420" algn="just">
              <a:lnSpc>
                <a:spcPct val="100000"/>
              </a:lnSpc>
            </a:pPr>
            <a:r>
              <a:rPr lang="ru-RU" sz="2400" dirty="0" smtClean="0">
                <a:latin typeface="Calibri"/>
                <a:cs typeface="Calibri"/>
              </a:rPr>
              <a:t/>
            </a:r>
            <a:br>
              <a:rPr lang="ru-RU" sz="2400" dirty="0" smtClean="0">
                <a:latin typeface="Calibri"/>
                <a:cs typeface="Calibri"/>
              </a:rPr>
            </a:br>
            <a:r>
              <a:rPr lang="ru-RU" sz="2400" dirty="0" smtClean="0">
                <a:latin typeface="Calibri"/>
                <a:cs typeface="Calibri"/>
              </a:rPr>
              <a:t/>
            </a:r>
            <a:br>
              <a:rPr lang="ru-RU" sz="2400" dirty="0" smtClean="0">
                <a:latin typeface="Calibri"/>
                <a:cs typeface="Calibri"/>
              </a:rPr>
            </a:br>
            <a:r>
              <a:rPr lang="ru-RU" dirty="0" smtClean="0">
                <a:solidFill>
                  <a:srgbClr val="0070C0"/>
                </a:solidFill>
                <a:latin typeface="Calibri"/>
                <a:cs typeface="Calibri"/>
              </a:rPr>
              <a:t>Решение Московского УФАС РФ от 01.06.2016 г  дело № 2—57-5339</a:t>
            </a:r>
            <a:r>
              <a:rPr lang="en-US" dirty="0" smtClean="0">
                <a:solidFill>
                  <a:srgbClr val="0070C0"/>
                </a:solidFill>
                <a:latin typeface="Calibri"/>
                <a:cs typeface="Calibri"/>
              </a:rPr>
              <a:t>/</a:t>
            </a:r>
            <a:r>
              <a:rPr lang="ru-RU" dirty="0" smtClean="0">
                <a:solidFill>
                  <a:srgbClr val="0070C0"/>
                </a:solidFill>
                <a:latin typeface="Calibri"/>
                <a:cs typeface="Calibri"/>
              </a:rPr>
              <a:t>77-16</a:t>
            </a:r>
            <a:br>
              <a:rPr lang="ru-RU" dirty="0" smtClean="0">
                <a:solidFill>
                  <a:srgbClr val="0070C0"/>
                </a:solidFill>
                <a:latin typeface="Calibri"/>
                <a:cs typeface="Calibri"/>
              </a:rPr>
            </a:br>
            <a:r>
              <a:rPr lang="ru-RU" dirty="0" smtClean="0">
                <a:solidFill>
                  <a:srgbClr val="0070C0"/>
                </a:solidFill>
                <a:latin typeface="Calibri"/>
                <a:cs typeface="Calibri"/>
              </a:rPr>
              <a:t/>
            </a:r>
            <a:br>
              <a:rPr lang="ru-RU" dirty="0" smtClean="0">
                <a:solidFill>
                  <a:srgbClr val="0070C0"/>
                </a:solidFill>
                <a:latin typeface="Calibri"/>
                <a:cs typeface="Calibri"/>
              </a:rPr>
            </a:br>
            <a:r>
              <a:rPr lang="ru-RU" b="0" dirty="0" smtClean="0">
                <a:solidFill>
                  <a:schemeClr val="tx1"/>
                </a:solidFill>
                <a:latin typeface="Calibri"/>
                <a:cs typeface="Calibri"/>
              </a:rPr>
              <a:t>Вывод комиссии:  п.2 ПП РФ 929 запрещает объединять  в один лот лишь лекарственные препараты с различными МНН, что в данном случае Заказчиком не проводилось</a:t>
            </a:r>
            <a:endParaRPr sz="1800" b="0" dirty="0">
              <a:solidFill>
                <a:schemeClr val="tx1"/>
              </a:solidFill>
              <a:latin typeface="Calibri"/>
              <a:cs typeface="Calibri"/>
            </a:endParaRPr>
          </a:p>
        </p:txBody>
      </p:sp>
      <p:sp>
        <p:nvSpPr>
          <p:cNvPr id="7" name="object 7"/>
          <p:cNvSpPr txBox="1"/>
          <p:nvPr/>
        </p:nvSpPr>
        <p:spPr>
          <a:xfrm>
            <a:off x="6480809" y="6391859"/>
            <a:ext cx="836930" cy="215444"/>
          </a:xfrm>
          <a:prstGeom prst="rect">
            <a:avLst/>
          </a:prstGeom>
        </p:spPr>
        <p:txBody>
          <a:bodyPr vert="horz" wrap="square" lIns="0" tIns="0" rIns="0" bIns="0" rtlCol="0">
            <a:spAutoFit/>
          </a:bodyPr>
          <a:lstStyle/>
          <a:p>
            <a:pPr marL="12700"/>
            <a:r>
              <a:rPr sz="1400" spc="-5" dirty="0" smtClean="0">
                <a:solidFill>
                  <a:srgbClr val="464652"/>
                </a:solidFill>
                <a:cs typeface="Calibri"/>
              </a:rPr>
              <a:t>6</a:t>
            </a:r>
            <a:endParaRPr sz="1400" dirty="0">
              <a:solidFill>
                <a:prstClr val="black"/>
              </a:solidFill>
              <a:cs typeface="Calibri"/>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33420568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DD8046"/>
          </a:solidFill>
        </p:spPr>
        <p:txBody>
          <a:bodyPr wrap="square" lIns="0" tIns="0" rIns="0" bIns="0" rtlCol="0"/>
          <a:lstStyle/>
          <a:p>
            <a:endParaRPr/>
          </a:p>
        </p:txBody>
      </p:sp>
      <p:sp>
        <p:nvSpPr>
          <p:cNvPr id="3" name="object 3"/>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93B6D2"/>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39241" rIns="0" bIns="0" rtlCol="0">
            <a:spAutoFit/>
          </a:bodyPr>
          <a:lstStyle/>
          <a:p>
            <a:pPr marL="167005">
              <a:lnSpc>
                <a:spcPct val="100000"/>
              </a:lnSpc>
            </a:pPr>
            <a:r>
              <a:rPr sz="2800" spc="-5" dirty="0">
                <a:latin typeface="Calibri"/>
                <a:cs typeface="Calibri"/>
              </a:rPr>
              <a:t>Правила формирования лота на </a:t>
            </a:r>
            <a:r>
              <a:rPr sz="2800" spc="-10" dirty="0">
                <a:latin typeface="Calibri"/>
                <a:cs typeface="Calibri"/>
              </a:rPr>
              <a:t>закупку</a:t>
            </a:r>
            <a:r>
              <a:rPr sz="2800" spc="125" dirty="0">
                <a:latin typeface="Calibri"/>
                <a:cs typeface="Calibri"/>
              </a:rPr>
              <a:t> </a:t>
            </a:r>
            <a:r>
              <a:rPr sz="2800" spc="-5" dirty="0">
                <a:latin typeface="Calibri"/>
                <a:cs typeface="Calibri"/>
              </a:rPr>
              <a:t>ЛС</a:t>
            </a:r>
            <a:endParaRPr sz="2800">
              <a:latin typeface="Calibri"/>
              <a:cs typeface="Calibri"/>
            </a:endParaRPr>
          </a:p>
        </p:txBody>
      </p:sp>
      <p:sp>
        <p:nvSpPr>
          <p:cNvPr id="5" name="object 5"/>
          <p:cNvSpPr txBox="1"/>
          <p:nvPr/>
        </p:nvSpPr>
        <p:spPr>
          <a:xfrm>
            <a:off x="691387" y="2086483"/>
            <a:ext cx="7994650" cy="2593018"/>
          </a:xfrm>
          <a:prstGeom prst="rect">
            <a:avLst/>
          </a:prstGeom>
        </p:spPr>
        <p:txBody>
          <a:bodyPr vert="horz" wrap="square" lIns="0" tIns="0" rIns="0" bIns="0" rtlCol="0">
            <a:spAutoFit/>
          </a:bodyPr>
          <a:lstStyle/>
          <a:p>
            <a:pPr marL="229235">
              <a:lnSpc>
                <a:spcPct val="100000"/>
              </a:lnSpc>
            </a:pPr>
            <a:endParaRPr sz="1900" dirty="0">
              <a:latin typeface="Calibri"/>
              <a:cs typeface="Calibri"/>
            </a:endParaRPr>
          </a:p>
          <a:p>
            <a:pPr>
              <a:lnSpc>
                <a:spcPct val="100000"/>
              </a:lnSpc>
            </a:pPr>
            <a:endParaRPr sz="1900" dirty="0">
              <a:latin typeface="Times New Roman"/>
              <a:cs typeface="Times New Roman"/>
            </a:endParaRPr>
          </a:p>
          <a:p>
            <a:pPr>
              <a:lnSpc>
                <a:spcPct val="100000"/>
              </a:lnSpc>
              <a:spcBef>
                <a:spcPts val="10"/>
              </a:spcBef>
            </a:pPr>
            <a:endParaRPr sz="1800" dirty="0">
              <a:latin typeface="Times New Roman"/>
              <a:cs typeface="Times New Roman"/>
            </a:endParaRPr>
          </a:p>
          <a:p>
            <a:pPr marL="12700">
              <a:lnSpc>
                <a:spcPct val="100000"/>
              </a:lnSpc>
              <a:tabLst>
                <a:tab pos="5582285" algn="l"/>
              </a:tabLst>
            </a:pPr>
            <a:r>
              <a:rPr sz="2000" dirty="0">
                <a:latin typeface="Calibri"/>
                <a:cs typeface="Calibri"/>
              </a:rPr>
              <a:t>В случае закупки ЛС по</a:t>
            </a:r>
            <a:r>
              <a:rPr sz="2000" spc="10" dirty="0">
                <a:latin typeface="Calibri"/>
                <a:cs typeface="Calibri"/>
              </a:rPr>
              <a:t> </a:t>
            </a:r>
            <a:r>
              <a:rPr sz="2000" spc="-5" dirty="0">
                <a:latin typeface="Calibri"/>
                <a:cs typeface="Calibri"/>
              </a:rPr>
              <a:t>торговому</a:t>
            </a:r>
            <a:r>
              <a:rPr sz="2000" spc="-40" dirty="0">
                <a:latin typeface="Calibri"/>
                <a:cs typeface="Calibri"/>
              </a:rPr>
              <a:t> </a:t>
            </a:r>
            <a:r>
              <a:rPr sz="2000" dirty="0">
                <a:latin typeface="Calibri"/>
                <a:cs typeface="Calibri"/>
              </a:rPr>
              <a:t>наименованию	по</a:t>
            </a:r>
            <a:r>
              <a:rPr sz="2000" spc="-85" dirty="0">
                <a:latin typeface="Calibri"/>
                <a:cs typeface="Calibri"/>
              </a:rPr>
              <a:t> </a:t>
            </a:r>
            <a:r>
              <a:rPr sz="2000" spc="-10" dirty="0">
                <a:latin typeface="Calibri"/>
                <a:cs typeface="Calibri"/>
              </a:rPr>
              <a:t>каждому</a:t>
            </a:r>
            <a:endParaRPr sz="2000" dirty="0">
              <a:latin typeface="Calibri"/>
              <a:cs typeface="Calibri"/>
            </a:endParaRPr>
          </a:p>
          <a:p>
            <a:pPr marL="12700">
              <a:lnSpc>
                <a:spcPct val="100000"/>
              </a:lnSpc>
            </a:pPr>
            <a:r>
              <a:rPr sz="2000" spc="-5" dirty="0">
                <a:latin typeface="Calibri"/>
                <a:cs typeface="Calibri"/>
              </a:rPr>
              <a:t>торговому </a:t>
            </a:r>
            <a:r>
              <a:rPr sz="2000" dirty="0">
                <a:latin typeface="Calibri"/>
                <a:cs typeface="Calibri"/>
              </a:rPr>
              <a:t>наименованию </a:t>
            </a:r>
            <a:r>
              <a:rPr sz="2000" spc="-10" dirty="0">
                <a:solidFill>
                  <a:srgbClr val="6F2F9F"/>
                </a:solidFill>
                <a:latin typeface="Calibri"/>
                <a:cs typeface="Calibri"/>
              </a:rPr>
              <a:t>следует </a:t>
            </a:r>
            <a:r>
              <a:rPr sz="2000" dirty="0">
                <a:solidFill>
                  <a:srgbClr val="6F2F9F"/>
                </a:solidFill>
                <a:latin typeface="Calibri"/>
                <a:cs typeface="Calibri"/>
              </a:rPr>
              <a:t>формировать </a:t>
            </a:r>
            <a:r>
              <a:rPr sz="2000" spc="-20" dirty="0">
                <a:solidFill>
                  <a:srgbClr val="6F2F9F"/>
                </a:solidFill>
                <a:latin typeface="Calibri"/>
                <a:cs typeface="Calibri"/>
              </a:rPr>
              <a:t>отдельный</a:t>
            </a:r>
            <a:r>
              <a:rPr sz="2000" spc="-140" dirty="0">
                <a:solidFill>
                  <a:srgbClr val="6F2F9F"/>
                </a:solidFill>
                <a:latin typeface="Calibri"/>
                <a:cs typeface="Calibri"/>
              </a:rPr>
              <a:t> </a:t>
            </a:r>
            <a:r>
              <a:rPr sz="2000" spc="-10" dirty="0">
                <a:solidFill>
                  <a:srgbClr val="6F2F9F"/>
                </a:solidFill>
                <a:latin typeface="Calibri"/>
                <a:cs typeface="Calibri"/>
              </a:rPr>
              <a:t>лот</a:t>
            </a:r>
            <a:endParaRPr sz="2000" dirty="0">
              <a:latin typeface="Calibri"/>
              <a:cs typeface="Calibri"/>
            </a:endParaRPr>
          </a:p>
          <a:p>
            <a:pPr>
              <a:lnSpc>
                <a:spcPct val="100000"/>
              </a:lnSpc>
            </a:pPr>
            <a:endParaRPr sz="2000" dirty="0">
              <a:latin typeface="Times New Roman"/>
              <a:cs typeface="Times New Roman"/>
            </a:endParaRPr>
          </a:p>
          <a:p>
            <a:pPr marL="12700" marR="5080">
              <a:lnSpc>
                <a:spcPct val="100000"/>
              </a:lnSpc>
              <a:spcBef>
                <a:spcPts val="1505"/>
              </a:spcBef>
            </a:pPr>
            <a:r>
              <a:rPr sz="2000" spc="-10" dirty="0">
                <a:latin typeface="Calibri"/>
                <a:cs typeface="Calibri"/>
              </a:rPr>
              <a:t>Если </a:t>
            </a:r>
            <a:r>
              <a:rPr sz="2000" dirty="0">
                <a:latin typeface="Calibri"/>
                <a:cs typeface="Calibri"/>
              </a:rPr>
              <a:t>по МНН зарегистрировано </a:t>
            </a:r>
            <a:r>
              <a:rPr sz="2000" spc="-15" dirty="0">
                <a:latin typeface="Calibri"/>
                <a:cs typeface="Calibri"/>
              </a:rPr>
              <a:t>только одно </a:t>
            </a:r>
            <a:r>
              <a:rPr sz="2000" spc="-5" dirty="0">
                <a:latin typeface="Calibri"/>
                <a:cs typeface="Calibri"/>
              </a:rPr>
              <a:t>торговое </a:t>
            </a:r>
            <a:r>
              <a:rPr sz="2000" dirty="0">
                <a:latin typeface="Calibri"/>
                <a:cs typeface="Calibri"/>
              </a:rPr>
              <a:t>наименование ЛС  </a:t>
            </a:r>
            <a:r>
              <a:rPr sz="2000" spc="-10" dirty="0">
                <a:latin typeface="Calibri"/>
                <a:cs typeface="Calibri"/>
              </a:rPr>
              <a:t>то </a:t>
            </a:r>
            <a:r>
              <a:rPr sz="2000" spc="-15" dirty="0">
                <a:latin typeface="Calibri"/>
                <a:cs typeface="Calibri"/>
              </a:rPr>
              <a:t>всегда </a:t>
            </a:r>
            <a:r>
              <a:rPr sz="2000" spc="-5" dirty="0">
                <a:latin typeface="Calibri"/>
                <a:cs typeface="Calibri"/>
              </a:rPr>
              <a:t>такое </a:t>
            </a:r>
            <a:r>
              <a:rPr sz="2000" dirty="0">
                <a:latin typeface="Calibri"/>
                <a:cs typeface="Calibri"/>
              </a:rPr>
              <a:t>препарат </a:t>
            </a:r>
            <a:r>
              <a:rPr sz="2000" dirty="0">
                <a:solidFill>
                  <a:srgbClr val="6F2F9F"/>
                </a:solidFill>
                <a:latin typeface="Calibri"/>
                <a:cs typeface="Calibri"/>
              </a:rPr>
              <a:t>нужно закупать </a:t>
            </a:r>
            <a:r>
              <a:rPr sz="2000" spc="-20" dirty="0">
                <a:solidFill>
                  <a:srgbClr val="6F2F9F"/>
                </a:solidFill>
                <a:latin typeface="Calibri"/>
                <a:cs typeface="Calibri"/>
              </a:rPr>
              <a:t>отдельной</a:t>
            </a:r>
            <a:r>
              <a:rPr sz="2000" spc="-110" dirty="0">
                <a:solidFill>
                  <a:srgbClr val="6F2F9F"/>
                </a:solidFill>
                <a:latin typeface="Calibri"/>
                <a:cs typeface="Calibri"/>
              </a:rPr>
              <a:t> </a:t>
            </a:r>
            <a:r>
              <a:rPr sz="2000" spc="-5" dirty="0">
                <a:solidFill>
                  <a:srgbClr val="6F2F9F"/>
                </a:solidFill>
                <a:latin typeface="Calibri"/>
                <a:cs typeface="Calibri"/>
              </a:rPr>
              <a:t>закупкой</a:t>
            </a:r>
            <a:endParaRPr sz="2000" dirty="0">
              <a:latin typeface="Calibri"/>
              <a:cs typeface="Calibri"/>
            </a:endParaRPr>
          </a:p>
        </p:txBody>
      </p:sp>
      <p:sp>
        <p:nvSpPr>
          <p:cNvPr id="6" name="object 6"/>
          <p:cNvSpPr txBox="1"/>
          <p:nvPr/>
        </p:nvSpPr>
        <p:spPr>
          <a:xfrm>
            <a:off x="691387" y="5204205"/>
            <a:ext cx="161290" cy="194310"/>
          </a:xfrm>
          <a:prstGeom prst="rect">
            <a:avLst/>
          </a:prstGeom>
        </p:spPr>
        <p:txBody>
          <a:bodyPr vert="horz" wrap="square" lIns="0" tIns="0" rIns="0" bIns="0" rtlCol="0">
            <a:spAutoFit/>
          </a:bodyPr>
          <a:lstStyle/>
          <a:p>
            <a:pPr marL="12700">
              <a:lnSpc>
                <a:spcPct val="100000"/>
              </a:lnSpc>
            </a:pPr>
            <a:r>
              <a:rPr sz="1200" spc="-5" dirty="0">
                <a:solidFill>
                  <a:srgbClr val="DD8046"/>
                </a:solidFill>
                <a:latin typeface="Wingdings"/>
                <a:cs typeface="Wingdings"/>
              </a:rPr>
              <a:t></a:t>
            </a:r>
            <a:endParaRPr sz="1200">
              <a:latin typeface="Wingdings"/>
              <a:cs typeface="Wingding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DD8046"/>
          </a:solidFill>
        </p:spPr>
        <p:txBody>
          <a:bodyPr wrap="square" lIns="0" tIns="0" rIns="0" bIns="0" rtlCol="0"/>
          <a:lstStyle/>
          <a:p>
            <a:endParaRPr>
              <a:solidFill>
                <a:prstClr val="black"/>
              </a:solidFill>
            </a:endParaRPr>
          </a:p>
        </p:txBody>
      </p:sp>
      <p:sp>
        <p:nvSpPr>
          <p:cNvPr id="3" name="object 3"/>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93B6D2"/>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prstGeom prst="rect">
            <a:avLst/>
          </a:prstGeom>
        </p:spPr>
        <p:txBody>
          <a:bodyPr vert="horz" wrap="square" lIns="0" tIns="539241" rIns="0" bIns="0" rtlCol="0">
            <a:spAutoFit/>
          </a:bodyPr>
          <a:lstStyle/>
          <a:p>
            <a:pPr marL="167005">
              <a:lnSpc>
                <a:spcPct val="100000"/>
              </a:lnSpc>
            </a:pPr>
            <a:r>
              <a:rPr sz="2800" spc="-5" dirty="0">
                <a:latin typeface="Calibri"/>
                <a:cs typeface="Calibri"/>
              </a:rPr>
              <a:t>Правила формирования лота на </a:t>
            </a:r>
            <a:r>
              <a:rPr sz="2800" spc="-10" dirty="0">
                <a:latin typeface="Calibri"/>
                <a:cs typeface="Calibri"/>
              </a:rPr>
              <a:t>закупку</a:t>
            </a:r>
            <a:r>
              <a:rPr sz="2800" spc="125" dirty="0">
                <a:latin typeface="Calibri"/>
                <a:cs typeface="Calibri"/>
              </a:rPr>
              <a:t> </a:t>
            </a:r>
            <a:r>
              <a:rPr sz="2800" spc="-5" dirty="0">
                <a:latin typeface="Calibri"/>
                <a:cs typeface="Calibri"/>
              </a:rPr>
              <a:t>ЛС</a:t>
            </a:r>
            <a:endParaRPr sz="2800">
              <a:latin typeface="Calibri"/>
              <a:cs typeface="Calibri"/>
            </a:endParaRPr>
          </a:p>
        </p:txBody>
      </p:sp>
      <p:sp>
        <p:nvSpPr>
          <p:cNvPr id="5" name="object 5"/>
          <p:cNvSpPr txBox="1"/>
          <p:nvPr/>
        </p:nvSpPr>
        <p:spPr>
          <a:xfrm>
            <a:off x="691387" y="2086483"/>
            <a:ext cx="7994650" cy="1415772"/>
          </a:xfrm>
          <a:prstGeom prst="rect">
            <a:avLst/>
          </a:prstGeom>
        </p:spPr>
        <p:txBody>
          <a:bodyPr vert="horz" wrap="square" lIns="0" tIns="0" rIns="0" bIns="0" rtlCol="0">
            <a:spAutoFit/>
          </a:bodyPr>
          <a:lstStyle/>
          <a:p>
            <a:pPr marL="229235"/>
            <a:endParaRPr sz="1900" dirty="0">
              <a:solidFill>
                <a:prstClr val="black"/>
              </a:solidFill>
              <a:cs typeface="Calibri"/>
            </a:endParaRPr>
          </a:p>
          <a:p>
            <a:endParaRPr sz="1900" dirty="0">
              <a:solidFill>
                <a:prstClr val="black"/>
              </a:solidFill>
              <a:latin typeface="Times New Roman"/>
              <a:cs typeface="Times New Roman"/>
            </a:endParaRPr>
          </a:p>
          <a:p>
            <a:pPr>
              <a:spcBef>
                <a:spcPts val="10"/>
              </a:spcBef>
            </a:pPr>
            <a:r>
              <a:rPr lang="ru-RU" dirty="0" smtClean="0">
                <a:solidFill>
                  <a:prstClr val="black"/>
                </a:solidFill>
                <a:latin typeface="Times New Roman"/>
                <a:cs typeface="Times New Roman"/>
              </a:rPr>
              <a:t>Закупка лекарственных препаратов должна осуществляется отдельно от закупки медицинских изделий и других товаров.</a:t>
            </a:r>
          </a:p>
          <a:p>
            <a:pPr>
              <a:spcBef>
                <a:spcPts val="10"/>
              </a:spcBef>
            </a:pPr>
            <a:endParaRPr dirty="0">
              <a:solidFill>
                <a:prstClr val="black"/>
              </a:solidFill>
              <a:latin typeface="Times New Roman"/>
              <a:cs typeface="Times New Roman"/>
            </a:endParaRPr>
          </a:p>
        </p:txBody>
      </p:sp>
      <p:sp>
        <p:nvSpPr>
          <p:cNvPr id="6" name="object 6"/>
          <p:cNvSpPr txBox="1"/>
          <p:nvPr/>
        </p:nvSpPr>
        <p:spPr>
          <a:xfrm>
            <a:off x="691387" y="5204205"/>
            <a:ext cx="161290" cy="194310"/>
          </a:xfrm>
          <a:prstGeom prst="rect">
            <a:avLst/>
          </a:prstGeom>
        </p:spPr>
        <p:txBody>
          <a:bodyPr vert="horz" wrap="square" lIns="0" tIns="0" rIns="0" bIns="0" rtlCol="0">
            <a:spAutoFit/>
          </a:bodyPr>
          <a:lstStyle/>
          <a:p>
            <a:pPr marL="12700"/>
            <a:r>
              <a:rPr sz="1200" spc="-5" dirty="0">
                <a:solidFill>
                  <a:srgbClr val="DD8046"/>
                </a:solidFill>
                <a:latin typeface="Wingdings"/>
                <a:cs typeface="Wingdings"/>
              </a:rPr>
              <a:t></a:t>
            </a:r>
            <a:endParaRPr sz="1200">
              <a:solidFill>
                <a:prstClr val="black"/>
              </a:solidFill>
              <a:latin typeface="Wingdings"/>
              <a:cs typeface="Wingdings"/>
            </a:endParaRPr>
          </a:p>
        </p:txBody>
      </p:sp>
    </p:spTree>
    <p:extLst>
      <p:ext uri="{BB962C8B-B14F-4D97-AF65-F5344CB8AC3E}">
        <p14:creationId xmlns:p14="http://schemas.microsoft.com/office/powerpoint/2010/main" val="23620318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6353555"/>
            <a:ext cx="8229600" cy="0"/>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3" name="object 3"/>
          <p:cNvSpPr/>
          <p:nvPr/>
        </p:nvSpPr>
        <p:spPr>
          <a:xfrm>
            <a:off x="380365" y="1289847"/>
            <a:ext cx="8229600" cy="883415"/>
          </a:xfrm>
          <a:custGeom>
            <a:avLst/>
            <a:gdLst/>
            <a:ahLst/>
            <a:cxnLst/>
            <a:rect l="l" t="t" r="r" b="b"/>
            <a:pathLst>
              <a:path w="8229600">
                <a:moveTo>
                  <a:pt x="0" y="0"/>
                </a:moveTo>
                <a:lnTo>
                  <a:pt x="8229600" y="0"/>
                </a:lnTo>
              </a:path>
            </a:pathLst>
          </a:custGeom>
          <a:ln w="9144">
            <a:solidFill>
              <a:srgbClr val="9FB8CD"/>
            </a:solidFill>
            <a:prstDash val="dash"/>
          </a:ln>
        </p:spPr>
        <p:txBody>
          <a:bodyPr wrap="square" lIns="0" tIns="0" rIns="0" bIns="0" rtlCol="0"/>
          <a:lstStyle/>
          <a:p>
            <a:endParaRPr>
              <a:solidFill>
                <a:prstClr val="black"/>
              </a:solidFill>
            </a:endParaRPr>
          </a:p>
        </p:txBody>
      </p:sp>
      <p:sp>
        <p:nvSpPr>
          <p:cNvPr id="4" name="object 4"/>
          <p:cNvSpPr/>
          <p:nvPr/>
        </p:nvSpPr>
        <p:spPr>
          <a:xfrm>
            <a:off x="454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52400" y="-19811"/>
            <a:ext cx="8455659" cy="738664"/>
          </a:xfrm>
          <a:prstGeom prst="rect">
            <a:avLst/>
          </a:prstGeom>
        </p:spPr>
        <p:txBody>
          <a:bodyPr vert="horz" wrap="square" lIns="0" tIns="0" rIns="0" bIns="0" rtlCol="0">
            <a:spAutoFit/>
          </a:bodyPr>
          <a:lstStyle/>
          <a:p>
            <a:pPr marL="1582420">
              <a:lnSpc>
                <a:spcPct val="100000"/>
              </a:lnSpc>
            </a:pPr>
            <a:r>
              <a:rPr lang="ru-RU" sz="2400" dirty="0" smtClean="0">
                <a:latin typeface="Calibri"/>
                <a:cs typeface="Calibri"/>
              </a:rPr>
              <a:t>    Что же следует закупать </a:t>
            </a:r>
            <a:r>
              <a:rPr lang="ru-RU" sz="2400" dirty="0" err="1" smtClean="0">
                <a:latin typeface="Calibri"/>
                <a:cs typeface="Calibri"/>
              </a:rPr>
              <a:t>монолотами</a:t>
            </a:r>
            <a:r>
              <a:rPr lang="ru-RU" sz="2400" dirty="0" smtClean="0">
                <a:latin typeface="Calibri"/>
                <a:cs typeface="Calibri"/>
              </a:rPr>
              <a:t>?</a:t>
            </a:r>
            <a:br>
              <a:rPr lang="ru-RU" sz="2400" dirty="0" smtClean="0">
                <a:latin typeface="Calibri"/>
                <a:cs typeface="Calibri"/>
              </a:rPr>
            </a:br>
            <a:r>
              <a:rPr lang="ru-RU" sz="2400" dirty="0">
                <a:latin typeface="Calibri"/>
                <a:cs typeface="Calibri"/>
              </a:rPr>
              <a:t> </a:t>
            </a:r>
            <a:r>
              <a:rPr lang="ru-RU" sz="2400" dirty="0" smtClean="0">
                <a:latin typeface="Calibri"/>
                <a:cs typeface="Calibri"/>
              </a:rPr>
              <a:t>                       ( п.2  ПП РФ № 929)</a:t>
            </a:r>
            <a:endParaRPr sz="2400" dirty="0">
              <a:latin typeface="Calibri"/>
              <a:cs typeface="Calibri"/>
            </a:endParaRPr>
          </a:p>
        </p:txBody>
      </p:sp>
      <p:sp>
        <p:nvSpPr>
          <p:cNvPr id="6" name="object 6"/>
          <p:cNvSpPr txBox="1"/>
          <p:nvPr/>
        </p:nvSpPr>
        <p:spPr>
          <a:xfrm>
            <a:off x="535940" y="1249934"/>
            <a:ext cx="8074025" cy="1846659"/>
          </a:xfrm>
          <a:prstGeom prst="rect">
            <a:avLst/>
          </a:prstGeom>
        </p:spPr>
        <p:txBody>
          <a:bodyPr vert="horz" wrap="square" lIns="0" tIns="0" rIns="0" bIns="0" rtlCol="0">
            <a:spAutoFit/>
          </a:bodyPr>
          <a:lstStyle/>
          <a:p>
            <a:pPr marL="469900" indent="-457200">
              <a:buFontTx/>
              <a:buAutoNum type="arabicPeriod"/>
              <a:tabLst>
                <a:tab pos="285115" algn="l"/>
              </a:tabLst>
            </a:pPr>
            <a:r>
              <a:rPr lang="ru-RU" sz="2000" dirty="0" smtClean="0">
                <a:solidFill>
                  <a:prstClr val="black"/>
                </a:solidFill>
                <a:latin typeface="Times New Roman"/>
                <a:cs typeface="Times New Roman"/>
              </a:rPr>
              <a:t>Лекарственные препараты у которых нет зарегистрированных аналогов;</a:t>
            </a:r>
          </a:p>
          <a:p>
            <a:pPr marL="469900" indent="-457200">
              <a:buFontTx/>
              <a:buAutoNum type="arabicPeriod"/>
              <a:tabLst>
                <a:tab pos="285115" algn="l"/>
              </a:tabLst>
            </a:pPr>
            <a:r>
              <a:rPr lang="ru-RU" sz="2000" dirty="0" smtClean="0">
                <a:solidFill>
                  <a:prstClr val="black"/>
                </a:solidFill>
                <a:latin typeface="Times New Roman"/>
                <a:cs typeface="Times New Roman"/>
              </a:rPr>
              <a:t>Лекарственные препараты, которые закупаются по торговому наименованию;</a:t>
            </a:r>
          </a:p>
          <a:p>
            <a:pPr marL="469900" indent="-457200">
              <a:buFontTx/>
              <a:buAutoNum type="arabicPeriod"/>
              <a:tabLst>
                <a:tab pos="285115" algn="l"/>
              </a:tabLst>
            </a:pPr>
            <a:r>
              <a:rPr lang="ru-RU" sz="2000" dirty="0" smtClean="0">
                <a:solidFill>
                  <a:prstClr val="black"/>
                </a:solidFill>
                <a:latin typeface="Times New Roman"/>
                <a:cs typeface="Times New Roman"/>
              </a:rPr>
              <a:t>Лекарственные препараты, описание которых  соответствует продукции единственного производителя</a:t>
            </a:r>
            <a:endParaRPr sz="2000" dirty="0">
              <a:solidFill>
                <a:prstClr val="black"/>
              </a:solidFill>
              <a:latin typeface="Times New Roman"/>
              <a:cs typeface="Times New Roman"/>
            </a:endParaRPr>
          </a:p>
        </p:txBody>
      </p:sp>
      <p:sp>
        <p:nvSpPr>
          <p:cNvPr id="8" name="object 8"/>
          <p:cNvSpPr txBox="1"/>
          <p:nvPr/>
        </p:nvSpPr>
        <p:spPr>
          <a:xfrm>
            <a:off x="691692" y="6391859"/>
            <a:ext cx="205740" cy="235585"/>
          </a:xfrm>
          <a:prstGeom prst="rect">
            <a:avLst/>
          </a:prstGeom>
        </p:spPr>
        <p:txBody>
          <a:bodyPr vert="horz" wrap="square" lIns="0" tIns="0" rIns="0" bIns="0" rtlCol="0">
            <a:spAutoFit/>
          </a:bodyPr>
          <a:lstStyle/>
          <a:p>
            <a:pPr marL="12700"/>
            <a:r>
              <a:rPr sz="1400" spc="-5" dirty="0">
                <a:solidFill>
                  <a:srgbClr val="464652"/>
                </a:solidFill>
                <a:cs typeface="Calibri"/>
              </a:rPr>
              <a:t>43</a:t>
            </a:r>
            <a:endParaRPr sz="1400">
              <a:solidFill>
                <a:prstClr val="black"/>
              </a:solidFill>
              <a:cs typeface="Calibri"/>
            </a:endParaRPr>
          </a:p>
        </p:txBody>
      </p:sp>
    </p:spTree>
    <p:extLst>
      <p:ext uri="{BB962C8B-B14F-4D97-AF65-F5344CB8AC3E}">
        <p14:creationId xmlns:p14="http://schemas.microsoft.com/office/powerpoint/2010/main" val="22890148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2339102"/>
          </a:xfrm>
          <a:prstGeom prst="rect">
            <a:avLst/>
          </a:prstGeom>
        </p:spPr>
        <p:txBody>
          <a:bodyPr vert="horz" wrap="square" lIns="0" tIns="0" rIns="0" bIns="0" rtlCol="0">
            <a:spAutoFit/>
          </a:bodyPr>
          <a:lstStyle/>
          <a:p>
            <a:pPr marL="12700" algn="just"/>
            <a:r>
              <a:rPr lang="ru-RU" sz="2000" b="1" spc="-5" dirty="0">
                <a:solidFill>
                  <a:prstClr val="black"/>
                </a:solidFill>
                <a:latin typeface="Times New Roman"/>
                <a:cs typeface="Times New Roman"/>
              </a:rPr>
              <a:t> </a:t>
            </a:r>
            <a:r>
              <a:rPr lang="ru-RU" sz="2000" b="1" spc="-5"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«Об утверждении Порядка определения НМЦК при осуществлении закупок лекарственных препаратов для медицинского применения»</a:t>
            </a:r>
          </a:p>
          <a:p>
            <a:pPr marL="12700"/>
            <a:endParaRPr lang="ru-RU" b="1" dirty="0">
              <a:solidFill>
                <a:prstClr val="black"/>
              </a:solidFill>
              <a:latin typeface="Times New Roman"/>
              <a:cs typeface="Times New Roman"/>
            </a:endParaRPr>
          </a:p>
          <a:p>
            <a:pPr marL="12700"/>
            <a:r>
              <a:rPr lang="ru-RU" b="1" dirty="0" smtClean="0">
                <a:solidFill>
                  <a:prstClr val="black"/>
                </a:solidFill>
                <a:latin typeface="Times New Roman"/>
                <a:cs typeface="Times New Roman"/>
              </a:rPr>
              <a:t>                   ВСТУПИЛ В СИЛУ С 09 ДЕКАБРЯ 2017 ГОДА</a:t>
            </a:r>
          </a:p>
          <a:p>
            <a:endParaRPr lang="ru-RU" dirty="0">
              <a:solidFill>
                <a:prstClr val="black"/>
              </a:solidFill>
              <a:latin typeface="Times New Roman"/>
              <a:cs typeface="Times New Roman"/>
            </a:endParaRPr>
          </a:p>
          <a:p>
            <a:pPr>
              <a:spcBef>
                <a:spcPts val="25"/>
              </a:spcBef>
            </a:pPr>
            <a:endParaRPr lang="ru-RU" sz="2000" b="1" dirty="0" smtClean="0">
              <a:solidFill>
                <a:srgbClr val="C00000"/>
              </a:solidFill>
              <a:latin typeface="Times New Roman"/>
              <a:cs typeface="Times New Roman"/>
            </a:endParaRPr>
          </a:p>
          <a:p>
            <a:pPr marL="12700" marR="61594" indent="50165"/>
            <a:endParaRPr dirty="0">
              <a:solidFill>
                <a:prstClr val="black"/>
              </a:solidFill>
              <a:latin typeface="Times New Roman"/>
              <a:cs typeface="Times New Roman"/>
            </a:endParaRPr>
          </a:p>
        </p:txBody>
      </p:sp>
    </p:spTree>
    <p:extLst>
      <p:ext uri="{BB962C8B-B14F-4D97-AF65-F5344CB8AC3E}">
        <p14:creationId xmlns:p14="http://schemas.microsoft.com/office/powerpoint/2010/main" val="36266918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3" name="Slide"/>
          <p:cNvPicPr>
            <a:picLocks noChangeAspect="1"/>
          </p:cNvPicPr>
          <p:nvPr/>
        </p:nvPicPr>
        <p:blipFill rotWithShape="1">
          <a:blip r:embed="rId2"/>
          <a:srcRect l="-19549" t="6666" r="7518" b="-6666"/>
          <a:stretch/>
        </p:blipFill>
        <p:spPr>
          <a:xfrm>
            <a:off x="-1981200" y="0"/>
            <a:ext cx="11353800" cy="6858000"/>
          </a:xfrm>
          <a:prstGeom prst="rect">
            <a:avLst/>
          </a:prstGeom>
        </p:spPr>
      </p:pic>
    </p:spTree>
    <p:extLst>
      <p:ext uri="{BB962C8B-B14F-4D97-AF65-F5344CB8AC3E}">
        <p14:creationId xmlns:p14="http://schemas.microsoft.com/office/powerpoint/2010/main" val="25845489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mini.1gzakaz.ru/system/content/image/61/1/-822806/"/>
          <p:cNvPicPr/>
          <p:nvPr/>
        </p:nvPicPr>
        <p:blipFill>
          <a:blip r:embed="rId2">
            <a:extLst>
              <a:ext uri="{28A0092B-C50C-407E-A947-70E740481C1C}">
                <a14:useLocalDpi xmlns:a14="http://schemas.microsoft.com/office/drawing/2010/main" val="0"/>
              </a:ext>
            </a:extLst>
          </a:blip>
          <a:srcRect/>
          <a:stretch>
            <a:fillRect/>
          </a:stretch>
        </p:blipFill>
        <p:spPr bwMode="auto">
          <a:xfrm>
            <a:off x="1904344" y="473919"/>
            <a:ext cx="5383778" cy="6188603"/>
          </a:xfrm>
          <a:prstGeom prst="rect">
            <a:avLst/>
          </a:prstGeom>
          <a:noFill/>
          <a:ln>
            <a:noFill/>
          </a:ln>
        </p:spPr>
      </p:pic>
    </p:spTree>
    <p:extLst>
      <p:ext uri="{BB962C8B-B14F-4D97-AF65-F5344CB8AC3E}">
        <p14:creationId xmlns:p14="http://schemas.microsoft.com/office/powerpoint/2010/main" val="1276293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rotWithShape="1">
          <a:blip r:embed="rId2"/>
          <a:srcRect l="-5709" t="6667" r="7502" b="-3025"/>
          <a:stretch/>
        </p:blipFill>
        <p:spPr>
          <a:xfrm>
            <a:off x="-381000" y="28433"/>
            <a:ext cx="9372600" cy="6608218"/>
          </a:xfrm>
          <a:prstGeom prst="rect">
            <a:avLst/>
          </a:prstGeom>
        </p:spPr>
      </p:pic>
    </p:spTree>
    <p:extLst>
      <p:ext uri="{BB962C8B-B14F-4D97-AF65-F5344CB8AC3E}">
        <p14:creationId xmlns:p14="http://schemas.microsoft.com/office/powerpoint/2010/main" val="12278416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859" y="30225"/>
            <a:ext cx="8621395" cy="1550670"/>
          </a:xfrm>
          <a:prstGeom prst="rect">
            <a:avLst/>
          </a:prstGeom>
        </p:spPr>
        <p:txBody>
          <a:bodyPr vert="horz" wrap="square" lIns="0" tIns="12700" rIns="0" bIns="0" rtlCol="0">
            <a:spAutoFit/>
          </a:bodyPr>
          <a:lstStyle/>
          <a:p>
            <a:pPr marL="12065" marR="5080" indent="1905" algn="ctr">
              <a:lnSpc>
                <a:spcPct val="100000"/>
              </a:lnSpc>
              <a:spcBef>
                <a:spcPts val="100"/>
              </a:spcBef>
            </a:pPr>
            <a:r>
              <a:rPr sz="2000" dirty="0">
                <a:solidFill>
                  <a:srgbClr val="C00000"/>
                </a:solidFill>
                <a:latin typeface="Arial"/>
                <a:cs typeface="Arial"/>
              </a:rPr>
              <a:t>Приказ </a:t>
            </a:r>
            <a:r>
              <a:rPr sz="2000" spc="-10" dirty="0">
                <a:solidFill>
                  <a:srgbClr val="C00000"/>
                </a:solidFill>
                <a:latin typeface="Arial"/>
                <a:cs typeface="Arial"/>
              </a:rPr>
              <a:t>Министерства здравоохранения </a:t>
            </a:r>
            <a:r>
              <a:rPr sz="2000" spc="-15" dirty="0">
                <a:solidFill>
                  <a:srgbClr val="C00000"/>
                </a:solidFill>
                <a:latin typeface="Arial"/>
                <a:cs typeface="Arial"/>
              </a:rPr>
              <a:t>РФ </a:t>
            </a:r>
            <a:r>
              <a:rPr sz="2000" spc="-25" dirty="0">
                <a:solidFill>
                  <a:srgbClr val="C00000"/>
                </a:solidFill>
                <a:latin typeface="Arial"/>
                <a:cs typeface="Arial"/>
              </a:rPr>
              <a:t>от </a:t>
            </a:r>
            <a:r>
              <a:rPr sz="2000" spc="-5" dirty="0">
                <a:solidFill>
                  <a:srgbClr val="C00000"/>
                </a:solidFill>
                <a:latin typeface="Arial"/>
                <a:cs typeface="Arial"/>
              </a:rPr>
              <a:t>26 октября 2017 </a:t>
            </a:r>
            <a:r>
              <a:rPr sz="2000" spc="-120" dirty="0">
                <a:solidFill>
                  <a:srgbClr val="C00000"/>
                </a:solidFill>
                <a:latin typeface="Arial"/>
                <a:cs typeface="Arial"/>
              </a:rPr>
              <a:t>г. </a:t>
            </a:r>
            <a:r>
              <a:rPr sz="2000" dirty="0">
                <a:solidFill>
                  <a:srgbClr val="C00000"/>
                </a:solidFill>
                <a:latin typeface="Arial"/>
                <a:cs typeface="Arial"/>
              </a:rPr>
              <a:t>N </a:t>
            </a:r>
            <a:r>
              <a:rPr sz="2000" spc="-5" dirty="0">
                <a:solidFill>
                  <a:srgbClr val="C00000"/>
                </a:solidFill>
                <a:latin typeface="Arial"/>
                <a:cs typeface="Arial"/>
              </a:rPr>
              <a:t>871н  </a:t>
            </a:r>
            <a:r>
              <a:rPr sz="2000" dirty="0">
                <a:solidFill>
                  <a:srgbClr val="C00000"/>
                </a:solidFill>
                <a:latin typeface="Arial"/>
                <a:cs typeface="Arial"/>
              </a:rPr>
              <a:t>"Об </a:t>
            </a:r>
            <a:r>
              <a:rPr sz="2000" spc="-5" dirty="0">
                <a:solidFill>
                  <a:srgbClr val="C00000"/>
                </a:solidFill>
                <a:latin typeface="Arial"/>
                <a:cs typeface="Arial"/>
              </a:rPr>
              <a:t>утверждении </a:t>
            </a:r>
            <a:r>
              <a:rPr sz="2000" dirty="0">
                <a:solidFill>
                  <a:srgbClr val="C00000"/>
                </a:solidFill>
                <a:latin typeface="Arial"/>
                <a:cs typeface="Arial"/>
              </a:rPr>
              <a:t>Порядка </a:t>
            </a:r>
            <a:r>
              <a:rPr sz="2000" spc="-15" dirty="0">
                <a:solidFill>
                  <a:srgbClr val="C00000"/>
                </a:solidFill>
                <a:latin typeface="Arial"/>
                <a:cs typeface="Arial"/>
              </a:rPr>
              <a:t>определения </a:t>
            </a:r>
            <a:r>
              <a:rPr sz="2000" spc="-5" dirty="0">
                <a:solidFill>
                  <a:srgbClr val="C00000"/>
                </a:solidFill>
                <a:latin typeface="Arial"/>
                <a:cs typeface="Arial"/>
              </a:rPr>
              <a:t>начальной (максимальной)  </a:t>
            </a:r>
            <a:r>
              <a:rPr sz="2000" spc="-10" dirty="0">
                <a:solidFill>
                  <a:srgbClr val="C00000"/>
                </a:solidFill>
                <a:latin typeface="Arial"/>
                <a:cs typeface="Arial"/>
              </a:rPr>
              <a:t>цены </a:t>
            </a:r>
            <a:r>
              <a:rPr sz="2000" spc="-5" dirty="0">
                <a:solidFill>
                  <a:srgbClr val="C00000"/>
                </a:solidFill>
                <a:latin typeface="Arial"/>
                <a:cs typeface="Arial"/>
              </a:rPr>
              <a:t>контракта, </a:t>
            </a:r>
            <a:r>
              <a:rPr sz="2000" spc="-10" dirty="0">
                <a:solidFill>
                  <a:srgbClr val="C00000"/>
                </a:solidFill>
                <a:latin typeface="Arial"/>
                <a:cs typeface="Arial"/>
              </a:rPr>
              <a:t>цены </a:t>
            </a:r>
            <a:r>
              <a:rPr sz="2000" spc="-5" dirty="0">
                <a:solidFill>
                  <a:srgbClr val="C00000"/>
                </a:solidFill>
                <a:latin typeface="Arial"/>
                <a:cs typeface="Arial"/>
              </a:rPr>
              <a:t>контракта, </a:t>
            </a:r>
            <a:r>
              <a:rPr sz="2000" spc="-10" dirty="0">
                <a:solidFill>
                  <a:srgbClr val="C00000"/>
                </a:solidFill>
                <a:latin typeface="Arial"/>
                <a:cs typeface="Arial"/>
              </a:rPr>
              <a:t>заключаемого </a:t>
            </a:r>
            <a:r>
              <a:rPr sz="2000" dirty="0">
                <a:solidFill>
                  <a:srgbClr val="C00000"/>
                </a:solidFill>
                <a:latin typeface="Arial"/>
                <a:cs typeface="Arial"/>
              </a:rPr>
              <a:t>с </a:t>
            </a:r>
            <a:r>
              <a:rPr sz="2000" spc="-10" dirty="0">
                <a:solidFill>
                  <a:srgbClr val="C00000"/>
                </a:solidFill>
                <a:latin typeface="Arial"/>
                <a:cs typeface="Arial"/>
              </a:rPr>
              <a:t>единственным  </a:t>
            </a:r>
            <a:r>
              <a:rPr sz="2000" spc="-5" dirty="0">
                <a:solidFill>
                  <a:srgbClr val="C00000"/>
                </a:solidFill>
                <a:latin typeface="Arial"/>
                <a:cs typeface="Arial"/>
              </a:rPr>
              <a:t>поставщиком </a:t>
            </a:r>
            <a:r>
              <a:rPr sz="2000" spc="-10" dirty="0">
                <a:solidFill>
                  <a:srgbClr val="C00000"/>
                </a:solidFill>
                <a:latin typeface="Arial"/>
                <a:cs typeface="Arial"/>
              </a:rPr>
              <a:t>(подрядчиком, </a:t>
            </a:r>
            <a:r>
              <a:rPr sz="2000" spc="-15" dirty="0">
                <a:solidFill>
                  <a:srgbClr val="C00000"/>
                </a:solidFill>
                <a:latin typeface="Arial"/>
                <a:cs typeface="Arial"/>
              </a:rPr>
              <a:t>исполнителем), </a:t>
            </a:r>
            <a:r>
              <a:rPr sz="2000" spc="-5" dirty="0">
                <a:solidFill>
                  <a:srgbClr val="C00000"/>
                </a:solidFill>
                <a:latin typeface="Arial"/>
                <a:cs typeface="Arial"/>
              </a:rPr>
              <a:t>при </a:t>
            </a:r>
            <a:r>
              <a:rPr sz="2000" spc="-10" dirty="0">
                <a:solidFill>
                  <a:srgbClr val="C00000"/>
                </a:solidFill>
                <a:latin typeface="Arial"/>
                <a:cs typeface="Arial"/>
              </a:rPr>
              <a:t>осуществлении </a:t>
            </a:r>
            <a:r>
              <a:rPr sz="2000" spc="-5" dirty="0">
                <a:solidFill>
                  <a:srgbClr val="C00000"/>
                </a:solidFill>
                <a:latin typeface="Arial"/>
                <a:cs typeface="Arial"/>
              </a:rPr>
              <a:t>закупок  лекарственных </a:t>
            </a:r>
            <a:r>
              <a:rPr sz="2000" spc="-15" dirty="0">
                <a:solidFill>
                  <a:srgbClr val="C00000"/>
                </a:solidFill>
                <a:latin typeface="Arial"/>
                <a:cs typeface="Arial"/>
              </a:rPr>
              <a:t>препаратов </a:t>
            </a:r>
            <a:r>
              <a:rPr sz="2000" spc="-5" dirty="0">
                <a:solidFill>
                  <a:srgbClr val="C00000"/>
                </a:solidFill>
                <a:latin typeface="Arial"/>
                <a:cs typeface="Arial"/>
              </a:rPr>
              <a:t>для </a:t>
            </a:r>
            <a:r>
              <a:rPr sz="2000" spc="-10" dirty="0">
                <a:solidFill>
                  <a:srgbClr val="C00000"/>
                </a:solidFill>
                <a:latin typeface="Arial"/>
                <a:cs typeface="Arial"/>
              </a:rPr>
              <a:t>медицинского </a:t>
            </a:r>
            <a:r>
              <a:rPr sz="2000" spc="-5" dirty="0">
                <a:solidFill>
                  <a:srgbClr val="C00000"/>
                </a:solidFill>
                <a:latin typeface="Arial"/>
                <a:cs typeface="Arial"/>
              </a:rPr>
              <a:t>применения« (с</a:t>
            </a:r>
            <a:r>
              <a:rPr sz="2000" spc="-15" dirty="0">
                <a:solidFill>
                  <a:srgbClr val="C00000"/>
                </a:solidFill>
                <a:latin typeface="Arial"/>
                <a:cs typeface="Arial"/>
              </a:rPr>
              <a:t> </a:t>
            </a:r>
            <a:r>
              <a:rPr sz="2000" spc="-5" dirty="0">
                <a:solidFill>
                  <a:srgbClr val="C00000"/>
                </a:solidFill>
                <a:latin typeface="Arial"/>
                <a:cs typeface="Arial"/>
              </a:rPr>
              <a:t>09.12.17)</a:t>
            </a:r>
            <a:endParaRPr sz="2000">
              <a:latin typeface="Arial"/>
              <a:cs typeface="Arial"/>
            </a:endParaRPr>
          </a:p>
        </p:txBody>
      </p:sp>
      <p:sp>
        <p:nvSpPr>
          <p:cNvPr id="3" name="object 3"/>
          <p:cNvSpPr txBox="1"/>
          <p:nvPr/>
        </p:nvSpPr>
        <p:spPr>
          <a:xfrm>
            <a:off x="153555" y="1554671"/>
            <a:ext cx="8754110" cy="1692275"/>
          </a:xfrm>
          <a:prstGeom prst="rect">
            <a:avLst/>
          </a:prstGeom>
        </p:spPr>
        <p:txBody>
          <a:bodyPr vert="horz" wrap="square" lIns="0" tIns="23495" rIns="0" bIns="0" rtlCol="0">
            <a:spAutoFit/>
          </a:bodyPr>
          <a:lstStyle/>
          <a:p>
            <a:pPr marL="12700" marR="5080" indent="609600" algn="just">
              <a:lnSpc>
                <a:spcPct val="97800"/>
              </a:lnSpc>
              <a:spcBef>
                <a:spcPts val="185"/>
              </a:spcBef>
              <a:defRPr/>
            </a:pPr>
            <a:r>
              <a:rPr sz="1850" spc="-95" dirty="0">
                <a:solidFill>
                  <a:prstClr val="black"/>
                </a:solidFill>
                <a:latin typeface="Times New Roman"/>
                <a:cs typeface="Times New Roman"/>
              </a:rPr>
              <a:t>1.</a:t>
            </a:r>
            <a:r>
              <a:rPr sz="1850" spc="265" dirty="0">
                <a:solidFill>
                  <a:prstClr val="black"/>
                </a:solidFill>
                <a:latin typeface="Times New Roman"/>
                <a:cs typeface="Times New Roman"/>
              </a:rPr>
              <a:t> </a:t>
            </a:r>
            <a:r>
              <a:rPr sz="1850" spc="-140" dirty="0">
                <a:solidFill>
                  <a:prstClr val="black"/>
                </a:solidFill>
                <a:latin typeface="Times New Roman"/>
                <a:cs typeface="Times New Roman"/>
              </a:rPr>
              <a:t>Настоящий </a:t>
            </a:r>
            <a:r>
              <a:rPr sz="1850" spc="-130" dirty="0">
                <a:solidFill>
                  <a:prstClr val="black"/>
                </a:solidFill>
                <a:latin typeface="Times New Roman"/>
                <a:cs typeface="Times New Roman"/>
              </a:rPr>
              <a:t>порядок </a:t>
            </a:r>
            <a:r>
              <a:rPr sz="1850" spc="-125" dirty="0">
                <a:solidFill>
                  <a:prstClr val="black"/>
                </a:solidFill>
                <a:latin typeface="Times New Roman"/>
                <a:cs typeface="Times New Roman"/>
              </a:rPr>
              <a:t>определяет </a:t>
            </a:r>
            <a:r>
              <a:rPr sz="1850" spc="-135" dirty="0">
                <a:solidFill>
                  <a:prstClr val="black"/>
                </a:solidFill>
                <a:latin typeface="Times New Roman"/>
                <a:cs typeface="Times New Roman"/>
              </a:rPr>
              <a:t>единые </a:t>
            </a:r>
            <a:r>
              <a:rPr sz="1850" spc="-125" dirty="0">
                <a:solidFill>
                  <a:prstClr val="black"/>
                </a:solidFill>
                <a:latin typeface="Times New Roman"/>
                <a:cs typeface="Times New Roman"/>
              </a:rPr>
              <a:t>правила </a:t>
            </a:r>
            <a:r>
              <a:rPr sz="1850" spc="-120" dirty="0">
                <a:solidFill>
                  <a:prstClr val="black"/>
                </a:solidFill>
                <a:latin typeface="Times New Roman"/>
                <a:cs typeface="Times New Roman"/>
              </a:rPr>
              <a:t>расчета </a:t>
            </a:r>
            <a:r>
              <a:rPr sz="1850" spc="-125" dirty="0">
                <a:solidFill>
                  <a:prstClr val="black"/>
                </a:solidFill>
                <a:latin typeface="Times New Roman"/>
                <a:cs typeface="Times New Roman"/>
              </a:rPr>
              <a:t>заказчиками </a:t>
            </a:r>
            <a:r>
              <a:rPr sz="1850" spc="-130" dirty="0">
                <a:solidFill>
                  <a:prstClr val="black"/>
                </a:solidFill>
                <a:latin typeface="Times New Roman"/>
                <a:cs typeface="Times New Roman"/>
              </a:rPr>
              <a:t>начальной  </a:t>
            </a:r>
            <a:r>
              <a:rPr sz="1850" spc="-125" dirty="0">
                <a:solidFill>
                  <a:prstClr val="black"/>
                </a:solidFill>
                <a:latin typeface="Times New Roman"/>
                <a:cs typeface="Times New Roman"/>
              </a:rPr>
              <a:t>(максимальной) </a:t>
            </a:r>
            <a:r>
              <a:rPr sz="1850" spc="-140" dirty="0">
                <a:solidFill>
                  <a:prstClr val="black"/>
                </a:solidFill>
                <a:latin typeface="Times New Roman"/>
                <a:cs typeface="Times New Roman"/>
              </a:rPr>
              <a:t>цены </a:t>
            </a:r>
            <a:r>
              <a:rPr sz="1850" spc="-114" dirty="0">
                <a:solidFill>
                  <a:prstClr val="black"/>
                </a:solidFill>
                <a:latin typeface="Times New Roman"/>
                <a:cs typeface="Times New Roman"/>
              </a:rPr>
              <a:t>контракта, </a:t>
            </a:r>
            <a:r>
              <a:rPr sz="1850" spc="-140" dirty="0">
                <a:solidFill>
                  <a:prstClr val="black"/>
                </a:solidFill>
                <a:latin typeface="Times New Roman"/>
                <a:cs typeface="Times New Roman"/>
              </a:rPr>
              <a:t>цены </a:t>
            </a:r>
            <a:r>
              <a:rPr sz="1850" spc="-120" dirty="0">
                <a:solidFill>
                  <a:prstClr val="black"/>
                </a:solidFill>
                <a:latin typeface="Times New Roman"/>
                <a:cs typeface="Times New Roman"/>
              </a:rPr>
              <a:t>контракта, </a:t>
            </a:r>
            <a:r>
              <a:rPr sz="1850" spc="-130" dirty="0">
                <a:solidFill>
                  <a:prstClr val="black"/>
                </a:solidFill>
                <a:latin typeface="Times New Roman"/>
                <a:cs typeface="Times New Roman"/>
              </a:rPr>
              <a:t>заключаемого </a:t>
            </a:r>
            <a:r>
              <a:rPr sz="1850" spc="-114" dirty="0">
                <a:solidFill>
                  <a:prstClr val="black"/>
                </a:solidFill>
                <a:latin typeface="Times New Roman"/>
                <a:cs typeface="Times New Roman"/>
              </a:rPr>
              <a:t>с </a:t>
            </a:r>
            <a:r>
              <a:rPr sz="1850" spc="-135" dirty="0">
                <a:solidFill>
                  <a:prstClr val="black"/>
                </a:solidFill>
                <a:latin typeface="Times New Roman"/>
                <a:cs typeface="Times New Roman"/>
              </a:rPr>
              <a:t>единственным поставщиком  </a:t>
            </a:r>
            <a:r>
              <a:rPr sz="1850" spc="-125" dirty="0">
                <a:solidFill>
                  <a:prstClr val="black"/>
                </a:solidFill>
                <a:latin typeface="Times New Roman"/>
                <a:cs typeface="Times New Roman"/>
              </a:rPr>
              <a:t>(подрядчиком, </a:t>
            </a:r>
            <a:r>
              <a:rPr sz="1850" spc="-130" dirty="0">
                <a:solidFill>
                  <a:prstClr val="black"/>
                </a:solidFill>
                <a:latin typeface="Times New Roman"/>
                <a:cs typeface="Times New Roman"/>
              </a:rPr>
              <a:t>исполнителем) </a:t>
            </a:r>
            <a:r>
              <a:rPr sz="1850" spc="-114" dirty="0">
                <a:solidFill>
                  <a:prstClr val="black"/>
                </a:solidFill>
                <a:latin typeface="Times New Roman"/>
                <a:cs typeface="Times New Roman"/>
              </a:rPr>
              <a:t>(далее </a:t>
            </a:r>
            <a:r>
              <a:rPr sz="1850" spc="-85" dirty="0">
                <a:solidFill>
                  <a:prstClr val="black"/>
                </a:solidFill>
                <a:latin typeface="Times New Roman"/>
                <a:cs typeface="Times New Roman"/>
              </a:rPr>
              <a:t>- </a:t>
            </a:r>
            <a:r>
              <a:rPr sz="1850" spc="-170" dirty="0">
                <a:solidFill>
                  <a:prstClr val="black"/>
                </a:solidFill>
                <a:latin typeface="Times New Roman"/>
                <a:cs typeface="Times New Roman"/>
              </a:rPr>
              <a:t>НМЦК) </a:t>
            </a:r>
            <a:r>
              <a:rPr sz="1850" spc="-135" dirty="0">
                <a:solidFill>
                  <a:prstClr val="black"/>
                </a:solidFill>
                <a:latin typeface="Times New Roman"/>
                <a:cs typeface="Times New Roman"/>
              </a:rPr>
              <a:t>при осуществлении </a:t>
            </a:r>
            <a:r>
              <a:rPr sz="1850" spc="-130" dirty="0">
                <a:solidFill>
                  <a:prstClr val="black"/>
                </a:solidFill>
                <a:latin typeface="Times New Roman"/>
                <a:cs typeface="Times New Roman"/>
              </a:rPr>
              <a:t>закупок лекарственных  </a:t>
            </a:r>
            <a:r>
              <a:rPr sz="1850" spc="-125" dirty="0">
                <a:solidFill>
                  <a:prstClr val="black"/>
                </a:solidFill>
                <a:latin typeface="Times New Roman"/>
                <a:cs typeface="Times New Roman"/>
              </a:rPr>
              <a:t>препаратов для </a:t>
            </a:r>
            <a:r>
              <a:rPr sz="1850" spc="-130" dirty="0">
                <a:solidFill>
                  <a:prstClr val="black"/>
                </a:solidFill>
                <a:latin typeface="Times New Roman"/>
                <a:cs typeface="Times New Roman"/>
              </a:rPr>
              <a:t>медицинского </a:t>
            </a:r>
            <a:r>
              <a:rPr sz="1850" spc="-135" dirty="0">
                <a:solidFill>
                  <a:prstClr val="black"/>
                </a:solidFill>
                <a:latin typeface="Times New Roman"/>
                <a:cs typeface="Times New Roman"/>
              </a:rPr>
              <a:t>применения </a:t>
            </a:r>
            <a:r>
              <a:rPr sz="1850" spc="-120" dirty="0">
                <a:solidFill>
                  <a:prstClr val="black"/>
                </a:solidFill>
                <a:latin typeface="Times New Roman"/>
                <a:cs typeface="Times New Roman"/>
              </a:rPr>
              <a:t>(далее</a:t>
            </a:r>
            <a:r>
              <a:rPr sz="1850" spc="215" dirty="0">
                <a:solidFill>
                  <a:prstClr val="black"/>
                </a:solidFill>
                <a:latin typeface="Times New Roman"/>
                <a:cs typeface="Times New Roman"/>
              </a:rPr>
              <a:t> </a:t>
            </a:r>
            <a:r>
              <a:rPr sz="1850" spc="-85" dirty="0">
                <a:solidFill>
                  <a:prstClr val="black"/>
                </a:solidFill>
                <a:latin typeface="Times New Roman"/>
                <a:cs typeface="Times New Roman"/>
              </a:rPr>
              <a:t>- </a:t>
            </a:r>
            <a:r>
              <a:rPr sz="1850" spc="-125" dirty="0">
                <a:solidFill>
                  <a:prstClr val="black"/>
                </a:solidFill>
                <a:latin typeface="Times New Roman"/>
                <a:cs typeface="Times New Roman"/>
              </a:rPr>
              <a:t>лекарственные препараты) для обеспечения  </a:t>
            </a:r>
            <a:r>
              <a:rPr sz="1850" spc="-130" dirty="0">
                <a:solidFill>
                  <a:prstClr val="black"/>
                </a:solidFill>
                <a:latin typeface="Times New Roman"/>
                <a:cs typeface="Times New Roman"/>
              </a:rPr>
              <a:t>государственных </a:t>
            </a:r>
            <a:r>
              <a:rPr sz="1850" spc="-135" dirty="0">
                <a:solidFill>
                  <a:prstClr val="black"/>
                </a:solidFill>
                <a:latin typeface="Times New Roman"/>
                <a:cs typeface="Times New Roman"/>
              </a:rPr>
              <a:t>и </a:t>
            </a:r>
            <a:r>
              <a:rPr sz="1850" spc="-140" dirty="0">
                <a:solidFill>
                  <a:prstClr val="black"/>
                </a:solidFill>
                <a:latin typeface="Times New Roman"/>
                <a:cs typeface="Times New Roman"/>
              </a:rPr>
              <a:t>муниципальных</a:t>
            </a:r>
            <a:r>
              <a:rPr sz="1850" spc="50" dirty="0">
                <a:solidFill>
                  <a:prstClr val="black"/>
                </a:solidFill>
                <a:latin typeface="Times New Roman"/>
                <a:cs typeface="Times New Roman"/>
              </a:rPr>
              <a:t> </a:t>
            </a:r>
            <a:r>
              <a:rPr sz="1850" spc="-135" dirty="0">
                <a:solidFill>
                  <a:prstClr val="black"/>
                </a:solidFill>
                <a:latin typeface="Times New Roman"/>
                <a:cs typeface="Times New Roman"/>
              </a:rPr>
              <a:t>нужд.</a:t>
            </a:r>
            <a:endParaRPr sz="1850">
              <a:solidFill>
                <a:prstClr val="black"/>
              </a:solidFill>
              <a:latin typeface="Times New Roman"/>
              <a:cs typeface="Times New Roman"/>
            </a:endParaRPr>
          </a:p>
          <a:p>
            <a:pPr marL="622300">
              <a:lnSpc>
                <a:spcPts val="2175"/>
              </a:lnSpc>
              <a:defRPr/>
            </a:pPr>
            <a:r>
              <a:rPr sz="1850" spc="-120" dirty="0">
                <a:solidFill>
                  <a:prstClr val="black"/>
                </a:solidFill>
                <a:latin typeface="Times New Roman"/>
                <a:cs typeface="Times New Roman"/>
              </a:rPr>
              <a:t>2.Расчет </a:t>
            </a:r>
            <a:r>
              <a:rPr sz="1850" spc="-195" dirty="0">
                <a:solidFill>
                  <a:prstClr val="black"/>
                </a:solidFill>
                <a:latin typeface="Times New Roman"/>
                <a:cs typeface="Times New Roman"/>
              </a:rPr>
              <a:t>НМЦК </a:t>
            </a:r>
            <a:r>
              <a:rPr sz="1850" spc="-125" dirty="0">
                <a:solidFill>
                  <a:prstClr val="black"/>
                </a:solidFill>
                <a:latin typeface="Times New Roman"/>
                <a:cs typeface="Times New Roman"/>
              </a:rPr>
              <a:t>осуществляется </a:t>
            </a:r>
            <a:r>
              <a:rPr sz="1850" spc="-130" dirty="0">
                <a:solidFill>
                  <a:prstClr val="black"/>
                </a:solidFill>
                <a:latin typeface="Times New Roman"/>
                <a:cs typeface="Times New Roman"/>
              </a:rPr>
              <a:t>по</a:t>
            </a:r>
            <a:r>
              <a:rPr sz="1850" spc="-80" dirty="0">
                <a:solidFill>
                  <a:prstClr val="black"/>
                </a:solidFill>
                <a:latin typeface="Times New Roman"/>
                <a:cs typeface="Times New Roman"/>
              </a:rPr>
              <a:t> </a:t>
            </a:r>
            <a:r>
              <a:rPr sz="1850" spc="-130" dirty="0">
                <a:solidFill>
                  <a:prstClr val="black"/>
                </a:solidFill>
                <a:latin typeface="Times New Roman"/>
                <a:cs typeface="Times New Roman"/>
              </a:rPr>
              <a:t>формуле:</a:t>
            </a:r>
            <a:endParaRPr sz="1850">
              <a:solidFill>
                <a:prstClr val="black"/>
              </a:solidFill>
              <a:latin typeface="Times New Roman"/>
              <a:cs typeface="Times New Roman"/>
            </a:endParaRPr>
          </a:p>
        </p:txBody>
      </p:sp>
      <p:sp>
        <p:nvSpPr>
          <p:cNvPr id="4" name="object 4"/>
          <p:cNvSpPr txBox="1"/>
          <p:nvPr/>
        </p:nvSpPr>
        <p:spPr>
          <a:xfrm>
            <a:off x="4825864" y="3554716"/>
            <a:ext cx="109220" cy="259079"/>
          </a:xfrm>
          <a:prstGeom prst="rect">
            <a:avLst/>
          </a:prstGeom>
        </p:spPr>
        <p:txBody>
          <a:bodyPr vert="horz" wrap="square" lIns="0" tIns="16510" rIns="0" bIns="0" rtlCol="0">
            <a:spAutoFit/>
          </a:bodyPr>
          <a:lstStyle/>
          <a:p>
            <a:pPr marL="12700">
              <a:spcBef>
                <a:spcPts val="130"/>
              </a:spcBef>
              <a:defRPr/>
            </a:pPr>
            <a:r>
              <a:rPr sz="1500" i="1" spc="-95" dirty="0">
                <a:solidFill>
                  <a:prstClr val="black"/>
                </a:solidFill>
                <a:latin typeface="Times New Roman"/>
                <a:cs typeface="Times New Roman"/>
              </a:rPr>
              <a:t>n</a:t>
            </a:r>
            <a:endParaRPr sz="1500">
              <a:solidFill>
                <a:prstClr val="black"/>
              </a:solidFill>
              <a:latin typeface="Times New Roman"/>
              <a:cs typeface="Times New Roman"/>
            </a:endParaRPr>
          </a:p>
        </p:txBody>
      </p:sp>
      <p:sp>
        <p:nvSpPr>
          <p:cNvPr id="5" name="object 5"/>
          <p:cNvSpPr txBox="1"/>
          <p:nvPr/>
        </p:nvSpPr>
        <p:spPr>
          <a:xfrm>
            <a:off x="3806678" y="3695627"/>
            <a:ext cx="1908810" cy="700405"/>
          </a:xfrm>
          <a:prstGeom prst="rect">
            <a:avLst/>
          </a:prstGeom>
        </p:spPr>
        <p:txBody>
          <a:bodyPr vert="horz" wrap="square" lIns="0" tIns="15240" rIns="0" bIns="0" rtlCol="0">
            <a:spAutoFit/>
          </a:bodyPr>
          <a:lstStyle/>
          <a:p>
            <a:pPr marL="12700">
              <a:spcBef>
                <a:spcPts val="120"/>
              </a:spcBef>
              <a:defRPr/>
            </a:pPr>
            <a:r>
              <a:rPr sz="2200" spc="-275" dirty="0">
                <a:solidFill>
                  <a:prstClr val="black"/>
                </a:solidFill>
                <a:latin typeface="Times New Roman"/>
                <a:cs typeface="Times New Roman"/>
              </a:rPr>
              <a:t>НМЦК </a:t>
            </a:r>
            <a:r>
              <a:rPr sz="2200" spc="-165" dirty="0">
                <a:solidFill>
                  <a:prstClr val="black"/>
                </a:solidFill>
                <a:latin typeface="Times New Roman"/>
                <a:cs typeface="Times New Roman"/>
              </a:rPr>
              <a:t>= </a:t>
            </a:r>
            <a:r>
              <a:rPr sz="4350" b="1" spc="-419" baseline="2873" dirty="0">
                <a:solidFill>
                  <a:prstClr val="black"/>
                </a:solidFill>
                <a:latin typeface="Times New Roman"/>
                <a:cs typeface="Times New Roman"/>
              </a:rPr>
              <a:t>∑ </a:t>
            </a:r>
            <a:r>
              <a:rPr sz="2200" spc="-165" dirty="0">
                <a:solidFill>
                  <a:prstClr val="black"/>
                </a:solidFill>
                <a:latin typeface="Times New Roman"/>
                <a:cs typeface="Times New Roman"/>
              </a:rPr>
              <a:t>Цi×</a:t>
            </a:r>
            <a:r>
              <a:rPr sz="2200" spc="-365" dirty="0">
                <a:solidFill>
                  <a:prstClr val="black"/>
                </a:solidFill>
                <a:latin typeface="Times New Roman"/>
                <a:cs typeface="Times New Roman"/>
              </a:rPr>
              <a:t> </a:t>
            </a:r>
            <a:r>
              <a:rPr sz="2200" i="1" spc="-125" dirty="0">
                <a:solidFill>
                  <a:prstClr val="black"/>
                </a:solidFill>
                <a:latin typeface="Times New Roman"/>
                <a:cs typeface="Times New Roman"/>
              </a:rPr>
              <a:t>Vi</a:t>
            </a:r>
            <a:endParaRPr sz="2200">
              <a:solidFill>
                <a:prstClr val="black"/>
              </a:solidFill>
              <a:latin typeface="Times New Roman"/>
              <a:cs typeface="Times New Roman"/>
            </a:endParaRPr>
          </a:p>
          <a:p>
            <a:pPr marL="253365" algn="ctr">
              <a:spcBef>
                <a:spcPts val="5"/>
              </a:spcBef>
              <a:defRPr/>
            </a:pPr>
            <a:r>
              <a:rPr sz="1500" i="1" spc="-55" dirty="0">
                <a:solidFill>
                  <a:prstClr val="black"/>
                </a:solidFill>
                <a:latin typeface="Times New Roman"/>
                <a:cs typeface="Times New Roman"/>
              </a:rPr>
              <a:t>i </a:t>
            </a:r>
            <a:r>
              <a:rPr sz="1500" spc="-105" dirty="0">
                <a:solidFill>
                  <a:prstClr val="black"/>
                </a:solidFill>
                <a:latin typeface="Times New Roman"/>
                <a:cs typeface="Times New Roman"/>
              </a:rPr>
              <a:t>=</a:t>
            </a:r>
            <a:r>
              <a:rPr sz="1500" spc="-285" dirty="0">
                <a:solidFill>
                  <a:prstClr val="black"/>
                </a:solidFill>
                <a:latin typeface="Times New Roman"/>
                <a:cs typeface="Times New Roman"/>
              </a:rPr>
              <a:t> </a:t>
            </a:r>
            <a:r>
              <a:rPr sz="1500" spc="-95" dirty="0">
                <a:solidFill>
                  <a:prstClr val="black"/>
                </a:solidFill>
                <a:latin typeface="Times New Roman"/>
                <a:cs typeface="Times New Roman"/>
              </a:rPr>
              <a:t>1</a:t>
            </a:r>
            <a:endParaRPr sz="1500">
              <a:solidFill>
                <a:prstClr val="black"/>
              </a:solidFill>
              <a:latin typeface="Times New Roman"/>
              <a:cs typeface="Times New Roman"/>
            </a:endParaRPr>
          </a:p>
        </p:txBody>
      </p:sp>
      <p:sp>
        <p:nvSpPr>
          <p:cNvPr id="6" name="object 6"/>
          <p:cNvSpPr txBox="1"/>
          <p:nvPr/>
        </p:nvSpPr>
        <p:spPr>
          <a:xfrm>
            <a:off x="5801536" y="4179997"/>
            <a:ext cx="76835" cy="313055"/>
          </a:xfrm>
          <a:prstGeom prst="rect">
            <a:avLst/>
          </a:prstGeom>
        </p:spPr>
        <p:txBody>
          <a:bodyPr vert="horz" wrap="square" lIns="0" tIns="17145" rIns="0" bIns="0" rtlCol="0">
            <a:spAutoFit/>
          </a:bodyPr>
          <a:lstStyle/>
          <a:p>
            <a:pPr marL="12700">
              <a:spcBef>
                <a:spcPts val="135"/>
              </a:spcBef>
              <a:defRPr/>
            </a:pPr>
            <a:r>
              <a:rPr sz="1850" spc="-65" dirty="0">
                <a:solidFill>
                  <a:prstClr val="black"/>
                </a:solidFill>
                <a:latin typeface="Times New Roman"/>
                <a:cs typeface="Times New Roman"/>
              </a:rPr>
              <a:t>,</a:t>
            </a:r>
            <a:endParaRPr sz="1850">
              <a:solidFill>
                <a:prstClr val="black"/>
              </a:solidFill>
              <a:latin typeface="Times New Roman"/>
              <a:cs typeface="Times New Roman"/>
            </a:endParaRPr>
          </a:p>
        </p:txBody>
      </p:sp>
      <p:sp>
        <p:nvSpPr>
          <p:cNvPr id="7" name="object 7"/>
          <p:cNvSpPr txBox="1"/>
          <p:nvPr/>
        </p:nvSpPr>
        <p:spPr>
          <a:xfrm>
            <a:off x="78739" y="4729220"/>
            <a:ext cx="8828405" cy="1740861"/>
          </a:xfrm>
          <a:prstGeom prst="rect">
            <a:avLst/>
          </a:prstGeom>
        </p:spPr>
        <p:txBody>
          <a:bodyPr vert="horz" wrap="square" lIns="0" tIns="17145" rIns="0" bIns="0" rtlCol="0">
            <a:spAutoFit/>
          </a:bodyPr>
          <a:lstStyle/>
          <a:p>
            <a:pPr marL="697230">
              <a:lnSpc>
                <a:spcPts val="2195"/>
              </a:lnSpc>
              <a:spcBef>
                <a:spcPts val="135"/>
              </a:spcBef>
              <a:defRPr/>
            </a:pPr>
            <a:r>
              <a:rPr sz="1850" spc="-110" dirty="0">
                <a:solidFill>
                  <a:prstClr val="black"/>
                </a:solidFill>
                <a:latin typeface="Times New Roman"/>
                <a:cs typeface="Times New Roman"/>
              </a:rPr>
              <a:t>где:</a:t>
            </a:r>
            <a:endParaRPr sz="1850" dirty="0">
              <a:solidFill>
                <a:prstClr val="black"/>
              </a:solidFill>
              <a:latin typeface="Times New Roman"/>
              <a:cs typeface="Times New Roman"/>
            </a:endParaRPr>
          </a:p>
          <a:p>
            <a:pPr marL="697230">
              <a:lnSpc>
                <a:spcPts val="2170"/>
              </a:lnSpc>
              <a:defRPr/>
            </a:pPr>
            <a:r>
              <a:rPr sz="1850" spc="-125" dirty="0">
                <a:solidFill>
                  <a:prstClr val="black"/>
                </a:solidFill>
                <a:latin typeface="Times New Roman"/>
                <a:cs typeface="Times New Roman"/>
              </a:rPr>
              <a:t>n </a:t>
            </a:r>
            <a:r>
              <a:rPr sz="1850" spc="-85" dirty="0">
                <a:solidFill>
                  <a:prstClr val="black"/>
                </a:solidFill>
                <a:latin typeface="Times New Roman"/>
                <a:cs typeface="Times New Roman"/>
              </a:rPr>
              <a:t>- </a:t>
            </a:r>
            <a:r>
              <a:rPr sz="1850" spc="-125" dirty="0">
                <a:solidFill>
                  <a:prstClr val="black"/>
                </a:solidFill>
                <a:latin typeface="Times New Roman"/>
                <a:cs typeface="Times New Roman"/>
              </a:rPr>
              <a:t>количество </a:t>
            </a:r>
            <a:r>
              <a:rPr sz="1850" spc="-130" dirty="0">
                <a:solidFill>
                  <a:prstClr val="black"/>
                </a:solidFill>
                <a:latin typeface="Times New Roman"/>
                <a:cs typeface="Times New Roman"/>
              </a:rPr>
              <a:t>поставляемых лекарственных</a:t>
            </a:r>
            <a:r>
              <a:rPr sz="1850" spc="135" dirty="0">
                <a:solidFill>
                  <a:prstClr val="black"/>
                </a:solidFill>
                <a:latin typeface="Times New Roman"/>
                <a:cs typeface="Times New Roman"/>
              </a:rPr>
              <a:t> </a:t>
            </a:r>
            <a:r>
              <a:rPr sz="1850" spc="-120" dirty="0">
                <a:solidFill>
                  <a:prstClr val="black"/>
                </a:solidFill>
                <a:latin typeface="Times New Roman"/>
                <a:cs typeface="Times New Roman"/>
              </a:rPr>
              <a:t>препаратов;</a:t>
            </a:r>
            <a:endParaRPr sz="1850" dirty="0">
              <a:solidFill>
                <a:prstClr val="black"/>
              </a:solidFill>
              <a:latin typeface="Times New Roman"/>
              <a:cs typeface="Times New Roman"/>
            </a:endParaRPr>
          </a:p>
          <a:p>
            <a:pPr marL="86995" marR="5080" indent="609600">
              <a:lnSpc>
                <a:spcPts val="2170"/>
              </a:lnSpc>
              <a:spcBef>
                <a:spcPts val="90"/>
              </a:spcBef>
              <a:defRPr/>
            </a:pPr>
            <a:r>
              <a:rPr sz="1850" spc="-130" dirty="0">
                <a:solidFill>
                  <a:prstClr val="black"/>
                </a:solidFill>
                <a:latin typeface="Times New Roman"/>
                <a:cs typeface="Times New Roman"/>
              </a:rPr>
              <a:t>Цi </a:t>
            </a:r>
            <a:r>
              <a:rPr sz="1850" spc="-85" dirty="0">
                <a:solidFill>
                  <a:prstClr val="black"/>
                </a:solidFill>
                <a:latin typeface="Times New Roman"/>
                <a:cs typeface="Times New Roman"/>
              </a:rPr>
              <a:t>- </a:t>
            </a:r>
            <a:r>
              <a:rPr sz="1850" spc="-125" dirty="0">
                <a:solidFill>
                  <a:prstClr val="black"/>
                </a:solidFill>
                <a:latin typeface="Times New Roman"/>
                <a:cs typeface="Times New Roman"/>
              </a:rPr>
              <a:t>цена </a:t>
            </a:r>
            <a:r>
              <a:rPr sz="1850" spc="-140" dirty="0">
                <a:solidFill>
                  <a:prstClr val="black"/>
                </a:solidFill>
                <a:latin typeface="Times New Roman"/>
                <a:cs typeface="Times New Roman"/>
              </a:rPr>
              <a:t>единицы </a:t>
            </a:r>
            <a:r>
              <a:rPr sz="1850" spc="-135" dirty="0">
                <a:solidFill>
                  <a:prstClr val="black"/>
                </a:solidFill>
                <a:latin typeface="Times New Roman"/>
                <a:cs typeface="Times New Roman"/>
              </a:rPr>
              <a:t>планируемого </a:t>
            </a:r>
            <a:r>
              <a:rPr sz="1850" spc="-125" dirty="0">
                <a:solidFill>
                  <a:prstClr val="black"/>
                </a:solidFill>
                <a:latin typeface="Times New Roman"/>
                <a:cs typeface="Times New Roman"/>
              </a:rPr>
              <a:t>к закупке </a:t>
            </a:r>
            <a:r>
              <a:rPr sz="1850" spc="-90" dirty="0">
                <a:solidFill>
                  <a:prstClr val="black"/>
                </a:solidFill>
                <a:latin typeface="Times New Roman"/>
                <a:cs typeface="Times New Roman"/>
              </a:rPr>
              <a:t>i-го </a:t>
            </a:r>
            <a:r>
              <a:rPr sz="1850" spc="-125" dirty="0">
                <a:solidFill>
                  <a:prstClr val="black"/>
                </a:solidFill>
                <a:latin typeface="Times New Roman"/>
                <a:cs typeface="Times New Roman"/>
              </a:rPr>
              <a:t>лекарственного препарата </a:t>
            </a:r>
            <a:r>
              <a:rPr sz="1850" spc="-114" dirty="0">
                <a:solidFill>
                  <a:srgbClr val="C00000"/>
                </a:solidFill>
                <a:latin typeface="Times New Roman"/>
                <a:cs typeface="Times New Roman"/>
              </a:rPr>
              <a:t>с </a:t>
            </a:r>
            <a:r>
              <a:rPr sz="1850" spc="-135" dirty="0">
                <a:solidFill>
                  <a:srgbClr val="C00000"/>
                </a:solidFill>
                <a:latin typeface="Times New Roman"/>
                <a:cs typeface="Times New Roman"/>
              </a:rPr>
              <a:t>учетом </a:t>
            </a:r>
            <a:r>
              <a:rPr sz="1850" spc="-125" dirty="0">
                <a:solidFill>
                  <a:srgbClr val="C00000"/>
                </a:solidFill>
                <a:latin typeface="Times New Roman"/>
                <a:cs typeface="Times New Roman"/>
              </a:rPr>
              <a:t>налога на  </a:t>
            </a:r>
            <a:r>
              <a:rPr sz="1850" spc="-135" dirty="0">
                <a:solidFill>
                  <a:srgbClr val="C00000"/>
                </a:solidFill>
                <a:latin typeface="Times New Roman"/>
                <a:cs typeface="Times New Roman"/>
              </a:rPr>
              <a:t>добавленную </a:t>
            </a:r>
            <a:r>
              <a:rPr sz="1850" spc="-125" dirty="0">
                <a:solidFill>
                  <a:srgbClr val="C00000"/>
                </a:solidFill>
                <a:latin typeface="Times New Roman"/>
                <a:cs typeface="Times New Roman"/>
              </a:rPr>
              <a:t>стоимость </a:t>
            </a:r>
            <a:r>
              <a:rPr sz="1850" spc="-114" dirty="0">
                <a:solidFill>
                  <a:srgbClr val="C00000"/>
                </a:solidFill>
                <a:latin typeface="Times New Roman"/>
                <a:cs typeface="Times New Roman"/>
              </a:rPr>
              <a:t>(далее </a:t>
            </a:r>
            <a:r>
              <a:rPr sz="1850" spc="-85" dirty="0">
                <a:solidFill>
                  <a:srgbClr val="C00000"/>
                </a:solidFill>
                <a:latin typeface="Times New Roman"/>
                <a:cs typeface="Times New Roman"/>
              </a:rPr>
              <a:t>- </a:t>
            </a:r>
            <a:r>
              <a:rPr sz="1850" spc="-155" dirty="0">
                <a:solidFill>
                  <a:srgbClr val="C00000"/>
                </a:solidFill>
                <a:latin typeface="Times New Roman"/>
                <a:cs typeface="Times New Roman"/>
              </a:rPr>
              <a:t>НДС) </a:t>
            </a:r>
            <a:r>
              <a:rPr sz="1850" spc="-135" dirty="0">
                <a:solidFill>
                  <a:srgbClr val="C00000"/>
                </a:solidFill>
                <a:latin typeface="Times New Roman"/>
                <a:cs typeface="Times New Roman"/>
              </a:rPr>
              <a:t>и </a:t>
            </a:r>
            <a:r>
              <a:rPr sz="1850" spc="-125" dirty="0" err="1">
                <a:solidFill>
                  <a:srgbClr val="C00000"/>
                </a:solidFill>
                <a:latin typeface="Times New Roman"/>
                <a:cs typeface="Times New Roman"/>
              </a:rPr>
              <a:t>оптовой</a:t>
            </a:r>
            <a:r>
              <a:rPr sz="1850" dirty="0">
                <a:solidFill>
                  <a:srgbClr val="C00000"/>
                </a:solidFill>
                <a:latin typeface="Times New Roman"/>
                <a:cs typeface="Times New Roman"/>
              </a:rPr>
              <a:t> </a:t>
            </a:r>
            <a:r>
              <a:rPr sz="1850" spc="-114" dirty="0" err="1" smtClean="0">
                <a:solidFill>
                  <a:srgbClr val="C00000"/>
                </a:solidFill>
                <a:latin typeface="Times New Roman"/>
                <a:cs typeface="Times New Roman"/>
              </a:rPr>
              <a:t>надбавки</a:t>
            </a:r>
            <a:r>
              <a:rPr sz="1850" spc="-114" dirty="0" smtClean="0">
                <a:solidFill>
                  <a:srgbClr val="C00000"/>
                </a:solidFill>
                <a:latin typeface="Times New Roman"/>
                <a:cs typeface="Times New Roman"/>
              </a:rPr>
              <a:t>;</a:t>
            </a:r>
            <a:endParaRPr sz="1850" dirty="0">
              <a:solidFill>
                <a:srgbClr val="C00000"/>
              </a:solidFill>
              <a:latin typeface="Times New Roman"/>
              <a:cs typeface="Times New Roman"/>
            </a:endParaRPr>
          </a:p>
          <a:p>
            <a:pPr marL="697230">
              <a:lnSpc>
                <a:spcPts val="2110"/>
              </a:lnSpc>
              <a:defRPr/>
            </a:pPr>
            <a:r>
              <a:rPr sz="1850" spc="-130" dirty="0">
                <a:solidFill>
                  <a:prstClr val="black"/>
                </a:solidFill>
                <a:latin typeface="Times New Roman"/>
                <a:cs typeface="Times New Roman"/>
              </a:rPr>
              <a:t>Vi </a:t>
            </a:r>
            <a:r>
              <a:rPr sz="1850" spc="-85" dirty="0">
                <a:solidFill>
                  <a:prstClr val="black"/>
                </a:solidFill>
                <a:latin typeface="Times New Roman"/>
                <a:cs typeface="Times New Roman"/>
              </a:rPr>
              <a:t>- </a:t>
            </a:r>
            <a:r>
              <a:rPr sz="1850" spc="-135" dirty="0">
                <a:solidFill>
                  <a:prstClr val="black"/>
                </a:solidFill>
                <a:latin typeface="Times New Roman"/>
                <a:cs typeface="Times New Roman"/>
              </a:rPr>
              <a:t>объем </a:t>
            </a:r>
            <a:r>
              <a:rPr sz="1850" spc="-125" dirty="0">
                <a:solidFill>
                  <a:prstClr val="black"/>
                </a:solidFill>
                <a:latin typeface="Times New Roman"/>
                <a:cs typeface="Times New Roman"/>
              </a:rPr>
              <a:t>поставки </a:t>
            </a:r>
            <a:r>
              <a:rPr sz="1850" spc="-100" dirty="0">
                <a:solidFill>
                  <a:prstClr val="black"/>
                </a:solidFill>
                <a:latin typeface="Times New Roman"/>
                <a:cs typeface="Times New Roman"/>
              </a:rPr>
              <a:t>i-го </a:t>
            </a:r>
            <a:r>
              <a:rPr sz="1850" spc="-125" dirty="0">
                <a:solidFill>
                  <a:prstClr val="black"/>
                </a:solidFill>
                <a:latin typeface="Times New Roman"/>
                <a:cs typeface="Times New Roman"/>
              </a:rPr>
              <a:t>лекарственного</a:t>
            </a:r>
            <a:r>
              <a:rPr sz="1850" spc="190" dirty="0">
                <a:solidFill>
                  <a:prstClr val="black"/>
                </a:solidFill>
                <a:latin typeface="Times New Roman"/>
                <a:cs typeface="Times New Roman"/>
              </a:rPr>
              <a:t> </a:t>
            </a:r>
            <a:r>
              <a:rPr sz="1850" spc="-120" dirty="0">
                <a:solidFill>
                  <a:prstClr val="black"/>
                </a:solidFill>
                <a:latin typeface="Times New Roman"/>
                <a:cs typeface="Times New Roman"/>
              </a:rPr>
              <a:t>препарата.</a:t>
            </a:r>
            <a:endParaRPr sz="1850" dirty="0">
              <a:solidFill>
                <a:prstClr val="black"/>
              </a:solidFill>
              <a:latin typeface="Times New Roman"/>
              <a:cs typeface="Times New Roman"/>
            </a:endParaRPr>
          </a:p>
          <a:p>
            <a:pPr marL="12700" marR="278130">
              <a:spcBef>
                <a:spcPts val="969"/>
              </a:spcBef>
              <a:defRPr/>
            </a:pPr>
            <a:endParaRPr sz="1200" dirty="0">
              <a:solidFill>
                <a:prstClr val="black"/>
              </a:solidFill>
              <a:latin typeface="Arial"/>
              <a:cs typeface="Arial"/>
            </a:endParaRPr>
          </a:p>
        </p:txBody>
      </p:sp>
    </p:spTree>
    <p:extLst>
      <p:ext uri="{BB962C8B-B14F-4D97-AF65-F5344CB8AC3E}">
        <p14:creationId xmlns:p14="http://schemas.microsoft.com/office/powerpoint/2010/main" val="41904223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80966" y="4704370"/>
            <a:ext cx="575945" cy="304800"/>
          </a:xfrm>
          <a:prstGeom prst="rect">
            <a:avLst/>
          </a:prstGeom>
        </p:spPr>
        <p:txBody>
          <a:bodyPr vert="horz" wrap="square" lIns="0" tIns="16510" rIns="0" bIns="0" rtlCol="0">
            <a:spAutoFit/>
          </a:bodyPr>
          <a:lstStyle/>
          <a:p>
            <a:pPr marL="12700">
              <a:spcBef>
                <a:spcPts val="130"/>
              </a:spcBef>
              <a:defRPr/>
            </a:pPr>
            <a:r>
              <a:rPr sz="2700" spc="7" baseline="13888" dirty="0">
                <a:solidFill>
                  <a:prstClr val="black"/>
                </a:solidFill>
                <a:latin typeface="Times New Roman"/>
                <a:cs typeface="Times New Roman"/>
              </a:rPr>
              <a:t>Ц</a:t>
            </a:r>
            <a:r>
              <a:rPr sz="1250" spc="5" dirty="0">
                <a:solidFill>
                  <a:prstClr val="black"/>
                </a:solidFill>
                <a:latin typeface="Times New Roman"/>
                <a:cs typeface="Times New Roman"/>
              </a:rPr>
              <a:t>взв</a:t>
            </a:r>
            <a:r>
              <a:rPr sz="1250" spc="-170" dirty="0">
                <a:solidFill>
                  <a:prstClr val="black"/>
                </a:solidFill>
                <a:latin typeface="Times New Roman"/>
                <a:cs typeface="Times New Roman"/>
              </a:rPr>
              <a:t> </a:t>
            </a:r>
            <a:r>
              <a:rPr sz="2700" spc="112" baseline="13888" dirty="0">
                <a:solidFill>
                  <a:prstClr val="black"/>
                </a:solidFill>
                <a:latin typeface="Times New Roman"/>
                <a:cs typeface="Times New Roman"/>
              </a:rPr>
              <a:t>=</a:t>
            </a:r>
            <a:endParaRPr sz="2700" baseline="13888">
              <a:solidFill>
                <a:prstClr val="black"/>
              </a:solidFill>
              <a:latin typeface="Times New Roman"/>
              <a:cs typeface="Times New Roman"/>
            </a:endParaRPr>
          </a:p>
        </p:txBody>
      </p:sp>
      <p:sp>
        <p:nvSpPr>
          <p:cNvPr id="3" name="object 3"/>
          <p:cNvSpPr txBox="1"/>
          <p:nvPr/>
        </p:nvSpPr>
        <p:spPr>
          <a:xfrm>
            <a:off x="153555" y="513780"/>
            <a:ext cx="8886825" cy="4278222"/>
          </a:xfrm>
          <a:prstGeom prst="rect">
            <a:avLst/>
          </a:prstGeom>
        </p:spPr>
        <p:txBody>
          <a:bodyPr vert="horz" wrap="square" lIns="0" tIns="22225" rIns="0" bIns="0" rtlCol="0">
            <a:spAutoFit/>
          </a:bodyPr>
          <a:lstStyle/>
          <a:p>
            <a:pPr marL="12700" marR="5080" indent="619125" algn="just">
              <a:lnSpc>
                <a:spcPct val="96100"/>
              </a:lnSpc>
              <a:spcBef>
                <a:spcPts val="175"/>
              </a:spcBef>
              <a:defRPr/>
            </a:pPr>
            <a:r>
              <a:rPr sz="1550" spc="25" dirty="0" smtClean="0">
                <a:solidFill>
                  <a:prstClr val="black"/>
                </a:solidFill>
                <a:latin typeface="Times New Roman"/>
                <a:cs typeface="Times New Roman"/>
              </a:rPr>
              <a:t> </a:t>
            </a:r>
            <a:r>
              <a:rPr sz="1550" spc="30" dirty="0">
                <a:solidFill>
                  <a:prstClr val="black"/>
                </a:solidFill>
                <a:latin typeface="Times New Roman"/>
                <a:cs typeface="Times New Roman"/>
              </a:rPr>
              <a:t>Цена единицы </a:t>
            </a:r>
            <a:r>
              <a:rPr sz="1550" spc="25" dirty="0">
                <a:solidFill>
                  <a:prstClr val="black"/>
                </a:solidFill>
                <a:latin typeface="Times New Roman"/>
                <a:cs typeface="Times New Roman"/>
              </a:rPr>
              <a:t>планируемого </a:t>
            </a:r>
            <a:r>
              <a:rPr sz="1550" spc="30" dirty="0">
                <a:solidFill>
                  <a:prstClr val="black"/>
                </a:solidFill>
                <a:latin typeface="Times New Roman"/>
                <a:cs typeface="Times New Roman"/>
              </a:rPr>
              <a:t>к </a:t>
            </a:r>
            <a:r>
              <a:rPr sz="1550" spc="25" dirty="0">
                <a:solidFill>
                  <a:prstClr val="black"/>
                </a:solidFill>
                <a:latin typeface="Times New Roman"/>
                <a:cs typeface="Times New Roman"/>
              </a:rPr>
              <a:t>закупке лекарственного препарата устанавливается </a:t>
            </a:r>
            <a:r>
              <a:rPr sz="1550" spc="30" dirty="0">
                <a:solidFill>
                  <a:prstClr val="black"/>
                </a:solidFill>
                <a:latin typeface="Times New Roman"/>
                <a:cs typeface="Times New Roman"/>
              </a:rPr>
              <a:t>по  одному наименованию (международному непатентованному наименованию, при </a:t>
            </a:r>
            <a:r>
              <a:rPr sz="1550" spc="25" dirty="0">
                <a:solidFill>
                  <a:prstClr val="black"/>
                </a:solidFill>
                <a:latin typeface="Times New Roman"/>
                <a:cs typeface="Times New Roman"/>
              </a:rPr>
              <a:t>отсутствии такого  </a:t>
            </a:r>
            <a:r>
              <a:rPr sz="1550" spc="30" dirty="0">
                <a:solidFill>
                  <a:prstClr val="black"/>
                </a:solidFill>
                <a:latin typeface="Times New Roman"/>
                <a:cs typeface="Times New Roman"/>
              </a:rPr>
              <a:t>наименования </a:t>
            </a:r>
            <a:r>
              <a:rPr sz="1550" spc="25" dirty="0">
                <a:solidFill>
                  <a:prstClr val="black"/>
                </a:solidFill>
                <a:latin typeface="Times New Roman"/>
                <a:cs typeface="Times New Roman"/>
              </a:rPr>
              <a:t>- </a:t>
            </a:r>
            <a:r>
              <a:rPr sz="1550" spc="30" dirty="0">
                <a:solidFill>
                  <a:prstClr val="black"/>
                </a:solidFill>
                <a:latin typeface="Times New Roman"/>
                <a:cs typeface="Times New Roman"/>
              </a:rPr>
              <a:t>по группировочному или химическому наименованию, </a:t>
            </a:r>
            <a:r>
              <a:rPr sz="1550" spc="25" dirty="0">
                <a:solidFill>
                  <a:prstClr val="black"/>
                </a:solidFill>
                <a:latin typeface="Times New Roman"/>
                <a:cs typeface="Times New Roman"/>
              </a:rPr>
              <a:t>а </a:t>
            </a:r>
            <a:r>
              <a:rPr sz="1550" spc="30" dirty="0">
                <a:solidFill>
                  <a:prstClr val="black"/>
                </a:solidFill>
                <a:latin typeface="Times New Roman"/>
                <a:cs typeface="Times New Roman"/>
              </a:rPr>
              <a:t>также </a:t>
            </a:r>
            <a:r>
              <a:rPr sz="1550" spc="25" dirty="0">
                <a:solidFill>
                  <a:prstClr val="black"/>
                </a:solidFill>
                <a:latin typeface="Times New Roman"/>
                <a:cs typeface="Times New Roman"/>
              </a:rPr>
              <a:t>составу  </a:t>
            </a:r>
            <a:r>
              <a:rPr sz="1550" spc="30" dirty="0">
                <a:solidFill>
                  <a:prstClr val="black"/>
                </a:solidFill>
                <a:latin typeface="Times New Roman"/>
                <a:cs typeface="Times New Roman"/>
              </a:rPr>
              <a:t>комбинированного </a:t>
            </a:r>
            <a:r>
              <a:rPr sz="1550" spc="25" dirty="0">
                <a:solidFill>
                  <a:prstClr val="black"/>
                </a:solidFill>
                <a:latin typeface="Times New Roman"/>
                <a:cs typeface="Times New Roman"/>
              </a:rPr>
              <a:t>лекарственного препарата) с учетом эквивалентных лекарственных </a:t>
            </a:r>
            <a:r>
              <a:rPr sz="1550" spc="30" dirty="0">
                <a:solidFill>
                  <a:prstClr val="black"/>
                </a:solidFill>
                <a:latin typeface="Times New Roman"/>
                <a:cs typeface="Times New Roman"/>
              </a:rPr>
              <a:t>форм </a:t>
            </a:r>
            <a:r>
              <a:rPr sz="1550" spc="35" dirty="0">
                <a:solidFill>
                  <a:prstClr val="black"/>
                </a:solidFill>
                <a:latin typeface="Times New Roman"/>
                <a:cs typeface="Times New Roman"/>
              </a:rPr>
              <a:t>и  </a:t>
            </a:r>
            <a:r>
              <a:rPr sz="1550" spc="30" dirty="0">
                <a:solidFill>
                  <a:prstClr val="black"/>
                </a:solidFill>
                <a:latin typeface="Times New Roman"/>
                <a:cs typeface="Times New Roman"/>
              </a:rPr>
              <a:t>дозировок</a:t>
            </a:r>
            <a:r>
              <a:rPr sz="1550" dirty="0">
                <a:solidFill>
                  <a:prstClr val="black"/>
                </a:solidFill>
                <a:latin typeface="Times New Roman"/>
                <a:cs typeface="Times New Roman"/>
              </a:rPr>
              <a:t> </a:t>
            </a:r>
            <a:r>
              <a:rPr sz="1550" spc="25" dirty="0">
                <a:solidFill>
                  <a:prstClr val="black"/>
                </a:solidFill>
                <a:latin typeface="Times New Roman"/>
                <a:cs typeface="Times New Roman"/>
              </a:rPr>
              <a:t>посредством:</a:t>
            </a:r>
            <a:endParaRPr sz="1550" dirty="0">
              <a:solidFill>
                <a:prstClr val="black"/>
              </a:solidFill>
              <a:latin typeface="Times New Roman"/>
              <a:cs typeface="Times New Roman"/>
            </a:endParaRPr>
          </a:p>
          <a:p>
            <a:pPr marL="12700" indent="619125">
              <a:lnSpc>
                <a:spcPts val="1750"/>
              </a:lnSpc>
              <a:defRPr/>
            </a:pPr>
            <a:r>
              <a:rPr sz="1550" spc="15" dirty="0">
                <a:solidFill>
                  <a:prstClr val="black"/>
                </a:solidFill>
                <a:latin typeface="Times New Roman"/>
                <a:cs typeface="Times New Roman"/>
              </a:rPr>
              <a:t>а) </a:t>
            </a:r>
            <a:r>
              <a:rPr sz="1550" spc="30" dirty="0">
                <a:solidFill>
                  <a:prstClr val="black"/>
                </a:solidFill>
                <a:latin typeface="Times New Roman"/>
                <a:cs typeface="Times New Roman"/>
              </a:rPr>
              <a:t>применения </a:t>
            </a:r>
            <a:r>
              <a:rPr sz="1550" spc="25" dirty="0">
                <a:solidFill>
                  <a:prstClr val="black"/>
                </a:solidFill>
                <a:latin typeface="Times New Roman"/>
                <a:cs typeface="Times New Roman"/>
              </a:rPr>
              <a:t>методов, </a:t>
            </a:r>
            <a:r>
              <a:rPr sz="1550" spc="30" dirty="0">
                <a:solidFill>
                  <a:prstClr val="black"/>
                </a:solidFill>
                <a:latin typeface="Times New Roman"/>
                <a:cs typeface="Times New Roman"/>
              </a:rPr>
              <a:t>предусмотренных </a:t>
            </a:r>
            <a:r>
              <a:rPr sz="1550" spc="25" dirty="0">
                <a:solidFill>
                  <a:srgbClr val="0F6BBD"/>
                </a:solidFill>
                <a:latin typeface="Times New Roman"/>
                <a:cs typeface="Times New Roman"/>
              </a:rPr>
              <a:t>частями 2-6 </a:t>
            </a:r>
            <a:r>
              <a:rPr sz="1550" spc="35" dirty="0">
                <a:solidFill>
                  <a:prstClr val="black"/>
                </a:solidFill>
                <a:latin typeface="Times New Roman"/>
                <a:cs typeface="Times New Roman"/>
              </a:rPr>
              <a:t>и </a:t>
            </a:r>
            <a:r>
              <a:rPr sz="1550" spc="30" dirty="0">
                <a:solidFill>
                  <a:srgbClr val="0F6BBD"/>
                </a:solidFill>
                <a:latin typeface="Times New Roman"/>
                <a:cs typeface="Times New Roman"/>
              </a:rPr>
              <a:t>8 </a:t>
            </a:r>
            <a:r>
              <a:rPr sz="1550" spc="25" dirty="0">
                <a:solidFill>
                  <a:srgbClr val="0F6BBD"/>
                </a:solidFill>
                <a:latin typeface="Times New Roman"/>
                <a:cs typeface="Times New Roman"/>
              </a:rPr>
              <a:t>статьи </a:t>
            </a:r>
            <a:r>
              <a:rPr sz="1550" spc="30" dirty="0">
                <a:solidFill>
                  <a:srgbClr val="0F6BBD"/>
                </a:solidFill>
                <a:latin typeface="Times New Roman"/>
                <a:cs typeface="Times New Roman"/>
              </a:rPr>
              <a:t>22 </a:t>
            </a:r>
            <a:r>
              <a:rPr sz="1550" spc="25" dirty="0">
                <a:solidFill>
                  <a:prstClr val="black"/>
                </a:solidFill>
                <a:latin typeface="Times New Roman"/>
                <a:cs typeface="Times New Roman"/>
              </a:rPr>
              <a:t>Федерального закона</a:t>
            </a:r>
            <a:r>
              <a:rPr sz="1550" spc="15" dirty="0">
                <a:solidFill>
                  <a:prstClr val="black"/>
                </a:solidFill>
                <a:latin typeface="Times New Roman"/>
                <a:cs typeface="Times New Roman"/>
              </a:rPr>
              <a:t> </a:t>
            </a:r>
            <a:r>
              <a:rPr sz="1550" spc="30" dirty="0">
                <a:solidFill>
                  <a:prstClr val="black"/>
                </a:solidFill>
                <a:latin typeface="Times New Roman"/>
                <a:cs typeface="Times New Roman"/>
              </a:rPr>
              <a:t>"О</a:t>
            </a:r>
            <a:endParaRPr sz="1550" dirty="0">
              <a:solidFill>
                <a:prstClr val="black"/>
              </a:solidFill>
              <a:latin typeface="Times New Roman"/>
              <a:cs typeface="Times New Roman"/>
            </a:endParaRPr>
          </a:p>
          <a:p>
            <a:pPr marL="12700" marR="12700" algn="just">
              <a:lnSpc>
                <a:spcPts val="1789"/>
              </a:lnSpc>
              <a:spcBef>
                <a:spcPts val="80"/>
              </a:spcBef>
              <a:defRPr/>
            </a:pPr>
            <a:r>
              <a:rPr sz="1550" spc="25" dirty="0">
                <a:solidFill>
                  <a:prstClr val="black"/>
                </a:solidFill>
                <a:latin typeface="Times New Roman"/>
                <a:cs typeface="Times New Roman"/>
              </a:rPr>
              <a:t>контрактной системе </a:t>
            </a:r>
            <a:r>
              <a:rPr sz="1550" spc="30" dirty="0">
                <a:solidFill>
                  <a:prstClr val="black"/>
                </a:solidFill>
                <a:latin typeface="Times New Roman"/>
                <a:cs typeface="Times New Roman"/>
              </a:rPr>
              <a:t>в сфере </a:t>
            </a:r>
            <a:r>
              <a:rPr sz="1550" spc="25" dirty="0">
                <a:solidFill>
                  <a:prstClr val="black"/>
                </a:solidFill>
                <a:latin typeface="Times New Roman"/>
                <a:cs typeface="Times New Roman"/>
              </a:rPr>
              <a:t>закупок товаров, работ, </a:t>
            </a:r>
            <a:r>
              <a:rPr sz="1550" spc="15" dirty="0">
                <a:solidFill>
                  <a:prstClr val="black"/>
                </a:solidFill>
                <a:latin typeface="Times New Roman"/>
                <a:cs typeface="Times New Roman"/>
              </a:rPr>
              <a:t>услуг </a:t>
            </a:r>
            <a:r>
              <a:rPr sz="1550" spc="30" dirty="0">
                <a:solidFill>
                  <a:prstClr val="black"/>
                </a:solidFill>
                <a:latin typeface="Times New Roman"/>
                <a:cs typeface="Times New Roman"/>
              </a:rPr>
              <a:t>для </a:t>
            </a:r>
            <a:r>
              <a:rPr sz="1550" spc="25" dirty="0">
                <a:solidFill>
                  <a:prstClr val="black"/>
                </a:solidFill>
                <a:latin typeface="Times New Roman"/>
                <a:cs typeface="Times New Roman"/>
              </a:rPr>
              <a:t>обеспечения государственных </a:t>
            </a:r>
            <a:r>
              <a:rPr sz="1550" spc="35" dirty="0">
                <a:solidFill>
                  <a:prstClr val="black"/>
                </a:solidFill>
                <a:latin typeface="Times New Roman"/>
                <a:cs typeface="Times New Roman"/>
              </a:rPr>
              <a:t>и  </a:t>
            </a:r>
            <a:r>
              <a:rPr sz="1550" spc="30" dirty="0">
                <a:solidFill>
                  <a:prstClr val="black"/>
                </a:solidFill>
                <a:latin typeface="Times New Roman"/>
                <a:cs typeface="Times New Roman"/>
              </a:rPr>
              <a:t>муниципальных </a:t>
            </a:r>
            <a:r>
              <a:rPr sz="1550" spc="25" dirty="0">
                <a:solidFill>
                  <a:prstClr val="black"/>
                </a:solidFill>
                <a:latin typeface="Times New Roman"/>
                <a:cs typeface="Times New Roman"/>
              </a:rPr>
              <a:t>нужд", </a:t>
            </a:r>
            <a:r>
              <a:rPr sz="1550" spc="25" dirty="0">
                <a:solidFill>
                  <a:srgbClr val="C00000"/>
                </a:solidFill>
                <a:latin typeface="Times New Roman"/>
                <a:cs typeface="Times New Roman"/>
              </a:rPr>
              <a:t>без учета </a:t>
            </a:r>
            <a:r>
              <a:rPr sz="1550" spc="40" dirty="0">
                <a:solidFill>
                  <a:srgbClr val="C00000"/>
                </a:solidFill>
                <a:latin typeface="Times New Roman"/>
                <a:cs typeface="Times New Roman"/>
              </a:rPr>
              <a:t>НДС </a:t>
            </a:r>
            <a:r>
              <a:rPr sz="1550" spc="35" dirty="0">
                <a:solidFill>
                  <a:srgbClr val="C00000"/>
                </a:solidFill>
                <a:latin typeface="Times New Roman"/>
                <a:cs typeface="Times New Roman"/>
              </a:rPr>
              <a:t>и оптовой</a:t>
            </a:r>
            <a:r>
              <a:rPr sz="1550" spc="-40" dirty="0">
                <a:solidFill>
                  <a:srgbClr val="C00000"/>
                </a:solidFill>
                <a:latin typeface="Times New Roman"/>
                <a:cs typeface="Times New Roman"/>
              </a:rPr>
              <a:t> </a:t>
            </a:r>
            <a:r>
              <a:rPr sz="1550" spc="25" dirty="0" err="1">
                <a:solidFill>
                  <a:srgbClr val="C00000"/>
                </a:solidFill>
                <a:latin typeface="Times New Roman"/>
                <a:cs typeface="Times New Roman"/>
              </a:rPr>
              <a:t>надбавки</a:t>
            </a:r>
            <a:r>
              <a:rPr sz="1550" spc="25" dirty="0" smtClean="0">
                <a:solidFill>
                  <a:srgbClr val="C00000"/>
                </a:solidFill>
                <a:latin typeface="Times New Roman"/>
                <a:cs typeface="Times New Roman"/>
              </a:rPr>
              <a:t>;</a:t>
            </a:r>
            <a:r>
              <a:rPr lang="ru-RU" sz="1550" spc="25" dirty="0" smtClean="0">
                <a:solidFill>
                  <a:srgbClr val="C00000"/>
                </a:solidFill>
                <a:latin typeface="Times New Roman"/>
                <a:cs typeface="Times New Roman"/>
              </a:rPr>
              <a:t> </a:t>
            </a:r>
            <a:endParaRPr sz="1550" dirty="0">
              <a:solidFill>
                <a:srgbClr val="C00000"/>
              </a:solidFill>
              <a:latin typeface="Times New Roman"/>
              <a:cs typeface="Times New Roman"/>
            </a:endParaRPr>
          </a:p>
          <a:p>
            <a:pPr marL="631825">
              <a:lnSpc>
                <a:spcPts val="1695"/>
              </a:lnSpc>
              <a:tabLst>
                <a:tab pos="1005205" algn="l"/>
                <a:tab pos="1869439" algn="l"/>
                <a:tab pos="3717925" algn="l"/>
                <a:tab pos="4369435" algn="l"/>
                <a:tab pos="4771390" algn="l"/>
                <a:tab pos="5901690" algn="l"/>
                <a:tab pos="6483350" algn="l"/>
                <a:tab pos="7873365" algn="l"/>
              </a:tabLst>
              <a:defRPr/>
            </a:pPr>
            <a:r>
              <a:rPr sz="1550" spc="25" dirty="0">
                <a:solidFill>
                  <a:prstClr val="black"/>
                </a:solidFill>
                <a:latin typeface="Times New Roman"/>
                <a:cs typeface="Times New Roman"/>
              </a:rPr>
              <a:t>б)	расчета	средневзвешенной	</a:t>
            </a:r>
            <a:r>
              <a:rPr sz="1550" spc="30" dirty="0">
                <a:solidFill>
                  <a:prstClr val="black"/>
                </a:solidFill>
                <a:latin typeface="Times New Roman"/>
                <a:cs typeface="Times New Roman"/>
              </a:rPr>
              <a:t>цены	на	основании	</a:t>
            </a:r>
            <a:r>
              <a:rPr sz="1550" spc="25" dirty="0">
                <a:solidFill>
                  <a:prstClr val="black"/>
                </a:solidFill>
                <a:latin typeface="Times New Roman"/>
                <a:cs typeface="Times New Roman"/>
              </a:rPr>
              <a:t>всех	</a:t>
            </a:r>
            <a:r>
              <a:rPr sz="1550" spc="30" dirty="0">
                <a:solidFill>
                  <a:prstClr val="black"/>
                </a:solidFill>
                <a:latin typeface="Times New Roman"/>
                <a:cs typeface="Times New Roman"/>
              </a:rPr>
              <a:t>заключенных	</a:t>
            </a:r>
            <a:r>
              <a:rPr sz="1550" spc="25" dirty="0">
                <a:solidFill>
                  <a:prstClr val="black"/>
                </a:solidFill>
                <a:latin typeface="Times New Roman"/>
                <a:cs typeface="Times New Roman"/>
              </a:rPr>
              <a:t>заказчиком</a:t>
            </a:r>
            <a:endParaRPr sz="1550" dirty="0">
              <a:solidFill>
                <a:prstClr val="black"/>
              </a:solidFill>
              <a:latin typeface="Times New Roman"/>
              <a:cs typeface="Times New Roman"/>
            </a:endParaRPr>
          </a:p>
          <a:p>
            <a:pPr marL="12700" marR="5715" algn="just">
              <a:lnSpc>
                <a:spcPct val="96100"/>
              </a:lnSpc>
              <a:spcBef>
                <a:spcPts val="40"/>
              </a:spcBef>
              <a:defRPr/>
            </a:pPr>
            <a:r>
              <a:rPr sz="1550" spc="25" dirty="0">
                <a:solidFill>
                  <a:prstClr val="black"/>
                </a:solidFill>
                <a:latin typeface="Times New Roman"/>
                <a:cs typeface="Times New Roman"/>
              </a:rPr>
              <a:t>государственных </a:t>
            </a:r>
            <a:r>
              <a:rPr sz="1550" spc="30" dirty="0">
                <a:solidFill>
                  <a:prstClr val="black"/>
                </a:solidFill>
                <a:latin typeface="Times New Roman"/>
                <a:cs typeface="Times New Roman"/>
              </a:rPr>
              <a:t>(муниципальных) </a:t>
            </a:r>
            <a:r>
              <a:rPr sz="1550" spc="25" dirty="0">
                <a:solidFill>
                  <a:prstClr val="black"/>
                </a:solidFill>
                <a:latin typeface="Times New Roman"/>
                <a:cs typeface="Times New Roman"/>
              </a:rPr>
              <a:t>контрактов </a:t>
            </a:r>
            <a:r>
              <a:rPr sz="1550" spc="30" dirty="0">
                <a:solidFill>
                  <a:prstClr val="black"/>
                </a:solidFill>
                <a:latin typeface="Times New Roman"/>
                <a:cs typeface="Times New Roman"/>
              </a:rPr>
              <a:t>или договоров на поставку планируемого к </a:t>
            </a:r>
            <a:r>
              <a:rPr sz="1550" spc="25" dirty="0">
                <a:solidFill>
                  <a:prstClr val="black"/>
                </a:solidFill>
                <a:latin typeface="Times New Roman"/>
                <a:cs typeface="Times New Roman"/>
              </a:rPr>
              <a:t>закупке  лекарственного препарата с учетом эквивалентных </a:t>
            </a:r>
            <a:r>
              <a:rPr sz="1550" spc="30" dirty="0">
                <a:solidFill>
                  <a:prstClr val="black"/>
                </a:solidFill>
                <a:latin typeface="Times New Roman"/>
                <a:cs typeface="Times New Roman"/>
              </a:rPr>
              <a:t>лекарственных форм </a:t>
            </a:r>
            <a:r>
              <a:rPr sz="1550" spc="35" dirty="0">
                <a:solidFill>
                  <a:prstClr val="black"/>
                </a:solidFill>
                <a:latin typeface="Times New Roman"/>
                <a:cs typeface="Times New Roman"/>
              </a:rPr>
              <a:t>и </a:t>
            </a:r>
            <a:r>
              <a:rPr sz="1550" spc="30" dirty="0">
                <a:solidFill>
                  <a:prstClr val="black"/>
                </a:solidFill>
                <a:latin typeface="Times New Roman"/>
                <a:cs typeface="Times New Roman"/>
              </a:rPr>
              <a:t>дозировок </a:t>
            </a:r>
            <a:r>
              <a:rPr sz="1550" spc="25" dirty="0">
                <a:solidFill>
                  <a:prstClr val="black"/>
                </a:solidFill>
                <a:latin typeface="Times New Roman"/>
                <a:cs typeface="Times New Roman"/>
              </a:rPr>
              <a:t>за </a:t>
            </a:r>
            <a:r>
              <a:rPr sz="1550" spc="30" dirty="0">
                <a:solidFill>
                  <a:prstClr val="black"/>
                </a:solidFill>
                <a:latin typeface="Times New Roman"/>
                <a:cs typeface="Times New Roman"/>
              </a:rPr>
              <a:t>12 </a:t>
            </a:r>
            <a:r>
              <a:rPr sz="1550" spc="25" dirty="0">
                <a:solidFill>
                  <a:prstClr val="black"/>
                </a:solidFill>
                <a:latin typeface="Times New Roman"/>
                <a:cs typeface="Times New Roman"/>
              </a:rPr>
              <a:t>месяцев,  </a:t>
            </a:r>
            <a:r>
              <a:rPr sz="1550" spc="30" dirty="0">
                <a:solidFill>
                  <a:prstClr val="black"/>
                </a:solidFill>
                <a:latin typeface="Times New Roman"/>
                <a:cs typeface="Times New Roman"/>
              </a:rPr>
              <a:t>предшествующих месяцу </a:t>
            </a:r>
            <a:r>
              <a:rPr sz="1550" spc="25" dirty="0">
                <a:solidFill>
                  <a:prstClr val="black"/>
                </a:solidFill>
                <a:latin typeface="Times New Roman"/>
                <a:cs typeface="Times New Roman"/>
              </a:rPr>
              <a:t>расчета (далее - средневзвешенная цена), </a:t>
            </a:r>
            <a:r>
              <a:rPr sz="1550" spc="25" dirty="0">
                <a:solidFill>
                  <a:srgbClr val="C00000"/>
                </a:solidFill>
                <a:latin typeface="Times New Roman"/>
                <a:cs typeface="Times New Roman"/>
              </a:rPr>
              <a:t>за </a:t>
            </a:r>
            <a:r>
              <a:rPr sz="1550" spc="30" dirty="0">
                <a:solidFill>
                  <a:srgbClr val="C00000"/>
                </a:solidFill>
                <a:latin typeface="Times New Roman"/>
                <a:cs typeface="Times New Roman"/>
              </a:rPr>
              <a:t>исключением  </a:t>
            </a:r>
            <a:r>
              <a:rPr sz="1550" spc="25" dirty="0">
                <a:solidFill>
                  <a:srgbClr val="C00000"/>
                </a:solidFill>
                <a:latin typeface="Times New Roman"/>
                <a:cs typeface="Times New Roman"/>
              </a:rPr>
              <a:t>государственных </a:t>
            </a:r>
            <a:r>
              <a:rPr sz="1550" spc="30" dirty="0">
                <a:solidFill>
                  <a:srgbClr val="C00000"/>
                </a:solidFill>
                <a:latin typeface="Times New Roman"/>
                <a:cs typeface="Times New Roman"/>
              </a:rPr>
              <a:t>(муниципальных) </a:t>
            </a:r>
            <a:r>
              <a:rPr sz="1550" spc="25" dirty="0">
                <a:solidFill>
                  <a:srgbClr val="C00000"/>
                </a:solidFill>
                <a:latin typeface="Times New Roman"/>
                <a:cs typeface="Times New Roman"/>
              </a:rPr>
              <a:t>контрактов </a:t>
            </a:r>
            <a:r>
              <a:rPr sz="1550" spc="30" dirty="0">
                <a:solidFill>
                  <a:srgbClr val="C00000"/>
                </a:solidFill>
                <a:latin typeface="Times New Roman"/>
                <a:cs typeface="Times New Roman"/>
              </a:rPr>
              <a:t>или договоров на </a:t>
            </a:r>
            <a:r>
              <a:rPr sz="1550" spc="25" dirty="0">
                <a:solidFill>
                  <a:srgbClr val="C00000"/>
                </a:solidFill>
                <a:latin typeface="Times New Roman"/>
                <a:cs typeface="Times New Roman"/>
              </a:rPr>
              <a:t>поставку лекарственных  препаратов </a:t>
            </a:r>
            <a:r>
              <a:rPr sz="1550" spc="30" dirty="0">
                <a:solidFill>
                  <a:srgbClr val="C00000"/>
                </a:solidFill>
                <a:latin typeface="Times New Roman"/>
                <a:cs typeface="Times New Roman"/>
              </a:rPr>
              <a:t>необходимых для </a:t>
            </a:r>
            <a:r>
              <a:rPr sz="1550" spc="25" dirty="0">
                <a:solidFill>
                  <a:srgbClr val="C00000"/>
                </a:solidFill>
                <a:latin typeface="Times New Roman"/>
                <a:cs typeface="Times New Roman"/>
              </a:rPr>
              <a:t>назначения </a:t>
            </a:r>
            <a:r>
              <a:rPr sz="1550" spc="30" dirty="0">
                <a:solidFill>
                  <a:srgbClr val="C00000"/>
                </a:solidFill>
                <a:latin typeface="Times New Roman"/>
                <a:cs typeface="Times New Roman"/>
              </a:rPr>
              <a:t>пациенту при </a:t>
            </a:r>
            <a:r>
              <a:rPr sz="1550" spc="35" dirty="0">
                <a:solidFill>
                  <a:srgbClr val="C00000"/>
                </a:solidFill>
                <a:latin typeface="Times New Roman"/>
                <a:cs typeface="Times New Roman"/>
              </a:rPr>
              <a:t>наличии </a:t>
            </a:r>
            <a:r>
              <a:rPr sz="1550" spc="30" dirty="0">
                <a:solidFill>
                  <a:srgbClr val="C00000"/>
                </a:solidFill>
                <a:latin typeface="Times New Roman"/>
                <a:cs typeface="Times New Roman"/>
              </a:rPr>
              <a:t>медицинских </a:t>
            </a:r>
            <a:r>
              <a:rPr sz="1550" spc="25" dirty="0">
                <a:solidFill>
                  <a:srgbClr val="C00000"/>
                </a:solidFill>
                <a:latin typeface="Times New Roman"/>
                <a:cs typeface="Times New Roman"/>
              </a:rPr>
              <a:t>показаний  (индивидуальная непереносимость, </a:t>
            </a:r>
            <a:r>
              <a:rPr sz="1550" spc="30" dirty="0">
                <a:solidFill>
                  <a:srgbClr val="C00000"/>
                </a:solidFill>
                <a:latin typeface="Times New Roman"/>
                <a:cs typeface="Times New Roman"/>
              </a:rPr>
              <a:t>по жизненным </a:t>
            </a:r>
            <a:r>
              <a:rPr sz="1550" spc="25" dirty="0">
                <a:solidFill>
                  <a:srgbClr val="C00000"/>
                </a:solidFill>
                <a:latin typeface="Times New Roman"/>
                <a:cs typeface="Times New Roman"/>
              </a:rPr>
              <a:t>показаниям) </a:t>
            </a:r>
            <a:r>
              <a:rPr sz="1550" spc="30" dirty="0">
                <a:solidFill>
                  <a:srgbClr val="C00000"/>
                </a:solidFill>
                <a:latin typeface="Times New Roman"/>
                <a:cs typeface="Times New Roman"/>
              </a:rPr>
              <a:t>по решению </a:t>
            </a:r>
            <a:r>
              <a:rPr sz="1550" spc="25" dirty="0">
                <a:solidFill>
                  <a:srgbClr val="C00000"/>
                </a:solidFill>
                <a:latin typeface="Times New Roman"/>
                <a:cs typeface="Times New Roman"/>
              </a:rPr>
              <a:t>врачебной комиссии  медицинской организации:</a:t>
            </a:r>
            <a:endParaRPr sz="1550" dirty="0">
              <a:solidFill>
                <a:srgbClr val="C00000"/>
              </a:solidFill>
              <a:latin typeface="Times New Roman"/>
              <a:cs typeface="Times New Roman"/>
            </a:endParaRPr>
          </a:p>
          <a:p>
            <a:pPr>
              <a:defRPr/>
            </a:pPr>
            <a:endParaRPr sz="2000" dirty="0">
              <a:solidFill>
                <a:prstClr val="black"/>
              </a:solidFill>
              <a:latin typeface="Times New Roman"/>
              <a:cs typeface="Times New Roman"/>
            </a:endParaRPr>
          </a:p>
          <a:p>
            <a:pPr marL="985519" algn="ctr">
              <a:defRPr/>
            </a:pPr>
            <a:r>
              <a:rPr spc="25" dirty="0">
                <a:solidFill>
                  <a:prstClr val="black"/>
                </a:solidFill>
                <a:latin typeface="Times New Roman"/>
                <a:cs typeface="Times New Roman"/>
              </a:rPr>
              <a:t>Ц</a:t>
            </a:r>
            <a:r>
              <a:rPr sz="1875" spc="37" baseline="-20000" dirty="0">
                <a:solidFill>
                  <a:prstClr val="black"/>
                </a:solidFill>
                <a:latin typeface="Times New Roman"/>
                <a:cs typeface="Times New Roman"/>
              </a:rPr>
              <a:t>1</a:t>
            </a:r>
            <a:r>
              <a:rPr sz="1875" spc="-44" baseline="-20000" dirty="0">
                <a:solidFill>
                  <a:prstClr val="black"/>
                </a:solidFill>
                <a:latin typeface="Times New Roman"/>
                <a:cs typeface="Times New Roman"/>
              </a:rPr>
              <a:t> </a:t>
            </a:r>
            <a:r>
              <a:rPr spc="75" dirty="0">
                <a:solidFill>
                  <a:prstClr val="black"/>
                </a:solidFill>
                <a:latin typeface="Times New Roman"/>
                <a:cs typeface="Times New Roman"/>
              </a:rPr>
              <a:t>×</a:t>
            </a:r>
            <a:r>
              <a:rPr spc="-235" dirty="0">
                <a:solidFill>
                  <a:prstClr val="black"/>
                </a:solidFill>
                <a:latin typeface="Times New Roman"/>
                <a:cs typeface="Times New Roman"/>
              </a:rPr>
              <a:t> </a:t>
            </a:r>
            <a:r>
              <a:rPr i="1" spc="-20" dirty="0">
                <a:solidFill>
                  <a:prstClr val="black"/>
                </a:solidFill>
                <a:latin typeface="Times New Roman"/>
                <a:cs typeface="Times New Roman"/>
              </a:rPr>
              <a:t>k</a:t>
            </a:r>
            <a:r>
              <a:rPr sz="1875" spc="-30" baseline="-20000" dirty="0">
                <a:solidFill>
                  <a:prstClr val="black"/>
                </a:solidFill>
                <a:latin typeface="Times New Roman"/>
                <a:cs typeface="Times New Roman"/>
              </a:rPr>
              <a:t>1</a:t>
            </a:r>
            <a:r>
              <a:rPr sz="1875" spc="-37" baseline="-20000" dirty="0">
                <a:solidFill>
                  <a:prstClr val="black"/>
                </a:solidFill>
                <a:latin typeface="Times New Roman"/>
                <a:cs typeface="Times New Roman"/>
              </a:rPr>
              <a:t> </a:t>
            </a:r>
            <a:r>
              <a:rPr spc="75" dirty="0">
                <a:solidFill>
                  <a:prstClr val="black"/>
                </a:solidFill>
                <a:latin typeface="Times New Roman"/>
                <a:cs typeface="Times New Roman"/>
              </a:rPr>
              <a:t>+</a:t>
            </a:r>
            <a:r>
              <a:rPr spc="-235" dirty="0">
                <a:solidFill>
                  <a:prstClr val="black"/>
                </a:solidFill>
                <a:latin typeface="Times New Roman"/>
                <a:cs typeface="Times New Roman"/>
              </a:rPr>
              <a:t> </a:t>
            </a:r>
            <a:r>
              <a:rPr spc="135" dirty="0">
                <a:solidFill>
                  <a:prstClr val="black"/>
                </a:solidFill>
                <a:latin typeface="Times New Roman"/>
                <a:cs typeface="Times New Roman"/>
              </a:rPr>
              <a:t>…</a:t>
            </a:r>
            <a:r>
              <a:rPr spc="-240" dirty="0">
                <a:solidFill>
                  <a:prstClr val="black"/>
                </a:solidFill>
                <a:latin typeface="Times New Roman"/>
                <a:cs typeface="Times New Roman"/>
              </a:rPr>
              <a:t> </a:t>
            </a:r>
            <a:r>
              <a:rPr spc="75" dirty="0">
                <a:solidFill>
                  <a:prstClr val="black"/>
                </a:solidFill>
                <a:latin typeface="Times New Roman"/>
                <a:cs typeface="Times New Roman"/>
              </a:rPr>
              <a:t>+</a:t>
            </a:r>
            <a:r>
              <a:rPr spc="-235" dirty="0">
                <a:solidFill>
                  <a:prstClr val="black"/>
                </a:solidFill>
                <a:latin typeface="Times New Roman"/>
                <a:cs typeface="Times New Roman"/>
              </a:rPr>
              <a:t> </a:t>
            </a:r>
            <a:r>
              <a:rPr spc="25" dirty="0">
                <a:solidFill>
                  <a:prstClr val="black"/>
                </a:solidFill>
                <a:latin typeface="Times New Roman"/>
                <a:cs typeface="Times New Roman"/>
              </a:rPr>
              <a:t>Ц</a:t>
            </a:r>
            <a:r>
              <a:rPr sz="1875" i="1" spc="37" baseline="-20000" dirty="0">
                <a:solidFill>
                  <a:prstClr val="black"/>
                </a:solidFill>
                <a:latin typeface="Times New Roman"/>
                <a:cs typeface="Times New Roman"/>
              </a:rPr>
              <a:t>n</a:t>
            </a:r>
            <a:r>
              <a:rPr sz="1875" i="1" spc="-44" baseline="-20000" dirty="0">
                <a:solidFill>
                  <a:prstClr val="black"/>
                </a:solidFill>
                <a:latin typeface="Times New Roman"/>
                <a:cs typeface="Times New Roman"/>
              </a:rPr>
              <a:t> </a:t>
            </a:r>
            <a:r>
              <a:rPr spc="75" dirty="0">
                <a:solidFill>
                  <a:prstClr val="black"/>
                </a:solidFill>
                <a:latin typeface="Times New Roman"/>
                <a:cs typeface="Times New Roman"/>
              </a:rPr>
              <a:t>×</a:t>
            </a:r>
            <a:r>
              <a:rPr spc="-235" dirty="0">
                <a:solidFill>
                  <a:prstClr val="black"/>
                </a:solidFill>
                <a:latin typeface="Times New Roman"/>
                <a:cs typeface="Times New Roman"/>
              </a:rPr>
              <a:t> </a:t>
            </a:r>
            <a:r>
              <a:rPr i="1" spc="-20" dirty="0">
                <a:solidFill>
                  <a:prstClr val="black"/>
                </a:solidFill>
                <a:latin typeface="Times New Roman"/>
                <a:cs typeface="Times New Roman"/>
              </a:rPr>
              <a:t>k</a:t>
            </a:r>
            <a:r>
              <a:rPr sz="1875" i="1" spc="-30" baseline="-20000" dirty="0">
                <a:solidFill>
                  <a:prstClr val="black"/>
                </a:solidFill>
                <a:latin typeface="Times New Roman"/>
                <a:cs typeface="Times New Roman"/>
              </a:rPr>
              <a:t>n</a:t>
            </a:r>
            <a:endParaRPr sz="1875" baseline="-20000" dirty="0">
              <a:solidFill>
                <a:prstClr val="black"/>
              </a:solidFill>
              <a:latin typeface="Times New Roman"/>
              <a:cs typeface="Times New Roman"/>
            </a:endParaRPr>
          </a:p>
        </p:txBody>
      </p:sp>
      <p:sp>
        <p:nvSpPr>
          <p:cNvPr id="4" name="object 4"/>
          <p:cNvSpPr txBox="1"/>
          <p:nvPr/>
        </p:nvSpPr>
        <p:spPr>
          <a:xfrm>
            <a:off x="4866964" y="4762336"/>
            <a:ext cx="408940" cy="392430"/>
          </a:xfrm>
          <a:prstGeom prst="rect">
            <a:avLst/>
          </a:prstGeom>
        </p:spPr>
        <p:txBody>
          <a:bodyPr vert="horz" wrap="square" lIns="0" tIns="13335" rIns="0" bIns="0" rtlCol="0">
            <a:spAutoFit/>
          </a:bodyPr>
          <a:lstStyle/>
          <a:p>
            <a:pPr marL="12700">
              <a:spcBef>
                <a:spcPts val="105"/>
              </a:spcBef>
              <a:defRPr/>
            </a:pPr>
            <a:r>
              <a:rPr sz="2400" b="1" spc="100" dirty="0">
                <a:solidFill>
                  <a:prstClr val="black"/>
                </a:solidFill>
                <a:latin typeface="Times New Roman"/>
                <a:cs typeface="Times New Roman"/>
              </a:rPr>
              <a:t>∑</a:t>
            </a:r>
            <a:r>
              <a:rPr sz="2400" b="1" spc="-335" dirty="0">
                <a:solidFill>
                  <a:prstClr val="black"/>
                </a:solidFill>
                <a:latin typeface="Times New Roman"/>
                <a:cs typeface="Times New Roman"/>
              </a:rPr>
              <a:t> </a:t>
            </a:r>
            <a:r>
              <a:rPr sz="2700" i="1" spc="82" baseline="-3086" dirty="0">
                <a:solidFill>
                  <a:prstClr val="black"/>
                </a:solidFill>
                <a:latin typeface="Times New Roman"/>
                <a:cs typeface="Times New Roman"/>
              </a:rPr>
              <a:t>k</a:t>
            </a:r>
            <a:endParaRPr sz="2700" baseline="-3086">
              <a:solidFill>
                <a:prstClr val="black"/>
              </a:solidFill>
              <a:latin typeface="Times New Roman"/>
              <a:cs typeface="Times New Roman"/>
            </a:endParaRPr>
          </a:p>
        </p:txBody>
      </p:sp>
      <p:sp>
        <p:nvSpPr>
          <p:cNvPr id="5" name="object 5"/>
          <p:cNvSpPr txBox="1"/>
          <p:nvPr/>
        </p:nvSpPr>
        <p:spPr>
          <a:xfrm>
            <a:off x="5232651" y="4980338"/>
            <a:ext cx="110489" cy="217804"/>
          </a:xfrm>
          <a:prstGeom prst="rect">
            <a:avLst/>
          </a:prstGeom>
        </p:spPr>
        <p:txBody>
          <a:bodyPr vert="horz" wrap="square" lIns="0" tIns="13970" rIns="0" bIns="0" rtlCol="0">
            <a:spAutoFit/>
          </a:bodyPr>
          <a:lstStyle/>
          <a:p>
            <a:pPr marL="12700">
              <a:spcBef>
                <a:spcPts val="110"/>
              </a:spcBef>
              <a:defRPr/>
            </a:pPr>
            <a:r>
              <a:rPr sz="1250" i="1" spc="35" dirty="0">
                <a:solidFill>
                  <a:prstClr val="black"/>
                </a:solidFill>
                <a:latin typeface="Times New Roman"/>
                <a:cs typeface="Times New Roman"/>
              </a:rPr>
              <a:t>n</a:t>
            </a:r>
            <a:endParaRPr sz="1250">
              <a:solidFill>
                <a:prstClr val="black"/>
              </a:solidFill>
              <a:latin typeface="Times New Roman"/>
              <a:cs typeface="Times New Roman"/>
            </a:endParaRPr>
          </a:p>
        </p:txBody>
      </p:sp>
      <p:sp>
        <p:nvSpPr>
          <p:cNvPr id="6" name="object 6"/>
          <p:cNvSpPr/>
          <p:nvPr/>
        </p:nvSpPr>
        <p:spPr>
          <a:xfrm>
            <a:off x="4117842" y="4811572"/>
            <a:ext cx="1950085" cy="0"/>
          </a:xfrm>
          <a:custGeom>
            <a:avLst/>
            <a:gdLst/>
            <a:ahLst/>
            <a:cxnLst/>
            <a:rect l="l" t="t" r="r" b="b"/>
            <a:pathLst>
              <a:path w="1950085">
                <a:moveTo>
                  <a:pt x="0" y="0"/>
                </a:moveTo>
                <a:lnTo>
                  <a:pt x="1949968" y="0"/>
                </a:lnTo>
              </a:path>
            </a:pathLst>
          </a:custGeom>
          <a:ln w="14295">
            <a:solidFill>
              <a:srgbClr val="000000"/>
            </a:solidFill>
          </a:ln>
        </p:spPr>
        <p:txBody>
          <a:bodyPr wrap="square" lIns="0" tIns="0" rIns="0" bIns="0" rtlCol="0"/>
          <a:lstStyle/>
          <a:p>
            <a:pPr>
              <a:defRPr/>
            </a:pPr>
            <a:endParaRPr>
              <a:solidFill>
                <a:prstClr val="black"/>
              </a:solidFill>
            </a:endParaRPr>
          </a:p>
        </p:txBody>
      </p:sp>
      <p:sp>
        <p:nvSpPr>
          <p:cNvPr id="7" name="object 7"/>
          <p:cNvSpPr txBox="1"/>
          <p:nvPr/>
        </p:nvSpPr>
        <p:spPr>
          <a:xfrm>
            <a:off x="6284497" y="5060125"/>
            <a:ext cx="77470" cy="262255"/>
          </a:xfrm>
          <a:prstGeom prst="rect">
            <a:avLst/>
          </a:prstGeom>
        </p:spPr>
        <p:txBody>
          <a:bodyPr vert="horz" wrap="square" lIns="0" tIns="12700" rIns="0" bIns="0" rtlCol="0">
            <a:spAutoFit/>
          </a:bodyPr>
          <a:lstStyle/>
          <a:p>
            <a:pPr marL="12700">
              <a:spcBef>
                <a:spcPts val="100"/>
              </a:spcBef>
              <a:defRPr/>
            </a:pPr>
            <a:r>
              <a:rPr sz="1550" spc="10" dirty="0">
                <a:solidFill>
                  <a:prstClr val="black"/>
                </a:solidFill>
                <a:latin typeface="Times New Roman"/>
                <a:cs typeface="Times New Roman"/>
              </a:rPr>
              <a:t>,</a:t>
            </a:r>
            <a:endParaRPr sz="1550">
              <a:solidFill>
                <a:prstClr val="black"/>
              </a:solidFill>
              <a:latin typeface="Times New Roman"/>
              <a:cs typeface="Times New Roman"/>
            </a:endParaRPr>
          </a:p>
        </p:txBody>
      </p:sp>
      <p:sp>
        <p:nvSpPr>
          <p:cNvPr id="8" name="object 8"/>
          <p:cNvSpPr txBox="1"/>
          <p:nvPr/>
        </p:nvSpPr>
        <p:spPr>
          <a:xfrm>
            <a:off x="772842" y="5512197"/>
            <a:ext cx="363855" cy="544195"/>
          </a:xfrm>
          <a:prstGeom prst="rect">
            <a:avLst/>
          </a:prstGeom>
        </p:spPr>
        <p:txBody>
          <a:bodyPr vert="horz" wrap="square" lIns="0" tIns="12700" rIns="0" bIns="0" rtlCol="0">
            <a:spAutoFit/>
          </a:bodyPr>
          <a:lstStyle/>
          <a:p>
            <a:pPr marL="12700">
              <a:spcBef>
                <a:spcPts val="100"/>
              </a:spcBef>
              <a:defRPr/>
            </a:pPr>
            <a:r>
              <a:rPr sz="1550" spc="25" dirty="0">
                <a:solidFill>
                  <a:prstClr val="black"/>
                </a:solidFill>
                <a:latin typeface="Times New Roman"/>
                <a:cs typeface="Times New Roman"/>
              </a:rPr>
              <a:t>гд</a:t>
            </a:r>
            <a:r>
              <a:rPr sz="1550" spc="20" dirty="0">
                <a:solidFill>
                  <a:prstClr val="black"/>
                </a:solidFill>
                <a:latin typeface="Times New Roman"/>
                <a:cs typeface="Times New Roman"/>
              </a:rPr>
              <a:t>е</a:t>
            </a:r>
            <a:r>
              <a:rPr sz="1550" spc="15" dirty="0">
                <a:solidFill>
                  <a:prstClr val="black"/>
                </a:solidFill>
                <a:latin typeface="Times New Roman"/>
                <a:cs typeface="Times New Roman"/>
              </a:rPr>
              <a:t>:</a:t>
            </a:r>
            <a:endParaRPr sz="1550">
              <a:solidFill>
                <a:prstClr val="black"/>
              </a:solidFill>
              <a:latin typeface="Times New Roman"/>
              <a:cs typeface="Times New Roman"/>
            </a:endParaRPr>
          </a:p>
          <a:p>
            <a:pPr marL="28575">
              <a:spcBef>
                <a:spcPts val="55"/>
              </a:spcBef>
              <a:defRPr/>
            </a:pPr>
            <a:r>
              <a:rPr spc="5" dirty="0">
                <a:solidFill>
                  <a:prstClr val="black"/>
                </a:solidFill>
                <a:latin typeface="Times New Roman"/>
                <a:cs typeface="Times New Roman"/>
              </a:rPr>
              <a:t>Ц</a:t>
            </a:r>
            <a:r>
              <a:rPr sz="1875" spc="7" baseline="-20000" dirty="0">
                <a:solidFill>
                  <a:prstClr val="black"/>
                </a:solidFill>
                <a:latin typeface="Times New Roman"/>
                <a:cs typeface="Times New Roman"/>
              </a:rPr>
              <a:t>1</a:t>
            </a:r>
            <a:endParaRPr sz="1875" baseline="-20000">
              <a:solidFill>
                <a:prstClr val="black"/>
              </a:solidFill>
              <a:latin typeface="Times New Roman"/>
              <a:cs typeface="Times New Roman"/>
            </a:endParaRPr>
          </a:p>
        </p:txBody>
      </p:sp>
      <p:sp>
        <p:nvSpPr>
          <p:cNvPr id="9" name="object 9"/>
          <p:cNvSpPr txBox="1"/>
          <p:nvPr/>
        </p:nvSpPr>
        <p:spPr>
          <a:xfrm>
            <a:off x="1157213" y="5904703"/>
            <a:ext cx="6930390" cy="251351"/>
          </a:xfrm>
          <a:prstGeom prst="rect">
            <a:avLst/>
          </a:prstGeom>
        </p:spPr>
        <p:txBody>
          <a:bodyPr vert="horz" wrap="square" lIns="0" tIns="12700" rIns="0" bIns="0" rtlCol="0">
            <a:spAutoFit/>
          </a:bodyPr>
          <a:lstStyle/>
          <a:p>
            <a:pPr marL="12700">
              <a:spcBef>
                <a:spcPts val="100"/>
              </a:spcBef>
              <a:defRPr/>
            </a:pPr>
            <a:r>
              <a:rPr sz="1550" spc="25" dirty="0">
                <a:solidFill>
                  <a:prstClr val="black"/>
                </a:solidFill>
                <a:latin typeface="Times New Roman"/>
                <a:cs typeface="Times New Roman"/>
              </a:rPr>
              <a:t>- цена </a:t>
            </a:r>
            <a:r>
              <a:rPr sz="1550" spc="30" dirty="0">
                <a:solidFill>
                  <a:prstClr val="black"/>
                </a:solidFill>
                <a:latin typeface="Times New Roman"/>
                <a:cs typeface="Times New Roman"/>
              </a:rPr>
              <a:t>единицы </a:t>
            </a:r>
            <a:r>
              <a:rPr sz="1550" spc="25" dirty="0">
                <a:solidFill>
                  <a:prstClr val="black"/>
                </a:solidFill>
                <a:latin typeface="Times New Roman"/>
                <a:cs typeface="Times New Roman"/>
              </a:rPr>
              <a:t>лекарственного препарата </a:t>
            </a:r>
            <a:r>
              <a:rPr sz="1550" spc="25" dirty="0">
                <a:solidFill>
                  <a:srgbClr val="C00000"/>
                </a:solidFill>
                <a:latin typeface="Times New Roman"/>
                <a:cs typeface="Times New Roman"/>
              </a:rPr>
              <a:t>без учета </a:t>
            </a:r>
            <a:r>
              <a:rPr sz="1550" spc="40" dirty="0">
                <a:solidFill>
                  <a:srgbClr val="C00000"/>
                </a:solidFill>
                <a:latin typeface="Times New Roman"/>
                <a:cs typeface="Times New Roman"/>
              </a:rPr>
              <a:t>НДС </a:t>
            </a:r>
            <a:r>
              <a:rPr sz="1550" spc="35" dirty="0">
                <a:solidFill>
                  <a:srgbClr val="C00000"/>
                </a:solidFill>
                <a:latin typeface="Times New Roman"/>
                <a:cs typeface="Times New Roman"/>
              </a:rPr>
              <a:t>и </a:t>
            </a:r>
            <a:r>
              <a:rPr sz="1550" spc="30" dirty="0">
                <a:solidFill>
                  <a:srgbClr val="C00000"/>
                </a:solidFill>
                <a:latin typeface="Times New Roman"/>
                <a:cs typeface="Times New Roman"/>
              </a:rPr>
              <a:t>оптовой</a:t>
            </a:r>
            <a:r>
              <a:rPr sz="1550" spc="-15" dirty="0">
                <a:solidFill>
                  <a:srgbClr val="C00000"/>
                </a:solidFill>
                <a:latin typeface="Times New Roman"/>
                <a:cs typeface="Times New Roman"/>
              </a:rPr>
              <a:t> </a:t>
            </a:r>
            <a:r>
              <a:rPr sz="1550" spc="25" dirty="0">
                <a:solidFill>
                  <a:srgbClr val="C00000"/>
                </a:solidFill>
                <a:latin typeface="Times New Roman"/>
                <a:cs typeface="Times New Roman"/>
              </a:rPr>
              <a:t>надбавки</a:t>
            </a:r>
            <a:r>
              <a:rPr sz="1550" spc="25" dirty="0">
                <a:solidFill>
                  <a:prstClr val="black"/>
                </a:solidFill>
                <a:latin typeface="Times New Roman"/>
                <a:cs typeface="Times New Roman"/>
              </a:rPr>
              <a:t>;</a:t>
            </a:r>
            <a:endParaRPr sz="1550" dirty="0">
              <a:solidFill>
                <a:prstClr val="black"/>
              </a:solidFill>
              <a:latin typeface="Times New Roman"/>
              <a:cs typeface="Times New Roman"/>
            </a:endParaRPr>
          </a:p>
        </p:txBody>
      </p:sp>
      <p:sp>
        <p:nvSpPr>
          <p:cNvPr id="10" name="object 10"/>
          <p:cNvSpPr txBox="1"/>
          <p:nvPr/>
        </p:nvSpPr>
        <p:spPr>
          <a:xfrm>
            <a:off x="153555" y="6131528"/>
            <a:ext cx="8881745" cy="489584"/>
          </a:xfrm>
          <a:prstGeom prst="rect">
            <a:avLst/>
          </a:prstGeom>
        </p:spPr>
        <p:txBody>
          <a:bodyPr vert="horz" wrap="square" lIns="0" tIns="27940" rIns="0" bIns="0" rtlCol="0">
            <a:spAutoFit/>
          </a:bodyPr>
          <a:lstStyle/>
          <a:p>
            <a:pPr marL="12700" marR="5080" indent="619125">
              <a:lnSpc>
                <a:spcPts val="1789"/>
              </a:lnSpc>
              <a:spcBef>
                <a:spcPts val="220"/>
              </a:spcBef>
              <a:defRPr/>
            </a:pPr>
            <a:r>
              <a:rPr sz="1550" spc="30" dirty="0">
                <a:solidFill>
                  <a:prstClr val="black"/>
                </a:solidFill>
                <a:latin typeface="Times New Roman"/>
                <a:cs typeface="Times New Roman"/>
              </a:rPr>
              <a:t>k </a:t>
            </a:r>
            <a:r>
              <a:rPr sz="1550" spc="25" dirty="0">
                <a:solidFill>
                  <a:prstClr val="black"/>
                </a:solidFill>
                <a:latin typeface="Times New Roman"/>
                <a:cs typeface="Times New Roman"/>
              </a:rPr>
              <a:t>- количество закупленных лекарственных препаратов </a:t>
            </a:r>
            <a:r>
              <a:rPr sz="1550" spc="30" dirty="0">
                <a:solidFill>
                  <a:prstClr val="black"/>
                </a:solidFill>
                <a:latin typeface="Times New Roman"/>
                <a:cs typeface="Times New Roman"/>
              </a:rPr>
              <a:t>в </a:t>
            </a:r>
            <a:r>
              <a:rPr sz="1550" spc="25" dirty="0">
                <a:solidFill>
                  <a:prstClr val="black"/>
                </a:solidFill>
                <a:latin typeface="Times New Roman"/>
                <a:cs typeface="Times New Roman"/>
              </a:rPr>
              <a:t>эквивалентных лекарственных  </a:t>
            </a:r>
            <a:r>
              <a:rPr sz="1550" spc="30" dirty="0">
                <a:solidFill>
                  <a:prstClr val="black"/>
                </a:solidFill>
                <a:latin typeface="Times New Roman"/>
                <a:cs typeface="Times New Roman"/>
              </a:rPr>
              <a:t>формах </a:t>
            </a:r>
            <a:r>
              <a:rPr sz="1550" spc="35" dirty="0">
                <a:solidFill>
                  <a:prstClr val="black"/>
                </a:solidFill>
                <a:latin typeface="Times New Roman"/>
                <a:cs typeface="Times New Roman"/>
              </a:rPr>
              <a:t>и</a:t>
            </a:r>
            <a:r>
              <a:rPr sz="1550" dirty="0">
                <a:solidFill>
                  <a:prstClr val="black"/>
                </a:solidFill>
                <a:latin typeface="Times New Roman"/>
                <a:cs typeface="Times New Roman"/>
              </a:rPr>
              <a:t> </a:t>
            </a:r>
            <a:r>
              <a:rPr sz="1550" spc="25" dirty="0">
                <a:solidFill>
                  <a:prstClr val="black"/>
                </a:solidFill>
                <a:latin typeface="Times New Roman"/>
                <a:cs typeface="Times New Roman"/>
              </a:rPr>
              <a:t>дозировках.</a:t>
            </a:r>
            <a:endParaRPr sz="1550">
              <a:solidFill>
                <a:prstClr val="black"/>
              </a:solidFill>
              <a:latin typeface="Times New Roman"/>
              <a:cs typeface="Times New Roman"/>
            </a:endParaRPr>
          </a:p>
        </p:txBody>
      </p:sp>
      <p:sp>
        <p:nvSpPr>
          <p:cNvPr id="11" name="object 11"/>
          <p:cNvSpPr txBox="1">
            <a:spLocks noGrp="1"/>
          </p:cNvSpPr>
          <p:nvPr>
            <p:ph type="title"/>
          </p:nvPr>
        </p:nvSpPr>
        <p:spPr>
          <a:xfrm>
            <a:off x="258572" y="144907"/>
            <a:ext cx="856551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C00000"/>
                </a:solidFill>
                <a:latin typeface="Arial"/>
                <a:cs typeface="Arial"/>
              </a:rPr>
              <a:t>Приказ </a:t>
            </a:r>
            <a:r>
              <a:rPr sz="2000" spc="-10" dirty="0">
                <a:solidFill>
                  <a:srgbClr val="C00000"/>
                </a:solidFill>
                <a:latin typeface="Arial"/>
                <a:cs typeface="Arial"/>
              </a:rPr>
              <a:t>Министерства здравоохранения </a:t>
            </a:r>
            <a:r>
              <a:rPr sz="2000" spc="-15" dirty="0">
                <a:solidFill>
                  <a:srgbClr val="C00000"/>
                </a:solidFill>
                <a:latin typeface="Arial"/>
                <a:cs typeface="Arial"/>
              </a:rPr>
              <a:t>РФ </a:t>
            </a:r>
            <a:r>
              <a:rPr sz="2000" spc="-25" dirty="0">
                <a:solidFill>
                  <a:srgbClr val="C00000"/>
                </a:solidFill>
                <a:latin typeface="Arial"/>
                <a:cs typeface="Arial"/>
              </a:rPr>
              <a:t>от </a:t>
            </a:r>
            <a:r>
              <a:rPr sz="2000" spc="-5" dirty="0">
                <a:solidFill>
                  <a:srgbClr val="C00000"/>
                </a:solidFill>
                <a:latin typeface="Arial"/>
                <a:cs typeface="Arial"/>
              </a:rPr>
              <a:t>26 октября 2017 </a:t>
            </a:r>
            <a:r>
              <a:rPr sz="2000" spc="-120" dirty="0">
                <a:solidFill>
                  <a:srgbClr val="C00000"/>
                </a:solidFill>
                <a:latin typeface="Arial"/>
                <a:cs typeface="Arial"/>
              </a:rPr>
              <a:t>г. </a:t>
            </a:r>
            <a:r>
              <a:rPr sz="2000" dirty="0">
                <a:solidFill>
                  <a:srgbClr val="C00000"/>
                </a:solidFill>
                <a:latin typeface="Arial"/>
                <a:cs typeface="Arial"/>
              </a:rPr>
              <a:t>N</a:t>
            </a:r>
            <a:r>
              <a:rPr sz="2000" spc="100" dirty="0">
                <a:solidFill>
                  <a:srgbClr val="C00000"/>
                </a:solidFill>
                <a:latin typeface="Arial"/>
                <a:cs typeface="Arial"/>
              </a:rPr>
              <a:t> </a:t>
            </a:r>
            <a:r>
              <a:rPr sz="2000" spc="-5" dirty="0">
                <a:solidFill>
                  <a:srgbClr val="C00000"/>
                </a:solidFill>
                <a:latin typeface="Arial"/>
                <a:cs typeface="Arial"/>
              </a:rPr>
              <a:t>871н</a:t>
            </a:r>
            <a:endParaRPr sz="2000">
              <a:latin typeface="Arial"/>
              <a:cs typeface="Arial"/>
            </a:endParaRPr>
          </a:p>
        </p:txBody>
      </p:sp>
    </p:spTree>
    <p:extLst>
      <p:ext uri="{BB962C8B-B14F-4D97-AF65-F5344CB8AC3E}">
        <p14:creationId xmlns:p14="http://schemas.microsoft.com/office/powerpoint/2010/main" val="291580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5" name="object 5"/>
          <p:cNvSpPr txBox="1"/>
          <p:nvPr/>
        </p:nvSpPr>
        <p:spPr>
          <a:xfrm rot="18375379">
            <a:off x="5829495" y="4007209"/>
            <a:ext cx="1192201" cy="276999"/>
          </a:xfrm>
          <a:prstGeom prst="rect">
            <a:avLst/>
          </a:prstGeom>
        </p:spPr>
        <p:txBody>
          <a:bodyPr vert="horz" wrap="square" lIns="0" tIns="0" rIns="0" bIns="0" rtlCol="0">
            <a:spAutoFit/>
          </a:bodyPr>
          <a:lstStyle/>
          <a:p>
            <a:pPr marL="12700">
              <a:tabLst>
                <a:tab pos="248285" algn="l"/>
                <a:tab pos="1078865" algn="l"/>
                <a:tab pos="2010410" algn="l"/>
                <a:tab pos="2752725" algn="l"/>
                <a:tab pos="4037965" algn="l"/>
              </a:tabLst>
            </a:pPr>
            <a:r>
              <a:rPr dirty="0" smtClean="0">
                <a:solidFill>
                  <a:prstClr val="black"/>
                </a:solidFill>
                <a:latin typeface="Times New Roman"/>
                <a:cs typeface="Times New Roman"/>
              </a:rPr>
              <a:t>-</a:t>
            </a:r>
            <a:endParaRPr dirty="0">
              <a:solidFill>
                <a:prstClr val="black"/>
              </a:solidFill>
              <a:latin typeface="Times New Roman"/>
              <a:cs typeface="Times New Roman"/>
            </a:endParaRPr>
          </a:p>
        </p:txBody>
      </p:sp>
      <p:sp>
        <p:nvSpPr>
          <p:cNvPr id="8" name="object 8"/>
          <p:cNvSpPr txBox="1">
            <a:spLocks noGrp="1"/>
          </p:cNvSpPr>
          <p:nvPr>
            <p:ph type="title"/>
          </p:nvPr>
        </p:nvSpPr>
        <p:spPr>
          <a:xfrm>
            <a:off x="535940" y="-19811"/>
            <a:ext cx="8072119" cy="923330"/>
          </a:xfrm>
        </p:spPr>
        <p:txBody>
          <a:bodyPr/>
          <a:lstStyle/>
          <a:p>
            <a:r>
              <a:rPr lang="ru-RU" dirty="0" smtClean="0"/>
              <a:t>                  </a:t>
            </a:r>
            <a:br>
              <a:rPr lang="ru-RU" dirty="0" smtClean="0"/>
            </a:br>
            <a:r>
              <a:rPr lang="ru-RU" dirty="0"/>
              <a:t/>
            </a:r>
            <a:br>
              <a:rPr lang="ru-RU" dirty="0"/>
            </a:br>
            <a:r>
              <a:rPr lang="ru-RU" dirty="0" smtClean="0"/>
              <a:t>                       КАТАЛОГ ТОВАРОВ, РАБОТ, УСЛУГ</a:t>
            </a:r>
            <a:endParaRPr lang="ru-RU" dirty="0"/>
          </a:p>
        </p:txBody>
      </p:sp>
      <p:sp>
        <p:nvSpPr>
          <p:cNvPr id="10" name="Текст 9"/>
          <p:cNvSpPr>
            <a:spLocks noGrp="1"/>
          </p:cNvSpPr>
          <p:nvPr>
            <p:ph type="body" idx="1"/>
          </p:nvPr>
        </p:nvSpPr>
        <p:spPr>
          <a:xfrm>
            <a:off x="843051" y="1371600"/>
            <a:ext cx="8077301" cy="4431983"/>
          </a:xfrm>
        </p:spPr>
        <p:txBody>
          <a:bodyPr/>
          <a:lstStyle/>
          <a:p>
            <a:r>
              <a:rPr lang="ru-RU" sz="1600" b="1" dirty="0" smtClean="0">
                <a:solidFill>
                  <a:srgbClr val="00B0F0"/>
                </a:solidFill>
              </a:rPr>
              <a:t>                                        3. ОПИСАНИЕ ТОВАРА</a:t>
            </a:r>
          </a:p>
          <a:p>
            <a:endParaRPr lang="ru-RU" sz="1600" b="1" dirty="0">
              <a:solidFill>
                <a:srgbClr val="00B0F0"/>
              </a:solidFill>
            </a:endParaRPr>
          </a:p>
          <a:p>
            <a:endParaRPr lang="ru-RU" sz="1600" b="1" dirty="0" smtClean="0">
              <a:solidFill>
                <a:srgbClr val="00B0F0"/>
              </a:solidFill>
            </a:endParaRPr>
          </a:p>
          <a:p>
            <a:endParaRPr lang="ru-RU" sz="1600" b="1" dirty="0">
              <a:solidFill>
                <a:srgbClr val="00B0F0"/>
              </a:solidFill>
            </a:endParaRPr>
          </a:p>
          <a:p>
            <a:r>
              <a:rPr lang="ru-RU" sz="1600" b="1" dirty="0" smtClean="0">
                <a:solidFill>
                  <a:srgbClr val="00B0F0"/>
                </a:solidFill>
              </a:rPr>
              <a:t>-</a:t>
            </a:r>
            <a:r>
              <a:rPr lang="ru-RU" sz="1600" b="1" dirty="0" smtClean="0">
                <a:solidFill>
                  <a:schemeClr val="tx1"/>
                </a:solidFill>
              </a:rPr>
              <a:t>ЛЕКАРСТВЕННАЯ ФОРМА</a:t>
            </a:r>
          </a:p>
          <a:p>
            <a:endParaRPr lang="ru-RU" sz="1600" b="1" dirty="0">
              <a:solidFill>
                <a:schemeClr val="tx1"/>
              </a:solidFill>
            </a:endParaRPr>
          </a:p>
          <a:p>
            <a:r>
              <a:rPr lang="ru-RU" sz="1600" b="1" dirty="0" smtClean="0">
                <a:solidFill>
                  <a:schemeClr val="tx1"/>
                </a:solidFill>
              </a:rPr>
              <a:t>-ДОЗИРОВКА</a:t>
            </a:r>
          </a:p>
          <a:p>
            <a:endParaRPr lang="ru-RU" sz="1600" b="1" dirty="0">
              <a:solidFill>
                <a:schemeClr val="tx1"/>
              </a:solidFill>
            </a:endParaRPr>
          </a:p>
          <a:p>
            <a:r>
              <a:rPr lang="ru-RU" sz="1600" b="1" dirty="0" smtClean="0">
                <a:solidFill>
                  <a:schemeClr val="tx1"/>
                </a:solidFill>
              </a:rPr>
              <a:t>-НАЛИЧИЕ В ПЕРЕЧНЕ ЖНВЛП ( ДА – НЕТ)</a:t>
            </a:r>
          </a:p>
          <a:p>
            <a:endParaRPr lang="ru-RU" sz="1600" b="1" dirty="0">
              <a:solidFill>
                <a:schemeClr val="tx1"/>
              </a:solidFill>
            </a:endParaRPr>
          </a:p>
          <a:p>
            <a:r>
              <a:rPr lang="ru-RU" sz="1600" b="1" dirty="0" smtClean="0">
                <a:solidFill>
                  <a:schemeClr val="tx1"/>
                </a:solidFill>
              </a:rPr>
              <a:t>-НАЛИЧИЕ В ЛЕКАРСТВЕННОМ ПРЕПАРАТЕ НАРКОТИЧЕСКИХ ( ПСИХОТРОПНЫХ) И ПРЕКУРСОРОВ ( ДА- НЕТ)   </a:t>
            </a:r>
          </a:p>
          <a:p>
            <a:endParaRPr lang="ru-RU" sz="1600" b="1" dirty="0">
              <a:solidFill>
                <a:schemeClr val="tx1"/>
              </a:solidFill>
            </a:endParaRPr>
          </a:p>
          <a:p>
            <a:endParaRPr lang="ru-RU" sz="1600" b="1" dirty="0" smtClean="0">
              <a:solidFill>
                <a:schemeClr val="tx1"/>
              </a:solidFill>
            </a:endParaRPr>
          </a:p>
          <a:p>
            <a:endParaRPr lang="ru-RU" sz="1600" b="1" dirty="0">
              <a:solidFill>
                <a:schemeClr val="tx1"/>
              </a:solidFill>
            </a:endParaRPr>
          </a:p>
          <a:p>
            <a:r>
              <a:rPr lang="ru-RU" sz="1600" b="1" dirty="0" smtClean="0">
                <a:solidFill>
                  <a:srgbClr val="C00000"/>
                </a:solidFill>
              </a:rPr>
              <a:t>ОДНАКО ОН НЕ ПОЛНОСТЬЮ СООТВЕТСТВУЕТ НОРМАТИВНО- ПРАВОВОМУ ДОКУМЕНТУ ПО ОПИСАНИЮ ЛП ( ПП РФ №1380) </a:t>
            </a:r>
          </a:p>
          <a:p>
            <a:pPr marL="342900" indent="-342900">
              <a:buAutoNum type="arabicPeriod"/>
            </a:pPr>
            <a:endParaRPr lang="ru-RU" sz="1600" dirty="0">
              <a:solidFill>
                <a:schemeClr val="tx1"/>
              </a:solidFill>
            </a:endParaRPr>
          </a:p>
        </p:txBody>
      </p:sp>
    </p:spTree>
    <p:extLst>
      <p:ext uri="{BB962C8B-B14F-4D97-AF65-F5344CB8AC3E}">
        <p14:creationId xmlns:p14="http://schemas.microsoft.com/office/powerpoint/2010/main" val="10202226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3354765"/>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Приказ объединил в себе несколько методов обоснования</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НМЦК:</a:t>
            </a:r>
          </a:p>
          <a:p>
            <a:pPr>
              <a:spcBef>
                <a:spcPts val="25"/>
              </a:spcBef>
            </a:pPr>
            <a:endParaRPr lang="ru-RU" sz="2000" dirty="0">
              <a:solidFill>
                <a:prstClr val="black"/>
              </a:solidFill>
              <a:latin typeface="Times New Roman"/>
              <a:cs typeface="Times New Roman"/>
            </a:endParaRPr>
          </a:p>
          <a:p>
            <a:pPr>
              <a:spcBef>
                <a:spcPts val="25"/>
              </a:spcBef>
            </a:pPr>
            <a:r>
              <a:rPr lang="ru-RU" sz="2000"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1. Метод анализа рынка;</a:t>
            </a: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2. Тарифный метод ( при наличии ЛП в перечне ЖНВЛП);</a:t>
            </a: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3.  «Средневзвешенная цена»;</a:t>
            </a: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4.  «</a:t>
            </a:r>
            <a:r>
              <a:rPr lang="ru-RU" sz="2000" b="1" dirty="0" err="1" smtClean="0">
                <a:solidFill>
                  <a:srgbClr val="0070C0"/>
                </a:solidFill>
                <a:latin typeface="Times New Roman"/>
                <a:cs typeface="Times New Roman"/>
              </a:rPr>
              <a:t>Референтная</a:t>
            </a:r>
            <a:r>
              <a:rPr lang="ru-RU" sz="2000" b="1" dirty="0" smtClean="0">
                <a:solidFill>
                  <a:srgbClr val="0070C0"/>
                </a:solidFill>
                <a:latin typeface="Times New Roman"/>
                <a:cs typeface="Times New Roman"/>
              </a:rPr>
              <a:t> цена»</a:t>
            </a:r>
          </a:p>
          <a:p>
            <a:pPr>
              <a:spcBef>
                <a:spcPts val="25"/>
              </a:spcBef>
            </a:pPr>
            <a:endParaRPr lang="ru-RU" sz="2000" b="1" dirty="0">
              <a:solidFill>
                <a:srgbClr val="0070C0"/>
              </a:solidFill>
              <a:latin typeface="Times New Roman"/>
              <a:cs typeface="Times New Roman"/>
            </a:endParaRP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По итогом применения указанных 4 методов выявляется</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a:t>
            </a:r>
            <a:r>
              <a:rPr lang="ru-RU" sz="2000" b="1" dirty="0" smtClean="0">
                <a:solidFill>
                  <a:srgbClr val="C00000"/>
                </a:solidFill>
                <a:latin typeface="Times New Roman"/>
                <a:cs typeface="Times New Roman"/>
              </a:rPr>
              <a:t>минимальное значение цены единицы ЛП</a:t>
            </a:r>
          </a:p>
          <a:p>
            <a:pPr marL="12700" marR="61594" indent="50165"/>
            <a:endParaRPr b="1" dirty="0">
              <a:solidFill>
                <a:srgbClr val="C00000"/>
              </a:solidFill>
              <a:latin typeface="Times New Roman"/>
              <a:cs typeface="Times New Roman"/>
            </a:endParaRPr>
          </a:p>
        </p:txBody>
      </p:sp>
    </p:spTree>
    <p:extLst>
      <p:ext uri="{BB962C8B-B14F-4D97-AF65-F5344CB8AC3E}">
        <p14:creationId xmlns:p14="http://schemas.microsoft.com/office/powerpoint/2010/main" val="14114198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4924425"/>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1. </a:t>
            </a:r>
            <a:r>
              <a:rPr lang="ru-RU" sz="2000" b="1" dirty="0">
                <a:solidFill>
                  <a:srgbClr val="0070C0"/>
                </a:solidFill>
                <a:latin typeface="Times New Roman"/>
                <a:cs typeface="Times New Roman"/>
              </a:rPr>
              <a:t>Метод « анализ рынка</a:t>
            </a:r>
            <a:r>
              <a:rPr lang="ru-RU" sz="2000" b="1" dirty="0" smtClean="0">
                <a:solidFill>
                  <a:srgbClr val="0070C0"/>
                </a:solidFill>
                <a:latin typeface="Times New Roman"/>
                <a:cs typeface="Times New Roman"/>
              </a:rPr>
              <a:t>»</a:t>
            </a:r>
          </a:p>
          <a:p>
            <a:pPr>
              <a:spcBef>
                <a:spcPts val="25"/>
              </a:spcBef>
            </a:pPr>
            <a:endParaRPr lang="ru-RU" sz="2000" b="1" dirty="0" smtClean="0">
              <a:solidFill>
                <a:srgbClr val="0070C0"/>
              </a:solidFill>
              <a:latin typeface="Times New Roman"/>
              <a:cs typeface="Times New Roman"/>
            </a:endParaRPr>
          </a:p>
          <a:p>
            <a:pPr>
              <a:spcBef>
                <a:spcPts val="25"/>
              </a:spcBef>
            </a:pP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1.1. Приказ содержит в себе лишь  отсылочные нормы к методам,</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предусмотренным частями 2-6 ст. 22 Закона № 44-ФЗ</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Сколько необходимо коммерческих предложений для</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обоснования цены данным методом?</a:t>
            </a:r>
          </a:p>
          <a:p>
            <a:pPr>
              <a:spcBef>
                <a:spcPts val="25"/>
              </a:spcBef>
            </a:pPr>
            <a:r>
              <a:rPr lang="ru-RU" sz="2000" dirty="0" smtClean="0">
                <a:solidFill>
                  <a:prstClr val="black"/>
                </a:solidFill>
                <a:latin typeface="Times New Roman"/>
                <a:cs typeface="Times New Roman"/>
              </a:rPr>
              <a:t>            Закон не ограничивает Заказчика в источниках информации:</a:t>
            </a:r>
          </a:p>
          <a:p>
            <a:pPr>
              <a:spcBef>
                <a:spcPts val="25"/>
              </a:spcBef>
            </a:pPr>
            <a:r>
              <a:rPr lang="ru-RU" sz="2000" dirty="0" smtClean="0">
                <a:solidFill>
                  <a:prstClr val="black"/>
                </a:solidFill>
                <a:latin typeface="Times New Roman"/>
                <a:cs typeface="Times New Roman"/>
              </a:rPr>
              <a:t>            - коммерческие предложения, направленные  Поставщикам;</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 коммерческие предложения, размещенные в ЕИС;</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-источники информации, полученные в соответствии с п.1.ч.18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ст.22 Закона  ( реестр контрактов):</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берем любые ГК, которые исполнены и по которым не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взыскивалась неустойка в виде штрафа, пеней;</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 в реестре контрактов статус «ИСПОЛНЕН»</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 нет никакого ограничения по периодам;</a:t>
            </a:r>
          </a:p>
          <a:p>
            <a:pPr>
              <a:spcBef>
                <a:spcPts val="25"/>
              </a:spcBef>
            </a:pP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15327933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1846659"/>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 1.Метод </a:t>
            </a:r>
            <a:r>
              <a:rPr lang="ru-RU" sz="2000" b="1" dirty="0">
                <a:solidFill>
                  <a:srgbClr val="0070C0"/>
                </a:solidFill>
                <a:latin typeface="Times New Roman"/>
                <a:cs typeface="Times New Roman"/>
              </a:rPr>
              <a:t>« анализ рынка»</a:t>
            </a:r>
          </a:p>
          <a:p>
            <a:pPr>
              <a:spcBef>
                <a:spcPts val="25"/>
              </a:spcBef>
            </a:pPr>
            <a:r>
              <a:rPr lang="ru-RU" sz="2000" b="1" dirty="0" smtClean="0">
                <a:solidFill>
                  <a:srgbClr val="0070C0"/>
                </a:solidFill>
                <a:latin typeface="Times New Roman"/>
                <a:cs typeface="Times New Roman"/>
              </a:rPr>
              <a:t> </a:t>
            </a:r>
          </a:p>
          <a:p>
            <a:pPr>
              <a:spcBef>
                <a:spcPts val="25"/>
              </a:spcBef>
            </a:pPr>
            <a:endParaRPr lang="ru-RU" sz="2000" b="1" dirty="0" smtClean="0">
              <a:solidFill>
                <a:srgbClr val="0070C0"/>
              </a:solidFill>
              <a:latin typeface="Times New Roman"/>
              <a:cs typeface="Times New Roman"/>
            </a:endParaRPr>
          </a:p>
          <a:p>
            <a:pPr>
              <a:spcBef>
                <a:spcPts val="25"/>
              </a:spcBef>
            </a:pP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-если берем старые контракты допускается ст.22 ч.4) произвести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пересчет цен с использованием индекса пересчета потребительских</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цен с сайта </a:t>
            </a:r>
            <a:r>
              <a:rPr lang="ru-RU" sz="2000" dirty="0" err="1" smtClean="0">
                <a:solidFill>
                  <a:prstClr val="black"/>
                </a:solidFill>
                <a:latin typeface="Times New Roman"/>
                <a:cs typeface="Times New Roman"/>
              </a:rPr>
              <a:t>МинЭКа</a:t>
            </a:r>
            <a:r>
              <a:rPr lang="ru-RU" sz="2000" dirty="0" smtClean="0">
                <a:solidFill>
                  <a:prstClr val="black"/>
                </a:solidFill>
                <a:latin typeface="Times New Roman"/>
                <a:cs typeface="Times New Roman"/>
              </a:rPr>
              <a:t> или Росстата</a:t>
            </a: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38549974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4308872"/>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1</a:t>
            </a:r>
            <a:r>
              <a:rPr lang="ru-RU" sz="2000" dirty="0" smtClean="0">
                <a:solidFill>
                  <a:prstClr val="black"/>
                </a:solidFill>
                <a:latin typeface="Times New Roman"/>
                <a:cs typeface="Times New Roman"/>
              </a:rPr>
              <a:t>. </a:t>
            </a:r>
            <a:r>
              <a:rPr lang="ru-RU" sz="2000" b="1" dirty="0" smtClean="0">
                <a:solidFill>
                  <a:srgbClr val="0070C0"/>
                </a:solidFill>
                <a:latin typeface="Times New Roman"/>
                <a:cs typeface="Times New Roman"/>
              </a:rPr>
              <a:t>Метод « </a:t>
            </a:r>
            <a:r>
              <a:rPr lang="ru-RU" sz="2000" b="1" dirty="0">
                <a:solidFill>
                  <a:srgbClr val="0070C0"/>
                </a:solidFill>
                <a:latin typeface="Times New Roman"/>
                <a:cs typeface="Times New Roman"/>
              </a:rPr>
              <a:t>а</a:t>
            </a:r>
            <a:r>
              <a:rPr lang="ru-RU" sz="2000" b="1" dirty="0" smtClean="0">
                <a:solidFill>
                  <a:srgbClr val="0070C0"/>
                </a:solidFill>
                <a:latin typeface="Times New Roman"/>
                <a:cs typeface="Times New Roman"/>
              </a:rPr>
              <a:t>нализ рынка»</a:t>
            </a:r>
          </a:p>
          <a:p>
            <a:pPr>
              <a:spcBef>
                <a:spcPts val="25"/>
              </a:spcBef>
            </a:pPr>
            <a:endParaRPr lang="ru-RU" sz="2000" b="1" dirty="0">
              <a:solidFill>
                <a:srgbClr val="0070C0"/>
              </a:solidFill>
              <a:latin typeface="Times New Roman"/>
              <a:cs typeface="Times New Roman"/>
            </a:endParaRPr>
          </a:p>
          <a:p>
            <a:pPr>
              <a:spcBef>
                <a:spcPts val="25"/>
              </a:spcBef>
            </a:pPr>
            <a:r>
              <a:rPr lang="ru-RU" sz="2000" dirty="0" smtClean="0">
                <a:solidFill>
                  <a:prstClr val="black"/>
                </a:solidFill>
                <a:latin typeface="Times New Roman"/>
                <a:cs typeface="Times New Roman"/>
              </a:rPr>
              <a:t>     1.2</a:t>
            </a:r>
            <a:r>
              <a:rPr lang="ru-RU" sz="2000" dirty="0">
                <a:solidFill>
                  <a:prstClr val="black"/>
                </a:solidFill>
                <a:latin typeface="Times New Roman"/>
                <a:cs typeface="Times New Roman"/>
              </a:rPr>
              <a:t>.  В силу п.1.5. Методических рекомендаций Приказа МЭР РФ</a:t>
            </a:r>
          </a:p>
          <a:p>
            <a:pPr>
              <a:spcBef>
                <a:spcPts val="25"/>
              </a:spcBef>
            </a:pPr>
            <a:r>
              <a:rPr lang="ru-RU" sz="2000" dirty="0">
                <a:solidFill>
                  <a:prstClr val="black"/>
                </a:solidFill>
                <a:latin typeface="Times New Roman"/>
                <a:cs typeface="Times New Roman"/>
              </a:rPr>
              <a:t>             № 567  не рассчитывается средняя арифметическая цены, </a:t>
            </a:r>
          </a:p>
          <a:p>
            <a:pPr>
              <a:spcBef>
                <a:spcPts val="25"/>
              </a:spcBef>
            </a:pPr>
            <a:r>
              <a:rPr lang="ru-RU" sz="2000" dirty="0">
                <a:solidFill>
                  <a:prstClr val="black"/>
                </a:solidFill>
                <a:latin typeface="Times New Roman"/>
                <a:cs typeface="Times New Roman"/>
              </a:rPr>
              <a:t>             коэффициент вариации и средне квадратичное отклонение;</a:t>
            </a:r>
          </a:p>
          <a:p>
            <a:pPr>
              <a:spcBef>
                <a:spcPts val="25"/>
              </a:spcBef>
            </a:pPr>
            <a:endParaRPr lang="ru-RU" sz="2000" dirty="0">
              <a:solidFill>
                <a:prstClr val="black"/>
              </a:solidFill>
              <a:latin typeface="Times New Roman"/>
              <a:cs typeface="Times New Roman"/>
            </a:endParaRPr>
          </a:p>
          <a:p>
            <a:pPr>
              <a:spcBef>
                <a:spcPts val="25"/>
              </a:spcBef>
            </a:pPr>
            <a:r>
              <a:rPr lang="ru-RU" sz="2000" dirty="0">
                <a:solidFill>
                  <a:prstClr val="black"/>
                </a:solidFill>
                <a:latin typeface="Times New Roman"/>
                <a:cs typeface="Times New Roman"/>
              </a:rPr>
              <a:t>      1.3. В разъяснениях в Письме от 14 февраля 2018 г Минздрав  </a:t>
            </a:r>
          </a:p>
          <a:p>
            <a:pPr>
              <a:spcBef>
                <a:spcPts val="25"/>
              </a:spcBef>
            </a:pPr>
            <a:r>
              <a:rPr lang="ru-RU" sz="2000" dirty="0">
                <a:solidFill>
                  <a:prstClr val="black"/>
                </a:solidFill>
                <a:latin typeface="Times New Roman"/>
                <a:cs typeface="Times New Roman"/>
              </a:rPr>
              <a:t>             указывает на необходимость рассмотрения  всех цен на ЛП в </a:t>
            </a:r>
          </a:p>
          <a:p>
            <a:pPr>
              <a:spcBef>
                <a:spcPts val="25"/>
              </a:spcBef>
            </a:pPr>
            <a:r>
              <a:rPr lang="ru-RU" sz="2000" dirty="0">
                <a:solidFill>
                  <a:prstClr val="black"/>
                </a:solidFill>
                <a:latin typeface="Times New Roman"/>
                <a:cs typeface="Times New Roman"/>
              </a:rPr>
              <a:t>              определенной лекарственной форме и дозировке, а также </a:t>
            </a:r>
          </a:p>
          <a:p>
            <a:pPr>
              <a:spcBef>
                <a:spcPts val="25"/>
              </a:spcBef>
            </a:pPr>
            <a:r>
              <a:rPr lang="ru-RU" sz="2000" dirty="0">
                <a:solidFill>
                  <a:prstClr val="black"/>
                </a:solidFill>
                <a:latin typeface="Times New Roman"/>
                <a:cs typeface="Times New Roman"/>
              </a:rPr>
              <a:t>              цены на эквивалентные формы и дозировки, что очень сложно</a:t>
            </a:r>
          </a:p>
          <a:p>
            <a:pPr>
              <a:spcBef>
                <a:spcPts val="25"/>
              </a:spcBef>
            </a:pPr>
            <a:r>
              <a:rPr lang="ru-RU" sz="2000" dirty="0">
                <a:solidFill>
                  <a:prstClr val="black"/>
                </a:solidFill>
                <a:latin typeface="Times New Roman"/>
                <a:cs typeface="Times New Roman"/>
              </a:rPr>
              <a:t>               трудно выполнимо.</a:t>
            </a:r>
          </a:p>
          <a:p>
            <a:pPr>
              <a:spcBef>
                <a:spcPts val="25"/>
              </a:spcBef>
            </a:pPr>
            <a:endParaRPr lang="ru-RU" sz="2000" b="1" dirty="0" smtClean="0">
              <a:solidFill>
                <a:srgbClr val="0070C0"/>
              </a:solidFill>
              <a:latin typeface="Times New Roman"/>
              <a:cs typeface="Times New Roman"/>
            </a:endParaRPr>
          </a:p>
          <a:p>
            <a:pPr>
              <a:spcBef>
                <a:spcPts val="25"/>
              </a:spcBef>
            </a:pPr>
            <a:endParaRPr lang="ru-RU" sz="2000" b="1" dirty="0" smtClean="0">
              <a:solidFill>
                <a:srgbClr val="0070C0"/>
              </a:solidFill>
              <a:latin typeface="Times New Roman"/>
              <a:cs typeface="Times New Roman"/>
            </a:endParaRPr>
          </a:p>
          <a:p>
            <a:pPr>
              <a:spcBef>
                <a:spcPts val="25"/>
              </a:spcBef>
            </a:pP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          </a:t>
            </a:r>
            <a:endParaRPr dirty="0">
              <a:solidFill>
                <a:prstClr val="black"/>
              </a:solidFill>
              <a:latin typeface="Times New Roman"/>
              <a:cs typeface="Times New Roman"/>
            </a:endParaRPr>
          </a:p>
        </p:txBody>
      </p:sp>
    </p:spTree>
    <p:extLst>
      <p:ext uri="{BB962C8B-B14F-4D97-AF65-F5344CB8AC3E}">
        <p14:creationId xmlns:p14="http://schemas.microsoft.com/office/powerpoint/2010/main" val="42887201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4616648"/>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a:solidFill>
                  <a:srgbClr val="0070C0"/>
                </a:solidFill>
                <a:latin typeface="Times New Roman"/>
                <a:cs typeface="Times New Roman"/>
              </a:rPr>
              <a:t>2</a:t>
            </a:r>
            <a:r>
              <a:rPr lang="ru-RU" sz="2000" b="1" dirty="0" smtClean="0">
                <a:solidFill>
                  <a:srgbClr val="0070C0"/>
                </a:solidFill>
                <a:latin typeface="Times New Roman"/>
                <a:cs typeface="Times New Roman"/>
              </a:rPr>
              <a:t>.  Тарифный метод</a:t>
            </a: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 1.1</a:t>
            </a:r>
            <a:r>
              <a:rPr lang="ru-RU" sz="2000" b="1" dirty="0" smtClean="0">
                <a:solidFill>
                  <a:srgbClr val="0070C0"/>
                </a:solidFill>
                <a:latin typeface="Times New Roman"/>
                <a:cs typeface="Times New Roman"/>
              </a:rPr>
              <a:t>. </a:t>
            </a:r>
            <a:r>
              <a:rPr lang="ru-RU" sz="2000" b="1" dirty="0" smtClean="0">
                <a:solidFill>
                  <a:srgbClr val="C00000"/>
                </a:solidFill>
                <a:latin typeface="Times New Roman"/>
                <a:cs typeface="Times New Roman"/>
              </a:rPr>
              <a:t>Применяется когда ЛП зарегистрирован в перечне ЖНВЛП</a:t>
            </a:r>
          </a:p>
          <a:p>
            <a:pPr>
              <a:spcBef>
                <a:spcPts val="25"/>
              </a:spcBef>
            </a:pPr>
            <a:r>
              <a:rPr lang="ru-RU" sz="2000" b="1" dirty="0" smtClean="0">
                <a:solidFill>
                  <a:prstClr val="black"/>
                </a:solidFill>
                <a:latin typeface="Times New Roman"/>
                <a:cs typeface="Times New Roman"/>
              </a:rPr>
              <a:t>    1.2. </a:t>
            </a:r>
            <a:r>
              <a:rPr lang="ru-RU" sz="2000" dirty="0" smtClean="0">
                <a:solidFill>
                  <a:prstClr val="black"/>
                </a:solidFill>
                <a:latin typeface="Times New Roman"/>
                <a:cs typeface="Times New Roman"/>
              </a:rPr>
              <a:t>Анализ закупок показал разные подходы Заказчиков  к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использованию тарифного метода;</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1.3. В разъяснениях МЗ РФ  от 14.02.18 г Минздрав указал, что</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при использовании тарифного метода  учитывается минимально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возможное значение предельной отпускной цены производителя ЛП;</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1.4. При этом в разъяснениях МЗ РФ и в самом приказе  отсутствует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понятие  минимально возможного значения предельной отпускной</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цены и порядок ее расчета</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1.5. По мнению ряда экспертов минимальное значение предельной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отпускной цены не является минимально зарегистрированной  ценой</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на ЛП</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1.6. Использование такой цены может привести к ограничению кон</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a:t>
            </a:r>
            <a:r>
              <a:rPr lang="ru-RU" sz="2000" dirty="0" err="1" smtClean="0">
                <a:solidFill>
                  <a:prstClr val="black"/>
                </a:solidFill>
                <a:latin typeface="Times New Roman"/>
                <a:cs typeface="Times New Roman"/>
              </a:rPr>
              <a:t>куренции</a:t>
            </a:r>
            <a:r>
              <a:rPr lang="ru-RU" sz="2000" dirty="0" smtClean="0">
                <a:solidFill>
                  <a:prstClr val="black"/>
                </a:solidFill>
                <a:latin typeface="Times New Roman"/>
                <a:cs typeface="Times New Roman"/>
              </a:rPr>
              <a:t> на рынке</a:t>
            </a: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37931737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1231106"/>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a:solidFill>
                  <a:srgbClr val="0070C0"/>
                </a:solidFill>
                <a:latin typeface="Times New Roman"/>
                <a:cs typeface="Times New Roman"/>
              </a:rPr>
              <a:t>2</a:t>
            </a:r>
            <a:r>
              <a:rPr lang="ru-RU" sz="2000" b="1" dirty="0" smtClean="0">
                <a:solidFill>
                  <a:srgbClr val="0070C0"/>
                </a:solidFill>
                <a:latin typeface="Times New Roman"/>
                <a:cs typeface="Times New Roman"/>
              </a:rPr>
              <a:t>.  Тарифный метод</a:t>
            </a:r>
          </a:p>
          <a:p>
            <a:pPr>
              <a:spcBef>
                <a:spcPts val="25"/>
              </a:spcBef>
            </a:pPr>
            <a:endParaRPr lang="ru-RU" sz="2000" b="1" dirty="0" smtClean="0">
              <a:solidFill>
                <a:srgbClr val="0070C0"/>
              </a:solidFill>
              <a:latin typeface="Times New Roman"/>
              <a:cs typeface="Times New Roman"/>
            </a:endParaRP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 1.7. Если цена перерегистрирована, то следует брать актуальную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перерегистрированную цену ЛП.</a:t>
            </a: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12525049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6790" y="367665"/>
            <a:ext cx="6489700" cy="861774"/>
          </a:xfrm>
          <a:prstGeom prst="rect">
            <a:avLst/>
          </a:prstGeom>
        </p:spPr>
        <p:txBody>
          <a:bodyPr vert="horz" wrap="square" lIns="0" tIns="0" rIns="0" bIns="0" rtlCol="0">
            <a:spAutoFit/>
          </a:bodyPr>
          <a:lstStyle/>
          <a:p>
            <a:pPr marL="12700">
              <a:lnSpc>
                <a:spcPct val="100000"/>
              </a:lnSpc>
            </a:pPr>
            <a:r>
              <a:rPr lang="ru-RU" sz="2800" spc="-45" dirty="0">
                <a:solidFill>
                  <a:srgbClr val="334852"/>
                </a:solidFill>
                <a:latin typeface="Arial"/>
                <a:cs typeface="Arial"/>
              </a:rPr>
              <a:t> </a:t>
            </a:r>
            <a:r>
              <a:rPr lang="ru-RU" sz="2800" spc="-45" dirty="0" smtClean="0">
                <a:solidFill>
                  <a:srgbClr val="C00000"/>
                </a:solidFill>
                <a:latin typeface="Arial"/>
                <a:cs typeface="Arial"/>
              </a:rPr>
              <a:t>Метод сопоставимых рыночных цен или тарифный метод?</a:t>
            </a:r>
            <a:endParaRPr sz="2800" dirty="0">
              <a:solidFill>
                <a:srgbClr val="C00000"/>
              </a:solidFill>
              <a:latin typeface="Arial"/>
              <a:cs typeface="Arial"/>
            </a:endParaRPr>
          </a:p>
        </p:txBody>
      </p:sp>
      <p:sp>
        <p:nvSpPr>
          <p:cNvPr id="4" name="object 4"/>
          <p:cNvSpPr txBox="1"/>
          <p:nvPr/>
        </p:nvSpPr>
        <p:spPr>
          <a:xfrm>
            <a:off x="315569" y="1552575"/>
            <a:ext cx="8515985" cy="3154710"/>
          </a:xfrm>
          <a:prstGeom prst="rect">
            <a:avLst/>
          </a:prstGeom>
        </p:spPr>
        <p:txBody>
          <a:bodyPr vert="horz" wrap="square" lIns="0" tIns="0" rIns="0" bIns="0" rtlCol="0">
            <a:spAutoFit/>
          </a:bodyPr>
          <a:lstStyle/>
          <a:p>
            <a:pPr>
              <a:spcBef>
                <a:spcPts val="40"/>
              </a:spcBef>
            </a:pPr>
            <a:r>
              <a:rPr lang="ru-RU" sz="2050" dirty="0" smtClean="0">
                <a:solidFill>
                  <a:srgbClr val="00B0F0"/>
                </a:solidFill>
                <a:latin typeface="Times New Roman"/>
                <a:cs typeface="Times New Roman"/>
              </a:rPr>
              <a:t>12.01.2015 г</a:t>
            </a:r>
            <a:r>
              <a:rPr lang="ru-RU" sz="2050" dirty="0" smtClean="0">
                <a:solidFill>
                  <a:prstClr val="black"/>
                </a:solidFill>
                <a:latin typeface="Times New Roman"/>
                <a:cs typeface="Times New Roman"/>
              </a:rPr>
              <a:t> Письмо МЭР РФ № Д-28и-11     </a:t>
            </a:r>
          </a:p>
          <a:p>
            <a:pPr>
              <a:spcBef>
                <a:spcPts val="40"/>
              </a:spcBef>
            </a:pPr>
            <a:r>
              <a:rPr lang="ru-RU" sz="2050" dirty="0" smtClean="0">
                <a:solidFill>
                  <a:srgbClr val="00B0F0"/>
                </a:solidFill>
                <a:latin typeface="Times New Roman"/>
                <a:cs typeface="Times New Roman"/>
              </a:rPr>
              <a:t>13.03.2015г</a:t>
            </a:r>
            <a:r>
              <a:rPr lang="ru-RU" sz="2050" dirty="0" smtClean="0">
                <a:solidFill>
                  <a:prstClr val="black"/>
                </a:solidFill>
                <a:latin typeface="Times New Roman"/>
                <a:cs typeface="Times New Roman"/>
              </a:rPr>
              <a:t>  Письмо МЭР РФ № Д-28и-592</a:t>
            </a:r>
          </a:p>
          <a:p>
            <a:pPr>
              <a:spcBef>
                <a:spcPts val="40"/>
              </a:spcBef>
            </a:pPr>
            <a:r>
              <a:rPr lang="ru-RU" sz="2050" dirty="0" smtClean="0">
                <a:solidFill>
                  <a:srgbClr val="00B0F0"/>
                </a:solidFill>
                <a:latin typeface="Times New Roman"/>
                <a:cs typeface="Times New Roman"/>
              </a:rPr>
              <a:t>14.08.2015 </a:t>
            </a:r>
            <a:r>
              <a:rPr lang="ru-RU" sz="2050" dirty="0" smtClean="0">
                <a:solidFill>
                  <a:prstClr val="black"/>
                </a:solidFill>
                <a:latin typeface="Times New Roman"/>
                <a:cs typeface="Times New Roman"/>
              </a:rPr>
              <a:t>г  </a:t>
            </a:r>
            <a:r>
              <a:rPr lang="ru-RU" sz="2050" dirty="0">
                <a:solidFill>
                  <a:prstClr val="black"/>
                </a:solidFill>
                <a:latin typeface="Times New Roman"/>
                <a:cs typeface="Times New Roman"/>
              </a:rPr>
              <a:t>Письмо МЭР РФ № </a:t>
            </a:r>
            <a:r>
              <a:rPr lang="ru-RU" sz="2050" dirty="0" smtClean="0">
                <a:solidFill>
                  <a:prstClr val="black"/>
                </a:solidFill>
                <a:latin typeface="Times New Roman"/>
                <a:cs typeface="Times New Roman"/>
              </a:rPr>
              <a:t>Д-28и-2405           </a:t>
            </a:r>
            <a:r>
              <a:rPr lang="ru-RU" sz="2050" b="1" dirty="0" smtClean="0">
                <a:solidFill>
                  <a:srgbClr val="FF0000"/>
                </a:solidFill>
                <a:latin typeface="Times New Roman"/>
                <a:cs typeface="Times New Roman"/>
              </a:rPr>
              <a:t>ТАРИФНЫЙ МЕТОД</a:t>
            </a:r>
          </a:p>
          <a:p>
            <a:pPr>
              <a:spcBef>
                <a:spcPts val="40"/>
              </a:spcBef>
            </a:pPr>
            <a:r>
              <a:rPr lang="ru-RU" sz="2050" dirty="0" smtClean="0">
                <a:solidFill>
                  <a:srgbClr val="00B0F0"/>
                </a:solidFill>
                <a:latin typeface="Times New Roman"/>
                <a:cs typeface="Times New Roman"/>
              </a:rPr>
              <a:t>20.05.2015 г</a:t>
            </a:r>
            <a:r>
              <a:rPr lang="ru-RU" sz="2050" dirty="0" smtClean="0">
                <a:solidFill>
                  <a:prstClr val="black"/>
                </a:solidFill>
                <a:latin typeface="Times New Roman"/>
                <a:cs typeface="Times New Roman"/>
              </a:rPr>
              <a:t>  </a:t>
            </a:r>
            <a:r>
              <a:rPr lang="ru-RU" sz="2050" dirty="0">
                <a:solidFill>
                  <a:prstClr val="black"/>
                </a:solidFill>
                <a:latin typeface="Times New Roman"/>
                <a:cs typeface="Times New Roman"/>
              </a:rPr>
              <a:t>Письмо МЭР РФ № </a:t>
            </a:r>
            <a:r>
              <a:rPr lang="ru-RU" sz="2050" dirty="0" smtClean="0">
                <a:solidFill>
                  <a:prstClr val="black"/>
                </a:solidFill>
                <a:latin typeface="Times New Roman"/>
                <a:cs typeface="Times New Roman"/>
              </a:rPr>
              <a:t>Д-28и-1453</a:t>
            </a:r>
          </a:p>
          <a:p>
            <a:pPr>
              <a:spcBef>
                <a:spcPts val="40"/>
              </a:spcBef>
            </a:pPr>
            <a:endParaRPr lang="ru-RU" sz="2050" dirty="0">
              <a:solidFill>
                <a:prstClr val="black"/>
              </a:solidFill>
              <a:latin typeface="Times New Roman"/>
              <a:cs typeface="Times New Roman"/>
            </a:endParaRPr>
          </a:p>
          <a:p>
            <a:pPr>
              <a:spcBef>
                <a:spcPts val="40"/>
              </a:spcBef>
            </a:pPr>
            <a:endParaRPr lang="ru-RU" sz="2050" dirty="0" smtClean="0">
              <a:solidFill>
                <a:prstClr val="black"/>
              </a:solidFill>
              <a:latin typeface="Times New Roman"/>
              <a:cs typeface="Times New Roman"/>
            </a:endParaRPr>
          </a:p>
          <a:p>
            <a:pPr>
              <a:spcBef>
                <a:spcPts val="40"/>
              </a:spcBef>
            </a:pPr>
            <a:r>
              <a:rPr lang="ru-RU" sz="2050" b="1" dirty="0" smtClean="0">
                <a:solidFill>
                  <a:srgbClr val="00B050"/>
                </a:solidFill>
                <a:latin typeface="Times New Roman"/>
                <a:cs typeface="Times New Roman"/>
              </a:rPr>
              <a:t>02.02.2016</a:t>
            </a:r>
            <a:r>
              <a:rPr lang="ru-RU" sz="2050" dirty="0" smtClean="0">
                <a:solidFill>
                  <a:prstClr val="black"/>
                </a:solidFill>
                <a:latin typeface="Times New Roman"/>
                <a:cs typeface="Times New Roman"/>
              </a:rPr>
              <a:t>Г  </a:t>
            </a:r>
            <a:r>
              <a:rPr lang="ru-RU" sz="2050" dirty="0">
                <a:solidFill>
                  <a:prstClr val="black"/>
                </a:solidFill>
                <a:latin typeface="Times New Roman"/>
                <a:cs typeface="Times New Roman"/>
              </a:rPr>
              <a:t>Письмо МЭР РФ № </a:t>
            </a:r>
            <a:r>
              <a:rPr lang="ru-RU" sz="2050" dirty="0" smtClean="0">
                <a:solidFill>
                  <a:prstClr val="black"/>
                </a:solidFill>
                <a:latin typeface="Times New Roman"/>
                <a:cs typeface="Times New Roman"/>
              </a:rPr>
              <a:t>Д-28и-1459            </a:t>
            </a:r>
            <a:r>
              <a:rPr lang="ru-RU" sz="2050" b="1" dirty="0" smtClean="0">
                <a:solidFill>
                  <a:srgbClr val="FF0000"/>
                </a:solidFill>
                <a:latin typeface="Times New Roman"/>
                <a:cs typeface="Times New Roman"/>
              </a:rPr>
              <a:t>ЗАКАЗЧИК ВПРАВЕ</a:t>
            </a:r>
          </a:p>
          <a:p>
            <a:pPr>
              <a:spcBef>
                <a:spcPts val="40"/>
              </a:spcBef>
            </a:pPr>
            <a:r>
              <a:rPr lang="ru-RU" sz="2050" b="1" dirty="0">
                <a:solidFill>
                  <a:srgbClr val="FF0000"/>
                </a:solidFill>
                <a:latin typeface="Times New Roman"/>
                <a:cs typeface="Times New Roman"/>
              </a:rPr>
              <a:t> </a:t>
            </a:r>
            <a:r>
              <a:rPr lang="ru-RU" sz="2050" b="1" dirty="0" smtClean="0">
                <a:solidFill>
                  <a:srgbClr val="FF0000"/>
                </a:solidFill>
                <a:latin typeface="Times New Roman"/>
                <a:cs typeface="Times New Roman"/>
              </a:rPr>
              <a:t>                                                                                        ПРИМЕНЯТЬ </a:t>
            </a:r>
          </a:p>
          <a:p>
            <a:pPr>
              <a:spcBef>
                <a:spcPts val="40"/>
              </a:spcBef>
            </a:pPr>
            <a:r>
              <a:rPr lang="ru-RU" sz="2050" b="1" dirty="0">
                <a:solidFill>
                  <a:srgbClr val="FF0000"/>
                </a:solidFill>
                <a:latin typeface="Times New Roman"/>
                <a:cs typeface="Times New Roman"/>
              </a:rPr>
              <a:t> </a:t>
            </a:r>
            <a:r>
              <a:rPr lang="ru-RU" sz="2050" b="1" dirty="0" smtClean="0">
                <a:solidFill>
                  <a:srgbClr val="FF0000"/>
                </a:solidFill>
                <a:latin typeface="Times New Roman"/>
                <a:cs typeface="Times New Roman"/>
              </a:rPr>
              <a:t>                                                                                        ТАРИФНЫЙ МЕТОД</a:t>
            </a:r>
          </a:p>
          <a:p>
            <a:pPr>
              <a:spcBef>
                <a:spcPts val="40"/>
              </a:spcBef>
            </a:pPr>
            <a:endParaRPr sz="2050" dirty="0">
              <a:solidFill>
                <a:prstClr val="black"/>
              </a:solidFill>
              <a:latin typeface="Times New Roman"/>
              <a:cs typeface="Times New Roman"/>
            </a:endParaRPr>
          </a:p>
        </p:txBody>
      </p:sp>
    </p:spTree>
    <p:extLst>
      <p:ext uri="{BB962C8B-B14F-4D97-AF65-F5344CB8AC3E}">
        <p14:creationId xmlns:p14="http://schemas.microsoft.com/office/powerpoint/2010/main" val="22238042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70619" y="6571488"/>
            <a:ext cx="373380" cy="216535"/>
          </a:xfrm>
          <a:custGeom>
            <a:avLst/>
            <a:gdLst/>
            <a:ahLst/>
            <a:cxnLst/>
            <a:rect l="l" t="t" r="r" b="b"/>
            <a:pathLst>
              <a:path w="373379" h="216534">
                <a:moveTo>
                  <a:pt x="0" y="216406"/>
                </a:moveTo>
                <a:lnTo>
                  <a:pt x="372999" y="216406"/>
                </a:lnTo>
                <a:lnTo>
                  <a:pt x="372999" y="0"/>
                </a:lnTo>
                <a:lnTo>
                  <a:pt x="0" y="0"/>
                </a:lnTo>
                <a:lnTo>
                  <a:pt x="0" y="216406"/>
                </a:lnTo>
                <a:close/>
              </a:path>
            </a:pathLst>
          </a:custGeom>
          <a:solidFill>
            <a:srgbClr val="1F477B"/>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prstGeom prst="rect">
            <a:avLst/>
          </a:prstGeom>
        </p:spPr>
        <p:txBody>
          <a:bodyPr vert="horz" wrap="square" lIns="0" tIns="61721" rIns="0" bIns="0" rtlCol="0">
            <a:spAutoFit/>
          </a:bodyPr>
          <a:lstStyle/>
          <a:p>
            <a:pPr marL="1440180">
              <a:lnSpc>
                <a:spcPct val="100000"/>
              </a:lnSpc>
            </a:pPr>
            <a:r>
              <a:rPr spc="-10" dirty="0">
                <a:solidFill>
                  <a:srgbClr val="1F477B"/>
                </a:solidFill>
                <a:latin typeface="Arial"/>
                <a:cs typeface="Arial"/>
              </a:rPr>
              <a:t>ПРИ </a:t>
            </a:r>
            <a:r>
              <a:rPr spc="15" dirty="0">
                <a:solidFill>
                  <a:srgbClr val="1F477B"/>
                </a:solidFill>
                <a:latin typeface="Arial"/>
                <a:cs typeface="Arial"/>
              </a:rPr>
              <a:t>ЗАКУПКЕ </a:t>
            </a:r>
            <a:r>
              <a:rPr spc="-20" dirty="0">
                <a:solidFill>
                  <a:srgbClr val="1F477B"/>
                </a:solidFill>
                <a:latin typeface="Arial"/>
                <a:cs typeface="Arial"/>
              </a:rPr>
              <a:t>ВАЖНЕЙШИХ </a:t>
            </a:r>
            <a:r>
              <a:rPr spc="-30" dirty="0">
                <a:solidFill>
                  <a:srgbClr val="1F477B"/>
                </a:solidFill>
                <a:latin typeface="Arial"/>
                <a:cs typeface="Arial"/>
              </a:rPr>
              <a:t>ЛЕКАРСТВ</a:t>
            </a:r>
            <a:r>
              <a:rPr spc="-90" dirty="0">
                <a:solidFill>
                  <a:srgbClr val="1F477B"/>
                </a:solidFill>
                <a:latin typeface="Arial"/>
                <a:cs typeface="Arial"/>
              </a:rPr>
              <a:t> </a:t>
            </a:r>
            <a:r>
              <a:rPr spc="-15" dirty="0">
                <a:solidFill>
                  <a:srgbClr val="1F477B"/>
                </a:solidFill>
                <a:latin typeface="Arial"/>
                <a:cs typeface="Arial"/>
              </a:rPr>
              <a:t>ЗАКАЗЧИКИ</a:t>
            </a:r>
          </a:p>
        </p:txBody>
      </p:sp>
      <p:sp>
        <p:nvSpPr>
          <p:cNvPr id="4" name="object 4"/>
          <p:cNvSpPr txBox="1"/>
          <p:nvPr/>
        </p:nvSpPr>
        <p:spPr>
          <a:xfrm>
            <a:off x="113182" y="346709"/>
            <a:ext cx="9044305" cy="3116238"/>
          </a:xfrm>
          <a:prstGeom prst="rect">
            <a:avLst/>
          </a:prstGeom>
        </p:spPr>
        <p:txBody>
          <a:bodyPr vert="horz" wrap="square" lIns="0" tIns="0" rIns="0" bIns="0" rtlCol="0">
            <a:spAutoFit/>
          </a:bodyPr>
          <a:lstStyle/>
          <a:p>
            <a:pPr marL="1363980">
              <a:tabLst>
                <a:tab pos="9030970" algn="l"/>
              </a:tabLst>
            </a:pPr>
            <a:r>
              <a:rPr sz="2000" u="heavy" dirty="0">
                <a:solidFill>
                  <a:srgbClr val="1F477B"/>
                </a:solidFill>
                <a:latin typeface="Times New Roman"/>
                <a:cs typeface="Times New Roman"/>
              </a:rPr>
              <a:t> </a:t>
            </a:r>
            <a:r>
              <a:rPr sz="2000" u="heavy" spc="-315" dirty="0">
                <a:solidFill>
                  <a:srgbClr val="1F477B"/>
                </a:solidFill>
                <a:latin typeface="Times New Roman"/>
                <a:cs typeface="Times New Roman"/>
              </a:rPr>
              <a:t> </a:t>
            </a:r>
            <a:r>
              <a:rPr sz="2000" b="1" u="heavy" spc="-60" dirty="0">
                <a:solidFill>
                  <a:srgbClr val="1F477B"/>
                </a:solidFill>
                <a:latin typeface="Arial"/>
                <a:cs typeface="Arial"/>
              </a:rPr>
              <a:t>ВПРАВЕ </a:t>
            </a:r>
            <a:r>
              <a:rPr sz="2000" b="1" u="heavy" spc="-35" dirty="0" smtClean="0">
                <a:solidFill>
                  <a:srgbClr val="1F477B"/>
                </a:solidFill>
                <a:latin typeface="Arial"/>
                <a:cs typeface="Arial"/>
              </a:rPr>
              <a:t>ОБОСНОВАТЬ</a:t>
            </a:r>
            <a:r>
              <a:rPr lang="ru-RU" sz="2000" b="1" u="heavy" spc="-35" dirty="0" smtClean="0">
                <a:solidFill>
                  <a:srgbClr val="1F477B"/>
                </a:solidFill>
                <a:latin typeface="Arial"/>
                <a:cs typeface="Arial"/>
              </a:rPr>
              <a:t> ТАРИФНЫЙ МЕТОД</a:t>
            </a:r>
            <a:r>
              <a:rPr sz="2000" b="1" u="heavy" spc="-35" dirty="0" smtClean="0">
                <a:solidFill>
                  <a:srgbClr val="1F477B"/>
                </a:solidFill>
                <a:latin typeface="Arial"/>
                <a:cs typeface="Arial"/>
              </a:rPr>
              <a:t> </a:t>
            </a:r>
            <a:r>
              <a:rPr lang="ru-RU" sz="2000" b="1" u="heavy" dirty="0" smtClean="0">
                <a:solidFill>
                  <a:srgbClr val="1F477B"/>
                </a:solidFill>
                <a:latin typeface="Arial"/>
                <a:cs typeface="Arial"/>
              </a:rPr>
              <a:t>И </a:t>
            </a:r>
            <a:r>
              <a:rPr sz="2000" b="1" u="heavy" dirty="0" smtClean="0">
                <a:solidFill>
                  <a:srgbClr val="1F477B"/>
                </a:solidFill>
                <a:latin typeface="Arial"/>
                <a:cs typeface="Arial"/>
              </a:rPr>
              <a:t> </a:t>
            </a:r>
            <a:r>
              <a:rPr sz="2000" b="1" u="heavy" spc="-25" dirty="0" smtClean="0">
                <a:solidFill>
                  <a:srgbClr val="1F477B"/>
                </a:solidFill>
                <a:latin typeface="Arial"/>
                <a:cs typeface="Arial"/>
              </a:rPr>
              <a:t>МЕТОД </a:t>
            </a:r>
            <a:r>
              <a:rPr sz="2000" b="1" u="heavy" spc="10" dirty="0">
                <a:solidFill>
                  <a:srgbClr val="1F477B"/>
                </a:solidFill>
                <a:latin typeface="Arial"/>
                <a:cs typeface="Arial"/>
              </a:rPr>
              <a:t>АНАЛИЗА</a:t>
            </a:r>
            <a:r>
              <a:rPr sz="2000" b="1" u="heavy" spc="-170" dirty="0">
                <a:solidFill>
                  <a:srgbClr val="1F477B"/>
                </a:solidFill>
                <a:latin typeface="Arial"/>
                <a:cs typeface="Arial"/>
              </a:rPr>
              <a:t> </a:t>
            </a:r>
            <a:r>
              <a:rPr sz="2000" b="1" u="heavy" spc="-5" dirty="0">
                <a:solidFill>
                  <a:srgbClr val="1F477B"/>
                </a:solidFill>
                <a:latin typeface="Arial"/>
                <a:cs typeface="Arial"/>
              </a:rPr>
              <a:t>РЫНКА	</a:t>
            </a:r>
            <a:endParaRPr sz="2000" dirty="0">
              <a:solidFill>
                <a:prstClr val="black"/>
              </a:solidFill>
              <a:latin typeface="Arial"/>
              <a:cs typeface="Arial"/>
            </a:endParaRPr>
          </a:p>
          <a:p>
            <a:endParaRPr sz="2000" dirty="0">
              <a:solidFill>
                <a:prstClr val="black"/>
              </a:solidFill>
              <a:latin typeface="Times New Roman"/>
              <a:cs typeface="Times New Roman"/>
            </a:endParaRPr>
          </a:p>
          <a:p>
            <a:pPr marL="355600" marR="382905" indent="-342900">
              <a:spcBef>
                <a:spcPts val="1505"/>
              </a:spcBef>
              <a:buFont typeface="Wingdings"/>
              <a:buChar char=""/>
              <a:tabLst>
                <a:tab pos="355600" algn="l"/>
                <a:tab pos="356235" algn="l"/>
              </a:tabLst>
            </a:pPr>
            <a:r>
              <a:rPr sz="2000" spc="-15" dirty="0">
                <a:solidFill>
                  <a:prstClr val="black"/>
                </a:solidFill>
                <a:latin typeface="Arial"/>
                <a:cs typeface="Arial"/>
              </a:rPr>
              <a:t>Чтобы обосновать начальную </a:t>
            </a:r>
            <a:r>
              <a:rPr sz="2000" dirty="0">
                <a:solidFill>
                  <a:prstClr val="black"/>
                </a:solidFill>
                <a:latin typeface="Arial"/>
                <a:cs typeface="Arial"/>
              </a:rPr>
              <a:t>(максимальную) </a:t>
            </a:r>
            <a:r>
              <a:rPr sz="2000" spc="-10" dirty="0">
                <a:solidFill>
                  <a:prstClr val="black"/>
                </a:solidFill>
                <a:latin typeface="Arial"/>
                <a:cs typeface="Arial"/>
              </a:rPr>
              <a:t>цену </a:t>
            </a:r>
            <a:r>
              <a:rPr sz="2000" dirty="0">
                <a:solidFill>
                  <a:prstClr val="black"/>
                </a:solidFill>
                <a:latin typeface="Arial"/>
                <a:cs typeface="Arial"/>
              </a:rPr>
              <a:t>контракта</a:t>
            </a:r>
            <a:r>
              <a:rPr sz="2000" spc="-280" dirty="0">
                <a:solidFill>
                  <a:prstClr val="black"/>
                </a:solidFill>
                <a:latin typeface="Arial"/>
                <a:cs typeface="Arial"/>
              </a:rPr>
              <a:t> </a:t>
            </a:r>
            <a:r>
              <a:rPr sz="2000" dirty="0">
                <a:solidFill>
                  <a:prstClr val="black"/>
                </a:solidFill>
                <a:latin typeface="Arial"/>
                <a:cs typeface="Arial"/>
              </a:rPr>
              <a:t>(НМЦК)  </a:t>
            </a:r>
            <a:r>
              <a:rPr sz="2000" spc="-5" dirty="0">
                <a:solidFill>
                  <a:prstClr val="black"/>
                </a:solidFill>
                <a:latin typeface="Arial"/>
                <a:cs typeface="Arial"/>
              </a:rPr>
              <a:t>при </a:t>
            </a:r>
            <a:r>
              <a:rPr sz="2000" spc="10" dirty="0">
                <a:solidFill>
                  <a:prstClr val="black"/>
                </a:solidFill>
                <a:latin typeface="Arial"/>
                <a:cs typeface="Arial"/>
              </a:rPr>
              <a:t>закупке </a:t>
            </a:r>
            <a:r>
              <a:rPr sz="2000" dirty="0">
                <a:solidFill>
                  <a:prstClr val="black"/>
                </a:solidFill>
                <a:latin typeface="Arial"/>
                <a:cs typeface="Arial"/>
              </a:rPr>
              <a:t>жизненно </a:t>
            </a:r>
            <a:r>
              <a:rPr sz="2000" spc="-30" dirty="0">
                <a:solidFill>
                  <a:prstClr val="black"/>
                </a:solidFill>
                <a:latin typeface="Arial"/>
                <a:cs typeface="Arial"/>
              </a:rPr>
              <a:t>необходимых </a:t>
            </a:r>
            <a:r>
              <a:rPr sz="2000" dirty="0">
                <a:solidFill>
                  <a:prstClr val="black"/>
                </a:solidFill>
                <a:latin typeface="Arial"/>
                <a:cs typeface="Arial"/>
              </a:rPr>
              <a:t>и </a:t>
            </a:r>
            <a:r>
              <a:rPr sz="2000" spc="-5" dirty="0">
                <a:solidFill>
                  <a:prstClr val="black"/>
                </a:solidFill>
                <a:latin typeface="Arial"/>
                <a:cs typeface="Arial"/>
              </a:rPr>
              <a:t>важнейших </a:t>
            </a:r>
            <a:r>
              <a:rPr sz="2000" dirty="0">
                <a:solidFill>
                  <a:prstClr val="black"/>
                </a:solidFill>
                <a:latin typeface="Arial"/>
                <a:cs typeface="Arial"/>
              </a:rPr>
              <a:t>лекарственных  </a:t>
            </a:r>
            <a:r>
              <a:rPr sz="2000" spc="-15" dirty="0">
                <a:solidFill>
                  <a:prstClr val="black"/>
                </a:solidFill>
                <a:latin typeface="Arial"/>
                <a:cs typeface="Arial"/>
              </a:rPr>
              <a:t>препаратов, </a:t>
            </a:r>
            <a:r>
              <a:rPr sz="2000" spc="-10" dirty="0">
                <a:solidFill>
                  <a:prstClr val="black"/>
                </a:solidFill>
                <a:latin typeface="Arial"/>
                <a:cs typeface="Arial"/>
              </a:rPr>
              <a:t>можно </a:t>
            </a:r>
            <a:r>
              <a:rPr sz="2000" spc="-5" dirty="0">
                <a:solidFill>
                  <a:prstClr val="black"/>
                </a:solidFill>
                <a:latin typeface="Arial"/>
                <a:cs typeface="Arial"/>
              </a:rPr>
              <a:t>применить </a:t>
            </a:r>
            <a:r>
              <a:rPr sz="2000" spc="25" dirty="0">
                <a:solidFill>
                  <a:prstClr val="black"/>
                </a:solidFill>
                <a:latin typeface="Arial"/>
                <a:cs typeface="Arial"/>
              </a:rPr>
              <a:t>как </a:t>
            </a:r>
            <a:r>
              <a:rPr sz="2000" spc="-10" dirty="0">
                <a:solidFill>
                  <a:prstClr val="black"/>
                </a:solidFill>
                <a:latin typeface="Arial"/>
                <a:cs typeface="Arial"/>
              </a:rPr>
              <a:t>тарифный </a:t>
            </a:r>
            <a:r>
              <a:rPr sz="2000" spc="-55" dirty="0">
                <a:solidFill>
                  <a:prstClr val="black"/>
                </a:solidFill>
                <a:latin typeface="Arial"/>
                <a:cs typeface="Arial"/>
              </a:rPr>
              <a:t>метод, </a:t>
            </a:r>
            <a:r>
              <a:rPr sz="2000" spc="-25" dirty="0">
                <a:solidFill>
                  <a:prstClr val="black"/>
                </a:solidFill>
                <a:latin typeface="Arial"/>
                <a:cs typeface="Arial"/>
              </a:rPr>
              <a:t>так </a:t>
            </a:r>
            <a:r>
              <a:rPr sz="2000" dirty="0">
                <a:solidFill>
                  <a:prstClr val="black"/>
                </a:solidFill>
                <a:latin typeface="Arial"/>
                <a:cs typeface="Arial"/>
              </a:rPr>
              <a:t>и</a:t>
            </a:r>
            <a:r>
              <a:rPr sz="2000" spc="-210" dirty="0">
                <a:solidFill>
                  <a:prstClr val="black"/>
                </a:solidFill>
                <a:latin typeface="Arial"/>
                <a:cs typeface="Arial"/>
              </a:rPr>
              <a:t> </a:t>
            </a:r>
            <a:r>
              <a:rPr sz="2000" spc="-60" dirty="0">
                <a:solidFill>
                  <a:prstClr val="black"/>
                </a:solidFill>
                <a:latin typeface="Arial"/>
                <a:cs typeface="Arial"/>
              </a:rPr>
              <a:t>метод</a:t>
            </a:r>
            <a:endParaRPr sz="2000" dirty="0">
              <a:solidFill>
                <a:prstClr val="black"/>
              </a:solidFill>
              <a:latin typeface="Arial"/>
              <a:cs typeface="Arial"/>
            </a:endParaRPr>
          </a:p>
          <a:p>
            <a:pPr marL="355600"/>
            <a:r>
              <a:rPr sz="2000" spc="-5" dirty="0">
                <a:solidFill>
                  <a:prstClr val="black"/>
                </a:solidFill>
                <a:latin typeface="Arial"/>
                <a:cs typeface="Arial"/>
              </a:rPr>
              <a:t>сопоставимых </a:t>
            </a:r>
            <a:r>
              <a:rPr sz="2000" spc="-15" dirty="0">
                <a:solidFill>
                  <a:prstClr val="black"/>
                </a:solidFill>
                <a:latin typeface="Arial"/>
                <a:cs typeface="Arial"/>
              </a:rPr>
              <a:t>рыночных цен </a:t>
            </a:r>
            <a:r>
              <a:rPr sz="2000" spc="-5" dirty="0">
                <a:solidFill>
                  <a:prstClr val="black"/>
                </a:solidFill>
                <a:latin typeface="Arial"/>
                <a:cs typeface="Arial"/>
              </a:rPr>
              <a:t>(анализа</a:t>
            </a:r>
            <a:r>
              <a:rPr sz="2000" spc="-229" dirty="0">
                <a:solidFill>
                  <a:prstClr val="black"/>
                </a:solidFill>
                <a:latin typeface="Arial"/>
                <a:cs typeface="Arial"/>
              </a:rPr>
              <a:t> </a:t>
            </a:r>
            <a:r>
              <a:rPr sz="2000" spc="10" dirty="0">
                <a:solidFill>
                  <a:prstClr val="black"/>
                </a:solidFill>
                <a:latin typeface="Arial"/>
                <a:cs typeface="Arial"/>
              </a:rPr>
              <a:t>рынка).</a:t>
            </a:r>
            <a:endParaRPr sz="2000" dirty="0">
              <a:solidFill>
                <a:prstClr val="black"/>
              </a:solidFill>
              <a:latin typeface="Arial"/>
              <a:cs typeface="Arial"/>
            </a:endParaRPr>
          </a:p>
          <a:p>
            <a:endParaRPr sz="2000" dirty="0">
              <a:solidFill>
                <a:prstClr val="black"/>
              </a:solidFill>
              <a:latin typeface="Times New Roman"/>
              <a:cs typeface="Times New Roman"/>
            </a:endParaRPr>
          </a:p>
          <a:p>
            <a:pPr marL="12700">
              <a:spcBef>
                <a:spcPts val="1180"/>
              </a:spcBef>
            </a:pPr>
            <a:r>
              <a:rPr sz="2000" dirty="0">
                <a:solidFill>
                  <a:srgbClr val="FF0000"/>
                </a:solidFill>
                <a:latin typeface="Arial"/>
                <a:cs typeface="Arial"/>
              </a:rPr>
              <a:t>Письмо </a:t>
            </a:r>
            <a:r>
              <a:rPr sz="2000" spc="-5" dirty="0">
                <a:solidFill>
                  <a:srgbClr val="FF0000"/>
                </a:solidFill>
                <a:latin typeface="Arial"/>
                <a:cs typeface="Arial"/>
              </a:rPr>
              <a:t>Минэкономразвития </a:t>
            </a:r>
            <a:r>
              <a:rPr sz="2000" spc="-30" dirty="0">
                <a:solidFill>
                  <a:srgbClr val="FF0000"/>
                </a:solidFill>
                <a:latin typeface="Arial"/>
                <a:cs typeface="Arial"/>
              </a:rPr>
              <a:t>России </a:t>
            </a:r>
            <a:r>
              <a:rPr sz="2000" spc="-50" dirty="0">
                <a:solidFill>
                  <a:srgbClr val="FF0000"/>
                </a:solidFill>
                <a:latin typeface="Arial"/>
                <a:cs typeface="Arial"/>
              </a:rPr>
              <a:t>от </a:t>
            </a:r>
            <a:r>
              <a:rPr sz="2000" dirty="0">
                <a:solidFill>
                  <a:srgbClr val="FF0000"/>
                </a:solidFill>
                <a:latin typeface="Arial"/>
                <a:cs typeface="Arial"/>
              </a:rPr>
              <a:t>17.02.2016 N</a:t>
            </a:r>
            <a:r>
              <a:rPr sz="2000" spc="-260" dirty="0">
                <a:solidFill>
                  <a:srgbClr val="FF0000"/>
                </a:solidFill>
                <a:latin typeface="Arial"/>
                <a:cs typeface="Arial"/>
              </a:rPr>
              <a:t> </a:t>
            </a:r>
            <a:r>
              <a:rPr sz="2000" dirty="0">
                <a:solidFill>
                  <a:srgbClr val="FF0000"/>
                </a:solidFill>
                <a:latin typeface="Arial"/>
                <a:cs typeface="Arial"/>
              </a:rPr>
              <a:t>ОГ-Д28-1812</a:t>
            </a:r>
            <a:endParaRPr sz="2000" dirty="0">
              <a:solidFill>
                <a:prstClr val="black"/>
              </a:solidFill>
              <a:latin typeface="Arial"/>
              <a:cs typeface="Arial"/>
            </a:endParaRPr>
          </a:p>
        </p:txBody>
      </p:sp>
      <p:sp>
        <p:nvSpPr>
          <p:cNvPr id="5" name="object 5"/>
          <p:cNvSpPr txBox="1"/>
          <p:nvPr/>
        </p:nvSpPr>
        <p:spPr>
          <a:xfrm>
            <a:off x="8884157" y="6623608"/>
            <a:ext cx="153670" cy="149225"/>
          </a:xfrm>
          <a:prstGeom prst="rect">
            <a:avLst/>
          </a:prstGeom>
        </p:spPr>
        <p:txBody>
          <a:bodyPr vert="horz" wrap="square" lIns="0" tIns="0" rIns="0" bIns="0" rtlCol="0">
            <a:spAutoFit/>
          </a:bodyPr>
          <a:lstStyle/>
          <a:p>
            <a:pPr marL="12700"/>
            <a:r>
              <a:rPr sz="900" spc="-5" dirty="0">
                <a:solidFill>
                  <a:srgbClr val="FFFFFF"/>
                </a:solidFill>
                <a:latin typeface="Arial"/>
                <a:cs typeface="Arial"/>
              </a:rPr>
              <a:t>59</a:t>
            </a:r>
            <a:endParaRPr sz="900">
              <a:solidFill>
                <a:prstClr val="black"/>
              </a:solidFill>
              <a:latin typeface="Arial"/>
              <a:cs typeface="Arial"/>
            </a:endParaRPr>
          </a:p>
        </p:txBody>
      </p:sp>
    </p:spTree>
    <p:extLst>
      <p:ext uri="{BB962C8B-B14F-4D97-AF65-F5344CB8AC3E}">
        <p14:creationId xmlns:p14="http://schemas.microsoft.com/office/powerpoint/2010/main" val="4196886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70619" y="6571488"/>
            <a:ext cx="373380" cy="216535"/>
          </a:xfrm>
          <a:custGeom>
            <a:avLst/>
            <a:gdLst/>
            <a:ahLst/>
            <a:cxnLst/>
            <a:rect l="l" t="t" r="r" b="b"/>
            <a:pathLst>
              <a:path w="373379" h="216534">
                <a:moveTo>
                  <a:pt x="0" y="216406"/>
                </a:moveTo>
                <a:lnTo>
                  <a:pt x="372999" y="216406"/>
                </a:lnTo>
                <a:lnTo>
                  <a:pt x="372999" y="0"/>
                </a:lnTo>
                <a:lnTo>
                  <a:pt x="0" y="0"/>
                </a:lnTo>
                <a:lnTo>
                  <a:pt x="0" y="216406"/>
                </a:lnTo>
                <a:close/>
              </a:path>
            </a:pathLst>
          </a:custGeom>
          <a:solidFill>
            <a:srgbClr val="1F477B"/>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prstGeom prst="rect">
            <a:avLst/>
          </a:prstGeom>
        </p:spPr>
        <p:txBody>
          <a:bodyPr vert="horz" wrap="square" lIns="0" tIns="61721" rIns="0" bIns="0" rtlCol="0">
            <a:spAutoFit/>
          </a:bodyPr>
          <a:lstStyle/>
          <a:p>
            <a:pPr marL="1440180">
              <a:lnSpc>
                <a:spcPct val="100000"/>
              </a:lnSpc>
            </a:pPr>
            <a:r>
              <a:rPr spc="-10" dirty="0">
                <a:solidFill>
                  <a:srgbClr val="1F477B"/>
                </a:solidFill>
                <a:latin typeface="Arial"/>
                <a:cs typeface="Arial"/>
              </a:rPr>
              <a:t>ПРИ </a:t>
            </a:r>
            <a:r>
              <a:rPr spc="15" dirty="0">
                <a:solidFill>
                  <a:srgbClr val="1F477B"/>
                </a:solidFill>
                <a:latin typeface="Arial"/>
                <a:cs typeface="Arial"/>
              </a:rPr>
              <a:t>ЗАКУПКЕ </a:t>
            </a:r>
            <a:r>
              <a:rPr spc="-20" dirty="0">
                <a:solidFill>
                  <a:srgbClr val="1F477B"/>
                </a:solidFill>
                <a:latin typeface="Arial"/>
                <a:cs typeface="Arial"/>
              </a:rPr>
              <a:t>ВАЖНЕЙШИХ </a:t>
            </a:r>
            <a:r>
              <a:rPr spc="-30" dirty="0">
                <a:solidFill>
                  <a:srgbClr val="1F477B"/>
                </a:solidFill>
                <a:latin typeface="Arial"/>
                <a:cs typeface="Arial"/>
              </a:rPr>
              <a:t>ЛЕКАРСТВ</a:t>
            </a:r>
            <a:r>
              <a:rPr spc="-90" dirty="0">
                <a:solidFill>
                  <a:srgbClr val="1F477B"/>
                </a:solidFill>
                <a:latin typeface="Arial"/>
                <a:cs typeface="Arial"/>
              </a:rPr>
              <a:t> </a:t>
            </a:r>
            <a:r>
              <a:rPr spc="-15" dirty="0">
                <a:solidFill>
                  <a:srgbClr val="1F477B"/>
                </a:solidFill>
                <a:latin typeface="Arial"/>
                <a:cs typeface="Arial"/>
              </a:rPr>
              <a:t>ЗАКАЗЧИКИ</a:t>
            </a:r>
          </a:p>
        </p:txBody>
      </p:sp>
      <p:sp>
        <p:nvSpPr>
          <p:cNvPr id="4" name="object 4"/>
          <p:cNvSpPr txBox="1"/>
          <p:nvPr/>
        </p:nvSpPr>
        <p:spPr>
          <a:xfrm>
            <a:off x="113182" y="346709"/>
            <a:ext cx="9044305" cy="3577903"/>
          </a:xfrm>
          <a:prstGeom prst="rect">
            <a:avLst/>
          </a:prstGeom>
        </p:spPr>
        <p:txBody>
          <a:bodyPr vert="horz" wrap="square" lIns="0" tIns="0" rIns="0" bIns="0" rtlCol="0">
            <a:spAutoFit/>
          </a:bodyPr>
          <a:lstStyle/>
          <a:p>
            <a:pPr marL="1363980">
              <a:tabLst>
                <a:tab pos="9030970" algn="l"/>
              </a:tabLst>
            </a:pPr>
            <a:r>
              <a:rPr sz="2000" u="heavy" dirty="0">
                <a:solidFill>
                  <a:srgbClr val="1F477B"/>
                </a:solidFill>
                <a:latin typeface="Times New Roman"/>
                <a:cs typeface="Times New Roman"/>
              </a:rPr>
              <a:t> </a:t>
            </a:r>
            <a:r>
              <a:rPr sz="2000" u="heavy" spc="-315" dirty="0">
                <a:solidFill>
                  <a:srgbClr val="1F477B"/>
                </a:solidFill>
                <a:latin typeface="Times New Roman"/>
                <a:cs typeface="Times New Roman"/>
              </a:rPr>
              <a:t> </a:t>
            </a:r>
            <a:r>
              <a:rPr sz="2000" b="1" u="heavy" spc="-60" dirty="0">
                <a:solidFill>
                  <a:srgbClr val="1F477B"/>
                </a:solidFill>
                <a:latin typeface="Arial"/>
                <a:cs typeface="Arial"/>
              </a:rPr>
              <a:t>ВПРАВЕ </a:t>
            </a:r>
            <a:r>
              <a:rPr lang="ru-RU" sz="2000" b="1" u="heavy" spc="-35" dirty="0" smtClean="0">
                <a:solidFill>
                  <a:srgbClr val="1F477B"/>
                </a:solidFill>
                <a:latin typeface="Arial"/>
                <a:cs typeface="Arial"/>
              </a:rPr>
              <a:t>ПРИМЕНИТЬ ДЛЯ ОБОСНОВАНИЯ НМЦК</a:t>
            </a:r>
            <a:r>
              <a:rPr lang="ru-RU" sz="2000" b="1" u="heavy" dirty="0" smtClean="0">
                <a:solidFill>
                  <a:srgbClr val="1F477B"/>
                </a:solidFill>
                <a:latin typeface="Arial"/>
                <a:cs typeface="Arial"/>
              </a:rPr>
              <a:t> </a:t>
            </a:r>
            <a:r>
              <a:rPr sz="2000" b="1" u="heavy" dirty="0" smtClean="0">
                <a:solidFill>
                  <a:srgbClr val="1F477B"/>
                </a:solidFill>
                <a:latin typeface="Arial"/>
                <a:cs typeface="Arial"/>
              </a:rPr>
              <a:t> </a:t>
            </a:r>
            <a:r>
              <a:rPr sz="2000" b="1" u="heavy" spc="-25" dirty="0" smtClean="0">
                <a:solidFill>
                  <a:srgbClr val="1F477B"/>
                </a:solidFill>
                <a:latin typeface="Arial"/>
                <a:cs typeface="Arial"/>
              </a:rPr>
              <a:t>МЕТОД </a:t>
            </a:r>
            <a:r>
              <a:rPr sz="2000" b="1" u="heavy" spc="10" dirty="0">
                <a:solidFill>
                  <a:srgbClr val="1F477B"/>
                </a:solidFill>
                <a:latin typeface="Arial"/>
                <a:cs typeface="Arial"/>
              </a:rPr>
              <a:t>АНАЛИЗА</a:t>
            </a:r>
            <a:r>
              <a:rPr sz="2000" b="1" u="heavy" spc="-170" dirty="0">
                <a:solidFill>
                  <a:srgbClr val="1F477B"/>
                </a:solidFill>
                <a:latin typeface="Arial"/>
                <a:cs typeface="Arial"/>
              </a:rPr>
              <a:t> </a:t>
            </a:r>
            <a:r>
              <a:rPr sz="2000" b="1" u="heavy" spc="-5" dirty="0">
                <a:solidFill>
                  <a:srgbClr val="1F477B"/>
                </a:solidFill>
                <a:latin typeface="Arial"/>
                <a:cs typeface="Arial"/>
              </a:rPr>
              <a:t>РЫНКА	</a:t>
            </a:r>
            <a:endParaRPr sz="2000" dirty="0">
              <a:solidFill>
                <a:prstClr val="black"/>
              </a:solidFill>
              <a:latin typeface="Arial"/>
              <a:cs typeface="Arial"/>
            </a:endParaRPr>
          </a:p>
          <a:p>
            <a:endParaRPr sz="2000" dirty="0">
              <a:solidFill>
                <a:prstClr val="black"/>
              </a:solidFill>
              <a:latin typeface="Times New Roman"/>
              <a:cs typeface="Times New Roman"/>
            </a:endParaRPr>
          </a:p>
          <a:p>
            <a:pPr marL="355600" marR="382905" indent="-342900">
              <a:spcBef>
                <a:spcPts val="1505"/>
              </a:spcBef>
              <a:buFont typeface="Wingdings"/>
              <a:buChar char=""/>
              <a:tabLst>
                <a:tab pos="355600" algn="l"/>
                <a:tab pos="356235" algn="l"/>
              </a:tabLst>
            </a:pPr>
            <a:r>
              <a:rPr sz="2000" spc="-15" dirty="0">
                <a:solidFill>
                  <a:prstClr val="black"/>
                </a:solidFill>
                <a:latin typeface="Arial"/>
                <a:cs typeface="Arial"/>
              </a:rPr>
              <a:t>Чтобы обосновать начальную </a:t>
            </a:r>
            <a:r>
              <a:rPr sz="2000" dirty="0">
                <a:solidFill>
                  <a:prstClr val="black"/>
                </a:solidFill>
                <a:latin typeface="Arial"/>
                <a:cs typeface="Arial"/>
              </a:rPr>
              <a:t>(максимальную) </a:t>
            </a:r>
            <a:r>
              <a:rPr sz="2000" spc="-10" dirty="0">
                <a:solidFill>
                  <a:prstClr val="black"/>
                </a:solidFill>
                <a:latin typeface="Arial"/>
                <a:cs typeface="Arial"/>
              </a:rPr>
              <a:t>цену </a:t>
            </a:r>
            <a:r>
              <a:rPr sz="2000" dirty="0">
                <a:solidFill>
                  <a:prstClr val="black"/>
                </a:solidFill>
                <a:latin typeface="Arial"/>
                <a:cs typeface="Arial"/>
              </a:rPr>
              <a:t>контракта</a:t>
            </a:r>
            <a:r>
              <a:rPr sz="2000" spc="-280" dirty="0">
                <a:solidFill>
                  <a:prstClr val="black"/>
                </a:solidFill>
                <a:latin typeface="Arial"/>
                <a:cs typeface="Arial"/>
              </a:rPr>
              <a:t> </a:t>
            </a:r>
            <a:r>
              <a:rPr sz="2000" dirty="0">
                <a:solidFill>
                  <a:prstClr val="black"/>
                </a:solidFill>
                <a:latin typeface="Arial"/>
                <a:cs typeface="Arial"/>
              </a:rPr>
              <a:t>(НМЦК)  </a:t>
            </a:r>
            <a:r>
              <a:rPr sz="2000" spc="-5" dirty="0">
                <a:solidFill>
                  <a:prstClr val="black"/>
                </a:solidFill>
                <a:latin typeface="Arial"/>
                <a:cs typeface="Arial"/>
              </a:rPr>
              <a:t>при </a:t>
            </a:r>
            <a:r>
              <a:rPr sz="2000" spc="10" dirty="0">
                <a:solidFill>
                  <a:prstClr val="black"/>
                </a:solidFill>
                <a:latin typeface="Arial"/>
                <a:cs typeface="Arial"/>
              </a:rPr>
              <a:t>закупке </a:t>
            </a:r>
            <a:r>
              <a:rPr sz="2000" dirty="0">
                <a:solidFill>
                  <a:prstClr val="black"/>
                </a:solidFill>
                <a:latin typeface="Arial"/>
                <a:cs typeface="Arial"/>
              </a:rPr>
              <a:t>жизненно </a:t>
            </a:r>
            <a:r>
              <a:rPr sz="2000" spc="-30" dirty="0">
                <a:solidFill>
                  <a:prstClr val="black"/>
                </a:solidFill>
                <a:latin typeface="Arial"/>
                <a:cs typeface="Arial"/>
              </a:rPr>
              <a:t>необходимых </a:t>
            </a:r>
            <a:r>
              <a:rPr sz="2000" dirty="0">
                <a:solidFill>
                  <a:prstClr val="black"/>
                </a:solidFill>
                <a:latin typeface="Arial"/>
                <a:cs typeface="Arial"/>
              </a:rPr>
              <a:t>и </a:t>
            </a:r>
            <a:r>
              <a:rPr sz="2000" spc="-5" dirty="0">
                <a:solidFill>
                  <a:prstClr val="black"/>
                </a:solidFill>
                <a:latin typeface="Arial"/>
                <a:cs typeface="Arial"/>
              </a:rPr>
              <a:t>важнейших </a:t>
            </a:r>
            <a:r>
              <a:rPr sz="2000" dirty="0" err="1">
                <a:solidFill>
                  <a:prstClr val="black"/>
                </a:solidFill>
                <a:latin typeface="Arial"/>
                <a:cs typeface="Arial"/>
              </a:rPr>
              <a:t>лекарственных</a:t>
            </a:r>
            <a:r>
              <a:rPr sz="2000" dirty="0">
                <a:solidFill>
                  <a:prstClr val="black"/>
                </a:solidFill>
                <a:latin typeface="Arial"/>
                <a:cs typeface="Arial"/>
              </a:rPr>
              <a:t>  </a:t>
            </a:r>
            <a:r>
              <a:rPr sz="2000" spc="-15" dirty="0" err="1" smtClean="0">
                <a:solidFill>
                  <a:prstClr val="black"/>
                </a:solidFill>
                <a:latin typeface="Arial"/>
                <a:cs typeface="Arial"/>
              </a:rPr>
              <a:t>препаратов</a:t>
            </a:r>
            <a:r>
              <a:rPr sz="2000" spc="-15" dirty="0" smtClean="0">
                <a:solidFill>
                  <a:prstClr val="black"/>
                </a:solidFill>
                <a:latin typeface="Arial"/>
                <a:cs typeface="Arial"/>
              </a:rPr>
              <a:t>,</a:t>
            </a:r>
            <a:r>
              <a:rPr lang="ru-RU" sz="2000" spc="-15" dirty="0">
                <a:solidFill>
                  <a:prstClr val="black"/>
                </a:solidFill>
                <a:latin typeface="Arial"/>
                <a:cs typeface="Arial"/>
              </a:rPr>
              <a:t> </a:t>
            </a:r>
            <a:r>
              <a:rPr lang="ru-RU" sz="2000" spc="-15" dirty="0" smtClean="0">
                <a:solidFill>
                  <a:prstClr val="black"/>
                </a:solidFill>
                <a:latin typeface="Arial"/>
                <a:cs typeface="Arial"/>
              </a:rPr>
              <a:t>а также обычных ЛП </a:t>
            </a:r>
            <a:r>
              <a:rPr sz="2000" spc="-15" dirty="0" smtClean="0">
                <a:solidFill>
                  <a:prstClr val="black"/>
                </a:solidFill>
                <a:latin typeface="Arial"/>
                <a:cs typeface="Arial"/>
              </a:rPr>
              <a:t> </a:t>
            </a:r>
            <a:r>
              <a:rPr lang="ru-RU" sz="2000" spc="-10" dirty="0" smtClean="0">
                <a:solidFill>
                  <a:prstClr val="black"/>
                </a:solidFill>
                <a:latin typeface="Arial"/>
                <a:cs typeface="Arial"/>
              </a:rPr>
              <a:t>следует применять </a:t>
            </a:r>
            <a:r>
              <a:rPr sz="2000" spc="-210" dirty="0" smtClean="0">
                <a:solidFill>
                  <a:prstClr val="black"/>
                </a:solidFill>
                <a:latin typeface="Arial"/>
                <a:cs typeface="Arial"/>
              </a:rPr>
              <a:t> </a:t>
            </a:r>
            <a:r>
              <a:rPr sz="2000" spc="-60" dirty="0">
                <a:solidFill>
                  <a:prstClr val="black"/>
                </a:solidFill>
                <a:latin typeface="Arial"/>
                <a:cs typeface="Arial"/>
              </a:rPr>
              <a:t>метод</a:t>
            </a:r>
            <a:endParaRPr sz="2000" dirty="0">
              <a:solidFill>
                <a:prstClr val="black"/>
              </a:solidFill>
              <a:latin typeface="Arial"/>
              <a:cs typeface="Arial"/>
            </a:endParaRPr>
          </a:p>
          <a:p>
            <a:pPr marL="355600"/>
            <a:r>
              <a:rPr sz="2000" spc="-5" dirty="0">
                <a:solidFill>
                  <a:prstClr val="black"/>
                </a:solidFill>
                <a:latin typeface="Arial"/>
                <a:cs typeface="Arial"/>
              </a:rPr>
              <a:t>сопоставимых </a:t>
            </a:r>
            <a:r>
              <a:rPr sz="2000" spc="-15" dirty="0">
                <a:solidFill>
                  <a:prstClr val="black"/>
                </a:solidFill>
                <a:latin typeface="Arial"/>
                <a:cs typeface="Arial"/>
              </a:rPr>
              <a:t>рыночных цен </a:t>
            </a:r>
            <a:r>
              <a:rPr sz="2000" spc="-5" dirty="0">
                <a:solidFill>
                  <a:prstClr val="black"/>
                </a:solidFill>
                <a:latin typeface="Arial"/>
                <a:cs typeface="Arial"/>
              </a:rPr>
              <a:t>(анализа</a:t>
            </a:r>
            <a:r>
              <a:rPr sz="2000" spc="-229" dirty="0">
                <a:solidFill>
                  <a:prstClr val="black"/>
                </a:solidFill>
                <a:latin typeface="Arial"/>
                <a:cs typeface="Arial"/>
              </a:rPr>
              <a:t> </a:t>
            </a:r>
            <a:r>
              <a:rPr sz="2000" spc="10" dirty="0">
                <a:solidFill>
                  <a:prstClr val="black"/>
                </a:solidFill>
                <a:latin typeface="Arial"/>
                <a:cs typeface="Arial"/>
              </a:rPr>
              <a:t>рынка).</a:t>
            </a:r>
            <a:endParaRPr sz="2000" dirty="0">
              <a:solidFill>
                <a:prstClr val="black"/>
              </a:solidFill>
              <a:latin typeface="Arial"/>
              <a:cs typeface="Arial"/>
            </a:endParaRPr>
          </a:p>
          <a:p>
            <a:endParaRPr sz="2000" dirty="0">
              <a:solidFill>
                <a:prstClr val="black"/>
              </a:solidFill>
              <a:latin typeface="Times New Roman"/>
              <a:cs typeface="Times New Roman"/>
            </a:endParaRPr>
          </a:p>
          <a:p>
            <a:pPr marL="12700">
              <a:spcBef>
                <a:spcPts val="1180"/>
              </a:spcBef>
            </a:pPr>
            <a:r>
              <a:rPr sz="2000" dirty="0">
                <a:solidFill>
                  <a:srgbClr val="FF0000"/>
                </a:solidFill>
                <a:latin typeface="Arial"/>
                <a:cs typeface="Arial"/>
              </a:rPr>
              <a:t>Письмо </a:t>
            </a:r>
            <a:r>
              <a:rPr sz="2000" spc="-5" dirty="0">
                <a:solidFill>
                  <a:srgbClr val="FF0000"/>
                </a:solidFill>
                <a:latin typeface="Arial"/>
                <a:cs typeface="Arial"/>
              </a:rPr>
              <a:t>Минэкономразвития </a:t>
            </a:r>
            <a:r>
              <a:rPr sz="2000" spc="-30" dirty="0">
                <a:solidFill>
                  <a:srgbClr val="FF0000"/>
                </a:solidFill>
                <a:latin typeface="Arial"/>
                <a:cs typeface="Arial"/>
              </a:rPr>
              <a:t>России </a:t>
            </a:r>
            <a:r>
              <a:rPr sz="2000" spc="-50" dirty="0" err="1">
                <a:solidFill>
                  <a:srgbClr val="FF0000"/>
                </a:solidFill>
                <a:latin typeface="Arial"/>
                <a:cs typeface="Arial"/>
              </a:rPr>
              <a:t>от</a:t>
            </a:r>
            <a:r>
              <a:rPr sz="2000" spc="-50" dirty="0">
                <a:solidFill>
                  <a:srgbClr val="FF0000"/>
                </a:solidFill>
                <a:latin typeface="Arial"/>
                <a:cs typeface="Arial"/>
              </a:rPr>
              <a:t> </a:t>
            </a:r>
            <a:r>
              <a:rPr sz="2000" dirty="0" smtClean="0">
                <a:solidFill>
                  <a:srgbClr val="FF0000"/>
                </a:solidFill>
                <a:latin typeface="Arial"/>
                <a:cs typeface="Arial"/>
              </a:rPr>
              <a:t>1</a:t>
            </a:r>
            <a:r>
              <a:rPr lang="ru-RU" sz="2000" dirty="0" smtClean="0">
                <a:solidFill>
                  <a:srgbClr val="FF0000"/>
                </a:solidFill>
                <a:latin typeface="Arial"/>
                <a:cs typeface="Arial"/>
              </a:rPr>
              <a:t>9</a:t>
            </a:r>
            <a:r>
              <a:rPr sz="2000" dirty="0" smtClean="0">
                <a:solidFill>
                  <a:srgbClr val="FF0000"/>
                </a:solidFill>
                <a:latin typeface="Arial"/>
                <a:cs typeface="Arial"/>
              </a:rPr>
              <a:t>.0</a:t>
            </a:r>
            <a:r>
              <a:rPr lang="ru-RU" sz="2000" dirty="0" smtClean="0">
                <a:solidFill>
                  <a:srgbClr val="FF0000"/>
                </a:solidFill>
                <a:latin typeface="Arial"/>
                <a:cs typeface="Arial"/>
              </a:rPr>
              <a:t>9</a:t>
            </a:r>
            <a:r>
              <a:rPr sz="2000" dirty="0" smtClean="0">
                <a:solidFill>
                  <a:srgbClr val="FF0000"/>
                </a:solidFill>
                <a:latin typeface="Arial"/>
                <a:cs typeface="Arial"/>
              </a:rPr>
              <a:t>.2016 </a:t>
            </a:r>
            <a:r>
              <a:rPr sz="2000" dirty="0">
                <a:solidFill>
                  <a:srgbClr val="FF0000"/>
                </a:solidFill>
                <a:latin typeface="Arial"/>
                <a:cs typeface="Arial"/>
              </a:rPr>
              <a:t>N</a:t>
            </a:r>
            <a:r>
              <a:rPr sz="2000" spc="-260" dirty="0">
                <a:solidFill>
                  <a:srgbClr val="FF0000"/>
                </a:solidFill>
                <a:latin typeface="Arial"/>
                <a:cs typeface="Arial"/>
              </a:rPr>
              <a:t> </a:t>
            </a:r>
            <a:r>
              <a:rPr sz="2000" dirty="0" smtClean="0">
                <a:solidFill>
                  <a:srgbClr val="FF0000"/>
                </a:solidFill>
                <a:latin typeface="Arial"/>
                <a:cs typeface="Arial"/>
              </a:rPr>
              <a:t>ОГ-Д28-1</a:t>
            </a:r>
            <a:r>
              <a:rPr lang="ru-RU" sz="2000" dirty="0" smtClean="0">
                <a:solidFill>
                  <a:srgbClr val="FF0000"/>
                </a:solidFill>
                <a:latin typeface="Arial"/>
                <a:cs typeface="Arial"/>
              </a:rPr>
              <a:t>1367</a:t>
            </a:r>
          </a:p>
          <a:p>
            <a:pPr marL="12700">
              <a:spcBef>
                <a:spcPts val="1180"/>
              </a:spcBef>
            </a:pPr>
            <a:r>
              <a:rPr lang="ru-RU" sz="2000" dirty="0" smtClean="0">
                <a:solidFill>
                  <a:srgbClr val="FF0000"/>
                </a:solidFill>
                <a:latin typeface="Arial"/>
                <a:cs typeface="Arial"/>
              </a:rPr>
              <a:t>Письмо Минэкономразвития России от 16.01.2017 № Д28И- 159</a:t>
            </a:r>
            <a:endParaRPr sz="2000" dirty="0">
              <a:solidFill>
                <a:prstClr val="black"/>
              </a:solidFill>
              <a:latin typeface="Arial"/>
              <a:cs typeface="Arial"/>
            </a:endParaRPr>
          </a:p>
        </p:txBody>
      </p:sp>
      <p:sp>
        <p:nvSpPr>
          <p:cNvPr id="5" name="object 5"/>
          <p:cNvSpPr txBox="1"/>
          <p:nvPr/>
        </p:nvSpPr>
        <p:spPr>
          <a:xfrm>
            <a:off x="8884157" y="6623608"/>
            <a:ext cx="153670" cy="149225"/>
          </a:xfrm>
          <a:prstGeom prst="rect">
            <a:avLst/>
          </a:prstGeom>
        </p:spPr>
        <p:txBody>
          <a:bodyPr vert="horz" wrap="square" lIns="0" tIns="0" rIns="0" bIns="0" rtlCol="0">
            <a:spAutoFit/>
          </a:bodyPr>
          <a:lstStyle/>
          <a:p>
            <a:pPr marL="12700"/>
            <a:r>
              <a:rPr sz="900" spc="-5" dirty="0">
                <a:solidFill>
                  <a:srgbClr val="FFFFFF"/>
                </a:solidFill>
                <a:latin typeface="Arial"/>
                <a:cs typeface="Arial"/>
              </a:rPr>
              <a:t>59</a:t>
            </a:r>
            <a:endParaRPr sz="900">
              <a:solidFill>
                <a:prstClr val="black"/>
              </a:solidFill>
              <a:latin typeface="Arial"/>
              <a:cs typeface="Arial"/>
            </a:endParaRPr>
          </a:p>
        </p:txBody>
      </p:sp>
    </p:spTree>
    <p:extLst>
      <p:ext uri="{BB962C8B-B14F-4D97-AF65-F5344CB8AC3E}">
        <p14:creationId xmlns:p14="http://schemas.microsoft.com/office/powerpoint/2010/main" val="42381425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897" y="130987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3" name="object 3"/>
          <p:cNvSpPr/>
          <p:nvPr/>
        </p:nvSpPr>
        <p:spPr>
          <a:xfrm>
            <a:off x="326897" y="6163817"/>
            <a:ext cx="8568055" cy="0"/>
          </a:xfrm>
          <a:custGeom>
            <a:avLst/>
            <a:gdLst/>
            <a:ahLst/>
            <a:cxnLst/>
            <a:rect l="l" t="t" r="r" b="b"/>
            <a:pathLst>
              <a:path w="8568055">
                <a:moveTo>
                  <a:pt x="0" y="0"/>
                </a:moveTo>
                <a:lnTo>
                  <a:pt x="8567928" y="0"/>
                </a:lnTo>
              </a:path>
            </a:pathLst>
          </a:custGeom>
          <a:ln w="19812">
            <a:solidFill>
              <a:srgbClr val="E2465A"/>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35940" y="-19811"/>
            <a:ext cx="8072119" cy="934999"/>
          </a:xfrm>
          <a:prstGeom prst="rect">
            <a:avLst/>
          </a:prstGeom>
        </p:spPr>
        <p:txBody>
          <a:bodyPr vert="horz" wrap="square" lIns="0" tIns="392556" rIns="0" bIns="0" rtlCol="0">
            <a:spAutoFit/>
          </a:bodyPr>
          <a:lstStyle/>
          <a:p>
            <a:pPr marL="1983739" marR="5080" indent="-1050925">
              <a:lnSpc>
                <a:spcPts val="2100"/>
              </a:lnSpc>
            </a:pPr>
            <a:r>
              <a:rPr lang="ru-RU" dirty="0">
                <a:solidFill>
                  <a:srgbClr val="00B050"/>
                </a:solidFill>
              </a:rPr>
              <a:t> </a:t>
            </a:r>
            <a:r>
              <a:rPr lang="ru-RU" dirty="0">
                <a:solidFill>
                  <a:srgbClr val="C00000"/>
                </a:solidFill>
              </a:rPr>
              <a:t>ПРИКАЗ МИНИСТЕРСТВА ЗДРАВООХРАНЕНИЯ РФ </a:t>
            </a:r>
            <a:r>
              <a:rPr lang="ru-RU" dirty="0" smtClean="0">
                <a:solidFill>
                  <a:srgbClr val="C00000"/>
                </a:solidFill>
              </a:rPr>
              <a:t>№</a:t>
            </a:r>
            <a:br>
              <a:rPr lang="ru-RU" dirty="0" smtClean="0">
                <a:solidFill>
                  <a:srgbClr val="C00000"/>
                </a:solidFill>
              </a:rPr>
            </a:br>
            <a:r>
              <a:rPr lang="ru-RU" dirty="0">
                <a:solidFill>
                  <a:srgbClr val="C00000"/>
                </a:solidFill>
              </a:rPr>
              <a:t> </a:t>
            </a:r>
            <a:r>
              <a:rPr lang="ru-RU" dirty="0" smtClean="0">
                <a:solidFill>
                  <a:srgbClr val="C00000"/>
                </a:solidFill>
              </a:rPr>
              <a:t>                 871-Н от 26.10.2017 г</a:t>
            </a:r>
            <a:endParaRPr b="0" dirty="0">
              <a:solidFill>
                <a:srgbClr val="C00000"/>
              </a:solidFill>
              <a:latin typeface="Arial"/>
              <a:cs typeface="Arial"/>
            </a:endParaRPr>
          </a:p>
        </p:txBody>
      </p:sp>
      <p:sp>
        <p:nvSpPr>
          <p:cNvPr id="5" name="object 5"/>
          <p:cNvSpPr txBox="1"/>
          <p:nvPr/>
        </p:nvSpPr>
        <p:spPr>
          <a:xfrm>
            <a:off x="483424" y="1513711"/>
            <a:ext cx="8114665" cy="4616648"/>
          </a:xfrm>
          <a:prstGeom prst="rect">
            <a:avLst/>
          </a:prstGeom>
        </p:spPr>
        <p:txBody>
          <a:bodyPr vert="horz" wrap="square" lIns="0" tIns="0" rIns="0" bIns="0" rtlCol="0">
            <a:spAutoFit/>
          </a:bodyPr>
          <a:lstStyle/>
          <a:p>
            <a:pPr>
              <a:spcBef>
                <a:spcPts val="25"/>
              </a:spcBef>
            </a:pPr>
            <a:r>
              <a:rPr lang="ru-RU" sz="2000" dirty="0" smtClean="0">
                <a:solidFill>
                  <a:prstClr val="black"/>
                </a:solidFill>
                <a:latin typeface="Times New Roman"/>
                <a:cs typeface="Times New Roman"/>
              </a:rPr>
              <a:t>                                        </a:t>
            </a:r>
            <a:r>
              <a:rPr lang="ru-RU" sz="2000" b="1" dirty="0">
                <a:solidFill>
                  <a:srgbClr val="0070C0"/>
                </a:solidFill>
                <a:latin typeface="Times New Roman"/>
                <a:cs typeface="Times New Roman"/>
              </a:rPr>
              <a:t>2</a:t>
            </a:r>
            <a:r>
              <a:rPr lang="ru-RU" sz="2000" b="1" dirty="0" smtClean="0">
                <a:solidFill>
                  <a:srgbClr val="0070C0"/>
                </a:solidFill>
                <a:latin typeface="Times New Roman"/>
                <a:cs typeface="Times New Roman"/>
              </a:rPr>
              <a:t>.  Тарифный метод</a:t>
            </a:r>
          </a:p>
          <a:p>
            <a:pPr>
              <a:spcBef>
                <a:spcPts val="25"/>
              </a:spcBef>
            </a:pPr>
            <a:r>
              <a:rPr lang="ru-RU" sz="2000" b="1" dirty="0">
                <a:solidFill>
                  <a:srgbClr val="0070C0"/>
                </a:solidFill>
                <a:latin typeface="Times New Roman"/>
                <a:cs typeface="Times New Roman"/>
              </a:rPr>
              <a:t> </a:t>
            </a:r>
            <a:r>
              <a:rPr lang="ru-RU" sz="2000" b="1" dirty="0" smtClean="0">
                <a:solidFill>
                  <a:srgbClr val="0070C0"/>
                </a:solidFill>
                <a:latin typeface="Times New Roman"/>
                <a:cs typeface="Times New Roman"/>
              </a:rPr>
              <a:t>  </a:t>
            </a:r>
            <a:r>
              <a:rPr lang="ru-RU" sz="2000" dirty="0" smtClean="0">
                <a:solidFill>
                  <a:prstClr val="black"/>
                </a:solidFill>
                <a:latin typeface="Times New Roman"/>
                <a:cs typeface="Times New Roman"/>
              </a:rPr>
              <a:t> 1.1</a:t>
            </a:r>
            <a:r>
              <a:rPr lang="ru-RU" sz="2000" b="1" dirty="0" smtClean="0">
                <a:solidFill>
                  <a:srgbClr val="0070C0"/>
                </a:solidFill>
                <a:latin typeface="Times New Roman"/>
                <a:cs typeface="Times New Roman"/>
              </a:rPr>
              <a:t>. </a:t>
            </a:r>
            <a:r>
              <a:rPr lang="ru-RU" sz="2000" b="1" dirty="0" smtClean="0">
                <a:solidFill>
                  <a:srgbClr val="C00000"/>
                </a:solidFill>
                <a:latin typeface="Times New Roman"/>
                <a:cs typeface="Times New Roman"/>
              </a:rPr>
              <a:t>Применяется когда ЛП зарегистрирован в перечне ЖНВЛП</a:t>
            </a:r>
          </a:p>
          <a:p>
            <a:pPr>
              <a:spcBef>
                <a:spcPts val="25"/>
              </a:spcBef>
            </a:pPr>
            <a:r>
              <a:rPr lang="ru-RU" sz="2000" b="1" dirty="0" smtClean="0">
                <a:solidFill>
                  <a:prstClr val="black"/>
                </a:solidFill>
                <a:latin typeface="Times New Roman"/>
                <a:cs typeface="Times New Roman"/>
              </a:rPr>
              <a:t>    1.2. </a:t>
            </a:r>
            <a:r>
              <a:rPr lang="ru-RU" sz="2000" dirty="0" smtClean="0">
                <a:solidFill>
                  <a:prstClr val="black"/>
                </a:solidFill>
                <a:latin typeface="Times New Roman"/>
                <a:cs typeface="Times New Roman"/>
              </a:rPr>
              <a:t>Анализ закупок показал разные подходы Заказчиков  к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использованию тарифного метода;</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1.3. В разъяснениях МЗ РФ  от 14.02.18 г Минздрав указал, что</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при использовании тарифного метода  учитывается минимально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возможное значение предельной отпускной цены производителя ЛП;</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1.4. При этом в разъяснениях МЗ РФ и в самом приказе  отсутствует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понятие  минимально возможного значения предельной отпускной</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цены и порядок ее расчета</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1.5. По мнению ряда экспертов минимальное значение предельной </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отпускной цены не является минимально зарегистрированной  ценой</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на ЛП</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1.6. Использование такой цены может привести к ограничению кон</a:t>
            </a:r>
          </a:p>
          <a:p>
            <a:pPr>
              <a:spcBef>
                <a:spcPts val="25"/>
              </a:spcBef>
            </a:pPr>
            <a:r>
              <a:rPr lang="ru-RU" sz="2000" dirty="0">
                <a:solidFill>
                  <a:prstClr val="black"/>
                </a:solidFill>
                <a:latin typeface="Times New Roman"/>
                <a:cs typeface="Times New Roman"/>
              </a:rPr>
              <a:t> </a:t>
            </a:r>
            <a:r>
              <a:rPr lang="ru-RU" sz="2000" dirty="0" smtClean="0">
                <a:solidFill>
                  <a:prstClr val="black"/>
                </a:solidFill>
                <a:latin typeface="Times New Roman"/>
                <a:cs typeface="Times New Roman"/>
              </a:rPr>
              <a:t>       </a:t>
            </a:r>
            <a:r>
              <a:rPr lang="ru-RU" sz="2000" dirty="0" err="1" smtClean="0">
                <a:solidFill>
                  <a:prstClr val="black"/>
                </a:solidFill>
                <a:latin typeface="Times New Roman"/>
                <a:cs typeface="Times New Roman"/>
              </a:rPr>
              <a:t>куренции</a:t>
            </a:r>
            <a:r>
              <a:rPr lang="ru-RU" sz="2000" dirty="0" smtClean="0">
                <a:solidFill>
                  <a:prstClr val="black"/>
                </a:solidFill>
                <a:latin typeface="Times New Roman"/>
                <a:cs typeface="Times New Roman"/>
              </a:rPr>
              <a:t> на рынке</a:t>
            </a:r>
            <a:endParaRPr lang="ru-RU" sz="2000" dirty="0">
              <a:solidFill>
                <a:prstClr val="black"/>
              </a:solidFill>
              <a:latin typeface="Times New Roman"/>
              <a:cs typeface="Times New Roman"/>
            </a:endParaRPr>
          </a:p>
        </p:txBody>
      </p:sp>
    </p:spTree>
    <p:extLst>
      <p:ext uri="{BB962C8B-B14F-4D97-AF65-F5344CB8AC3E}">
        <p14:creationId xmlns:p14="http://schemas.microsoft.com/office/powerpoint/2010/main" val="313451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87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8157</TotalTime>
  <Words>10100</Words>
  <Application>Microsoft Office PowerPoint</Application>
  <PresentationFormat>Экран (4:3)</PresentationFormat>
  <Paragraphs>1539</Paragraphs>
  <Slides>135</Slides>
  <Notes>51</Notes>
  <HiddenSlides>0</HiddenSlides>
  <MMClips>0</MMClips>
  <ScaleCrop>false</ScaleCrop>
  <HeadingPairs>
    <vt:vector size="4" baseType="variant">
      <vt:variant>
        <vt:lpstr>Тема</vt:lpstr>
      </vt:variant>
      <vt:variant>
        <vt:i4>37</vt:i4>
      </vt:variant>
      <vt:variant>
        <vt:lpstr>Заголовки слайдов</vt:lpstr>
      </vt:variant>
      <vt:variant>
        <vt:i4>135</vt:i4>
      </vt:variant>
    </vt:vector>
  </HeadingPairs>
  <TitlesOfParts>
    <vt:vector size="172" baseType="lpstr">
      <vt:lpstr>Office Theme</vt:lpstr>
      <vt:lpstr>2_Office Theme</vt:lpstr>
      <vt:lpstr>3_Office Theme</vt:lpstr>
      <vt:lpstr>1_Office Theme</vt:lpstr>
      <vt:lpstr>10_Office Theme</vt:lpstr>
      <vt:lpstr>2_Тема Office</vt:lpstr>
      <vt:lpstr>6_Оформление по умолчанию</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3_Тема Office</vt:lpstr>
      <vt:lpstr>5_Office Theme</vt:lpstr>
      <vt:lpstr>6_Office Theme</vt:lpstr>
      <vt:lpstr>7_Office Theme</vt:lpstr>
      <vt:lpstr>4_Office Theme</vt:lpstr>
      <vt:lpstr>19_Office Theme</vt:lpstr>
      <vt:lpstr>20_Office Theme</vt:lpstr>
      <vt:lpstr>21_Office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22_Office Theme</vt:lpstr>
      <vt:lpstr>Шигаев Валерий Юрьевич</vt:lpstr>
      <vt:lpstr>                ЗАКУПКИ ЛЕКАРСТВЕННЫХ ПРЕПАРАТОВ В РФ</vt:lpstr>
      <vt:lpstr>                  АЛГОРИТМ ПРОВЕДЕНИЯ ЗАКУПОК ЛП:</vt:lpstr>
      <vt:lpstr>Презентация PowerPoint</vt:lpstr>
      <vt:lpstr>                                           КАТАЛОГ ТОВАРОВ, РАБОТ, УСЛУГ</vt:lpstr>
      <vt:lpstr>                                           КАТАЛОГ ТОВАРОВ, РАБОТ, УСЛУГ</vt:lpstr>
      <vt:lpstr>                                           КАТАЛОГ ТОВАРОВ, РАБОТ, УСЛУГ</vt:lpstr>
      <vt:lpstr>                                           КАТАЛОГ ТОВАРОВ, РАБОТ, УСЛУГ</vt:lpstr>
      <vt:lpstr>                                           КАТАЛОГ ТОВАРОВ, РАБОТ, УСЛУГ</vt:lpstr>
      <vt:lpstr>                                           КАТАЛОГ ТОВАРОВ, РАБОТ, УСЛУГ</vt:lpstr>
      <vt:lpstr>                                           КАТАЛОГ ТОВАРОВ, РАБОТ, УСЛУГ</vt:lpstr>
      <vt:lpstr>НОВОЕ В ЗАКОНОДАТЕЛЬНОМ РЕГУЛИРОВАНИ ЗАКУПОК  ЛЕКАРСТВЕННЫХ ПРЕПАРАТОВ</vt:lpstr>
      <vt:lpstr>НОВОЕ В ЗАКОНОДАТЕЛЬНОМ РЕГУЛИРОВАНИ ЗАКУПОК  ЛЕКАРСТВЕННЫХ ПРЕПАРАТОВ</vt:lpstr>
      <vt:lpstr>Случаи закупок лекарственных препаратов по торговым наименованиям в рамках ФЗ-44</vt:lpstr>
      <vt:lpstr>Случаи закупок лекарственных препаратов по торговым наименованиям в рамках ФЗ-44</vt:lpstr>
      <vt:lpstr>КОАП. Санкции за необоснованное использование ТЗ</vt:lpstr>
      <vt:lpstr>Случаи закупок лекарственных препаратов по торговым наименованиям в рамках ФЗ-44</vt:lpstr>
      <vt:lpstr>Случаи закупок лекарственных препаратов по торговым наименованиям в рамках ФЗ-44</vt:lpstr>
      <vt:lpstr>Случаи закупок лекарственных препаратов по торговым наименованиям в рамках ФЗ-44</vt:lpstr>
      <vt:lpstr>Презентация PowerPoint</vt:lpstr>
      <vt:lpstr>Презентация PowerPoint</vt:lpstr>
      <vt:lpstr>Презентация PowerPoint</vt:lpstr>
      <vt:lpstr>ОПИСАНИЕ ПРЕДМЕТА ЗАКУПКИ (п.6 ч.1 ст.33 № 44-ФЗ)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Правила формирования лотов на закупку лекарственных средств</vt:lpstr>
      <vt:lpstr>               ПУКТ 1 ПП РФ 929</vt:lpstr>
      <vt:lpstr>  </vt:lpstr>
      <vt:lpstr>2.ОГРАНИЧЕНИЕ ПО КАЧЕСТВЕННОМУ СОСТАВУ                                   ЛОТА</vt:lpstr>
      <vt:lpstr>             ПРИМЕР ИЗ ПРАКТИКИ Решение Омского УФАС  от 22.08.2017 г</vt:lpstr>
      <vt:lpstr>    Что же необходимо помнить Заказчику для предотвращения подобных нарушений?   Должностным лицам заказчика, ответственным за формирование лотов на закупку ЛП  необходимо искать аналоги  по каждой позиции ТЗ  вне зависимости от количества наименований не только по лекарственной форме и дозировке, как это указано в ПП РФ № 929, но также вплоть до фасовки и упаковки.  Вместе с тем, есть и иная практика контроля.   Решение СПб УФАС РФ  от 21.06.2017 г № 44-2517/17 (препарат должен иметь аналог только по лекарственной форме и дозировке, упаковка значение не имеет)</vt:lpstr>
      <vt:lpstr> Можно ли объединять в один лот лекарственные формы препарата с одним МНН , если для какой либо лекарственной формы нет аналога? Решение ФАС Поволжского округа  от 16.07.2015, дело А65531/2014 Предмет ЭА – поставка ЛС МНН Ипратропия Бромид+ Фенотерол. Заказчик объединил в один лот поставку препаратов в различных лекарственных формах «раствор для ингаляций» и «аэрозоль для ингаляций»).  При этом , в лекарственной форме «аэрозоль для ингаляций» препарат выпускается только одним производителем с торговым наименованием  «Беродуал  ( Германия)                                                                             </vt:lpstr>
      <vt:lpstr>  Решение ФАС Поволжского округа  от 16.07.2015, дело А65531/2014  Комиссия установила, что объединять в один лот  уникальный препарат с препаратами, выпускаемыми несколькими производителями  является нарушением со стороны Заказчика </vt:lpstr>
      <vt:lpstr>  Решение Московского УФАС РФ от 01.06.2016 г  дело № 2—57-5339/77-16  Заказчик включил  ЛП  с МНН  Вориконазол  в лекарственных формах  «порошок для приготовления суспензии» и «лиофилизат» в один лот с другими лекарственными формами «таблетки» .  Заказчик пояснил, что требование к лекарственной форме препарата обусловлены потребностью заказчика  и данные лекарственные формы обеспечивают достижение необходимого терапевтического эффекта.  Согласно сведениям, содержащимся  в ГРЛС препарат  с МНН Вориконазол в требуемых лекарственных формах относится к одному МНН у которого нет зарегистрированных аналогов по лекарственной форме и дозировке</vt:lpstr>
      <vt:lpstr>  Решение Московского УФАС РФ от 01.06.2016 г  дело № 2—57-5339/77-16  Вывод комиссии:  п.2 ПП РФ 929 запрещает объединять  в один лот лишь лекарственные препараты с различными МНН, что в данном случае Заказчиком не проводилось</vt:lpstr>
      <vt:lpstr>Правила формирования лота на закупку ЛС</vt:lpstr>
      <vt:lpstr>Правила формирования лота на закупку ЛС</vt:lpstr>
      <vt:lpstr>    Что же следует закупать монолотами?                         ( п.2  ПП РФ № 929)</vt:lpstr>
      <vt:lpstr> ПРИКАЗ МИНИСТЕРСТВА ЗДРАВООХРАНЕНИЯ РФ №                   871-Н от 26.10.2017 г</vt:lpstr>
      <vt:lpstr>Презентация PowerPoint</vt:lpstr>
      <vt:lpstr>Презентация PowerPoint</vt:lpstr>
      <vt:lpstr>Презентация PowerPoint</vt:lpstr>
      <vt:lpstr>Приказ Министерства здравоохранения РФ от 26 октября 2017 г. N 871н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при осуществлении закупок  лекарственных препаратов для медицинского применения« (с 09.12.17)</vt:lpstr>
      <vt:lpstr>Приказ Министерства здравоохранения РФ от 26 октября 2017 г. N 871н</vt:lpstr>
      <vt:lpstr> ПРИКАЗ МИНИСТЕРСТВА ЗДРАВООХРАНЕНИЯ РФ №                   871-Н от 26.10.2017 г</vt:lpstr>
      <vt:lpstr> ПРИКАЗ МИНИСТЕРСТВА ЗДРАВООХРАНЕНИЯ РФ №                   871-Н от 26.10.2017 г</vt:lpstr>
      <vt:lpstr> ПРИКАЗ МИНИСТЕРСТВА ЗДРАВООХРАНЕНИЯ РФ №                   871-Н от 26.10.2017 г</vt:lpstr>
      <vt:lpstr> ПРИКАЗ МИНИСТЕРСТВА ЗДРАВООХРАНЕНИЯ РФ №                   871-Н от 26.10.2017 г</vt:lpstr>
      <vt:lpstr> ПРИКАЗ МИНИСТЕРСТВА ЗДРАВООХРАНЕНИЯ РФ №                   871-Н от 26.10.2017 г</vt:lpstr>
      <vt:lpstr> ПРИКАЗ МИНИСТЕРСТВА ЗДРАВООХРАНЕНИЯ РФ №                   871-Н от 26.10.2017 г</vt:lpstr>
      <vt:lpstr> Метод сопоставимых рыночных цен или тарифный метод?</vt:lpstr>
      <vt:lpstr>ПРИ ЗАКУПКЕ ВАЖНЕЙШИХ ЛЕКАРСТВ ЗАКАЗЧИКИ</vt:lpstr>
      <vt:lpstr>ПРИ ЗАКУПКЕ ВАЖНЕЙШИХ ЛЕКАРСТВ ЗАКАЗЧИКИ</vt:lpstr>
      <vt:lpstr> ПРИКАЗ МИНИСТЕРСТВА ЗДРАВООХРАНЕНИЯ РФ №                   871-Н от 26.10.2017 г</vt:lpstr>
      <vt:lpstr> ПРИКАЗ МИНИСТЕРСТВА ЗДРАВООХРАНЕНИЯ РФ №                   871-Н от 26.10.2017 г</vt:lpstr>
      <vt:lpstr>Разъяснения Минздрава по методам расчета цены единицы ЛП               (Письмо МЗ РФ от 14 .02.2018 г № 418/25-5)</vt:lpstr>
      <vt:lpstr>               РАСЧЕТ МИНИМАЛЬНОГО ЗНАЧЕНИЯ ЦЕНЫ ПРИ ЗАКУПКЕ НАРКОТИЧЕСКИХ СРЕДСТВ И ПСИХОТРОПНЫХ ВЕЩЕСТВ   За минимальное значение цены принимается коммерческое предложение  уполномоченной организации, осуществляющей распределение  наркотических средств и психотропных веществ в соответствии с Постановлением Правительства РФ № 558 от 26.07.10 «О порядке распределения, отпуска и реализации наркотических средств и психотропных в-в» и Распоряжением Правительства региона с учетом оптовой надбавки, установленной ПП РФ № 865  и региональным НПД                </vt:lpstr>
      <vt:lpstr>                        3. СРЕДНЕВЗВЕШЕННАЯ ЦЕНА </vt:lpstr>
      <vt:lpstr>                                   РЕФЕРЕНТНАЯ ЦЕНА </vt:lpstr>
      <vt:lpstr>                                   РЕФЕРЕНТНАЯ ЦЕНА </vt:lpstr>
      <vt:lpstr>                                   </vt:lpstr>
      <vt:lpstr>                                   </vt:lpstr>
      <vt:lpstr>                       ПРИКАЗ МЗ РФ от 28.06.18 г № 386-н      « О внесении изменений в порядок определения НМЦК при       закупке ЛП»                               ( вступил в силу с 05 августа 2018 г) </vt:lpstr>
      <vt:lpstr>                        Применение  ПРИКАЗА 871-н при закупке у                          единственного поставщика по п.4, ч.1 ст 93</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ПРИКАЗ МИНИСТЕРСТВА ФИНАНСОВ РФ № 126Н  от 04.06.2018 г «Об условиях допуска товаров, происходящих из иностранного государства, группы иностранных государств для целей осуществления закупок тру</vt:lpstr>
      <vt:lpstr>Презентация PowerPoint</vt:lpstr>
      <vt:lpstr>Типовой контракт на поставку лекарственных  препаратов для медицинского применения</vt:lpstr>
      <vt:lpstr>Презентация PowerPoint</vt:lpstr>
      <vt:lpstr>                Содержание типовых контрактов</vt:lpstr>
      <vt:lpstr>            Название и преамбула Типового контракта</vt:lpstr>
      <vt:lpstr>                 Предмет Типового контракта. Раздел 1</vt:lpstr>
      <vt:lpstr>Презентация PowerPoint</vt:lpstr>
      <vt:lpstr>            Цена контракта. Раздел 2  </vt:lpstr>
      <vt:lpstr>Упаковка и маркировка. Условия  транспортировки. Раздел 4</vt:lpstr>
      <vt:lpstr>             Поставка товара. Раздел 5</vt:lpstr>
      <vt:lpstr>Какие документы представляются при  поставке лекарственных препаратов.</vt:lpstr>
      <vt:lpstr>             Особенности приемки</vt:lpstr>
      <vt:lpstr>Порядок оплаты. Раздел 9 Типового контракта</vt:lpstr>
      <vt:lpstr>Ответственность сторон. Раздел 11 Типового  контракта</vt:lpstr>
      <vt:lpstr>              Прочие важные особенности</vt:lpstr>
      <vt:lpstr>Ответственность за НЕПРИМЕНЕНИЕ типовых  контрактов</vt:lpstr>
      <vt:lpstr>                            ПРИКАЗ МЗ РФ  № 367 н от 19.06.2018 г                                 ( действует с 14 августа 2018 года)</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Алексеева Анастасия Владимировна</dc:creator>
  <cp:lastModifiedBy>Валерий</cp:lastModifiedBy>
  <cp:revision>1029</cp:revision>
  <cp:lastPrinted>2018-01-28T08:10:27Z</cp:lastPrinted>
  <dcterms:created xsi:type="dcterms:W3CDTF">2016-09-23T20:19:49Z</dcterms:created>
  <dcterms:modified xsi:type="dcterms:W3CDTF">2019-01-20T15:42:10Z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2016-09-23T00:00:00Z</vt:filetime>
  </property>
  <property fmtid="{D5CDD505-2E9C-101B-9397-08002B2CF9AE}" pid="3" name="Creator">
    <vt:lpwstr>Microsoft® PowerPoint® 2016</vt:lpwstr>
  </property>
  <property fmtid="{D5CDD505-2E9C-101B-9397-08002B2CF9AE}" pid="4" name="LastSaved">
    <vt:filetime>2016-09-23T00:00:00Z</vt:filetime>
  </property>
</Properties>
</file>